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79" r:id="rId3"/>
    <p:sldId id="270" r:id="rId4"/>
    <p:sldId id="271" r:id="rId5"/>
    <p:sldId id="273" r:id="rId6"/>
    <p:sldId id="274" r:id="rId7"/>
    <p:sldId id="277" r:id="rId8"/>
    <p:sldId id="275"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02CBCA-B327-DD12-B245-75EAB4B8A7C7}" name="Brankovic, Ana" initials="AB" userId="S::Ana.Brankovic@southernhealth.nhs.uk::5d57b447-fb79-4d18-b87b-7863f562ff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A4ED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7"/>
    <p:restoredTop sz="94687"/>
  </p:normalViewPr>
  <p:slideViewPr>
    <p:cSldViewPr snapToGrid="0" snapToObjects="1">
      <p:cViewPr varScale="1">
        <p:scale>
          <a:sx n="56" d="100"/>
          <a:sy n="56" d="100"/>
        </p:scale>
        <p:origin x="10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59F57C-7D17-6547-921E-C201B50BA74F}"/>
              </a:ext>
            </a:extLst>
          </p:cNvPr>
          <p:cNvPicPr>
            <a:picLocks noChangeAspect="1"/>
          </p:cNvPicPr>
          <p:nvPr userDrawn="1"/>
        </p:nvPicPr>
        <p:blipFill rotWithShape="1">
          <a:blip r:embed="rId2"/>
          <a:srcRect t="4040"/>
          <a:stretch/>
        </p:blipFill>
        <p:spPr>
          <a:xfrm>
            <a:off x="0" y="0"/>
            <a:ext cx="12192000" cy="6858000"/>
          </a:xfrm>
          <a:prstGeom prst="rect">
            <a:avLst/>
          </a:prstGeom>
        </p:spPr>
      </p:pic>
      <p:sp>
        <p:nvSpPr>
          <p:cNvPr id="2" name="Title 1">
            <a:extLst>
              <a:ext uri="{FF2B5EF4-FFF2-40B4-BE49-F238E27FC236}">
                <a16:creationId xmlns:a16="http://schemas.microsoft.com/office/drawing/2014/main" id="{20BD0EA9-E7E2-774E-8DC6-63DDCFA8F6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C2A03D9-97BA-8348-9954-61A54DDA29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AC06B3D-C4E3-4746-B8F8-7CFDBD6D339F}"/>
              </a:ext>
            </a:extLst>
          </p:cNvPr>
          <p:cNvSpPr>
            <a:spLocks noGrp="1"/>
          </p:cNvSpPr>
          <p:nvPr>
            <p:ph type="dt" sz="half" idx="10"/>
          </p:nvPr>
        </p:nvSpPr>
        <p:spPr/>
        <p:txBody>
          <a:bodyPr/>
          <a:lstStyle/>
          <a:p>
            <a:fld id="{788F818C-7A0A-7648-A8A2-C8E4DF6458FB}" type="datetimeFigureOut">
              <a:rPr lang="en-US" smtClean="0"/>
              <a:t>4/30/2025</a:t>
            </a:fld>
            <a:endParaRPr lang="en-US"/>
          </a:p>
        </p:txBody>
      </p:sp>
      <p:sp>
        <p:nvSpPr>
          <p:cNvPr id="5" name="Footer Placeholder 4">
            <a:extLst>
              <a:ext uri="{FF2B5EF4-FFF2-40B4-BE49-F238E27FC236}">
                <a16:creationId xmlns:a16="http://schemas.microsoft.com/office/drawing/2014/main" id="{82F3697D-A0E5-BF47-A645-30053567C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CCA80-262C-8344-8D46-4E735E44C240}"/>
              </a:ext>
            </a:extLst>
          </p:cNvPr>
          <p:cNvSpPr>
            <a:spLocks noGrp="1"/>
          </p:cNvSpPr>
          <p:nvPr>
            <p:ph type="sldNum" sz="quarter" idx="12"/>
          </p:nvPr>
        </p:nvSpPr>
        <p:spPr/>
        <p:txBody>
          <a:bodyPr/>
          <a:lstStyle/>
          <a:p>
            <a:fld id="{A652680E-FB31-6C4C-94A2-E5D25EA4B26D}" type="slidenum">
              <a:rPr lang="en-US" smtClean="0"/>
              <a:t>‹#›</a:t>
            </a:fld>
            <a:endParaRPr lang="en-US"/>
          </a:p>
        </p:txBody>
      </p:sp>
      <p:pic>
        <p:nvPicPr>
          <p:cNvPr id="11" name="Picture 10">
            <a:extLst>
              <a:ext uri="{FF2B5EF4-FFF2-40B4-BE49-F238E27FC236}">
                <a16:creationId xmlns:a16="http://schemas.microsoft.com/office/drawing/2014/main" id="{A02D6EFD-FF76-054C-9568-2021648D77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31947" y="5897179"/>
            <a:ext cx="2881746" cy="713712"/>
          </a:xfrm>
          <a:prstGeom prst="rect">
            <a:avLst/>
          </a:prstGeom>
        </p:spPr>
      </p:pic>
      <p:sp>
        <p:nvSpPr>
          <p:cNvPr id="7" name="Rectangle 6">
            <a:extLst>
              <a:ext uri="{FF2B5EF4-FFF2-40B4-BE49-F238E27FC236}">
                <a16:creationId xmlns:a16="http://schemas.microsoft.com/office/drawing/2014/main" id="{AF465982-9F8F-3243-A5B6-71338B8E7D01}"/>
              </a:ext>
            </a:extLst>
          </p:cNvPr>
          <p:cNvSpPr/>
          <p:nvPr userDrawn="1"/>
        </p:nvSpPr>
        <p:spPr>
          <a:xfrm>
            <a:off x="-6416" y="413886"/>
            <a:ext cx="12198416" cy="5197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58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53B242-11A1-0241-8A2A-7E00A6172490}"/>
              </a:ext>
            </a:extLst>
          </p:cNvPr>
          <p:cNvPicPr>
            <a:picLocks noChangeAspect="1"/>
          </p:cNvPicPr>
          <p:nvPr userDrawn="1"/>
        </p:nvPicPr>
        <p:blipFill rotWithShape="1">
          <a:blip r:embed="rId2"/>
          <a:srcRect t="4040"/>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D7C07DC5-6E2C-5448-B086-8397C7F6B16C}"/>
              </a:ext>
            </a:extLst>
          </p:cNvPr>
          <p:cNvSpPr>
            <a:spLocks noGrp="1"/>
          </p:cNvSpPr>
          <p:nvPr>
            <p:ph type="dt" sz="half" idx="10"/>
          </p:nvPr>
        </p:nvSpPr>
        <p:spPr/>
        <p:txBody>
          <a:bodyPr/>
          <a:lstStyle/>
          <a:p>
            <a:fld id="{788F818C-7A0A-7648-A8A2-C8E4DF6458FB}" type="datetimeFigureOut">
              <a:rPr lang="en-US" smtClean="0"/>
              <a:t>4/30/2025</a:t>
            </a:fld>
            <a:endParaRPr lang="en-US"/>
          </a:p>
        </p:txBody>
      </p:sp>
      <p:sp>
        <p:nvSpPr>
          <p:cNvPr id="4" name="Footer Placeholder 3">
            <a:extLst>
              <a:ext uri="{FF2B5EF4-FFF2-40B4-BE49-F238E27FC236}">
                <a16:creationId xmlns:a16="http://schemas.microsoft.com/office/drawing/2014/main" id="{3E7724B2-6A34-0649-977D-E2E2B35769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70EBE-D944-6041-922E-B438AED5C206}"/>
              </a:ext>
            </a:extLst>
          </p:cNvPr>
          <p:cNvSpPr>
            <a:spLocks noGrp="1"/>
          </p:cNvSpPr>
          <p:nvPr>
            <p:ph type="sldNum" sz="quarter" idx="12"/>
          </p:nvPr>
        </p:nvSpPr>
        <p:spPr/>
        <p:txBody>
          <a:bodyPr/>
          <a:lstStyle/>
          <a:p>
            <a:fld id="{A652680E-FB31-6C4C-94A2-E5D25EA4B26D}" type="slidenum">
              <a:rPr lang="en-US" smtClean="0"/>
              <a:t>‹#›</a:t>
            </a:fld>
            <a:endParaRPr lang="en-US"/>
          </a:p>
        </p:txBody>
      </p:sp>
      <p:pic>
        <p:nvPicPr>
          <p:cNvPr id="8" name="Picture 7">
            <a:extLst>
              <a:ext uri="{FF2B5EF4-FFF2-40B4-BE49-F238E27FC236}">
                <a16:creationId xmlns:a16="http://schemas.microsoft.com/office/drawing/2014/main" id="{10455E73-70EA-834B-A8FD-66F881D5F7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31947" y="316933"/>
            <a:ext cx="2881746" cy="713712"/>
          </a:xfrm>
          <a:prstGeom prst="rect">
            <a:avLst/>
          </a:prstGeom>
        </p:spPr>
      </p:pic>
      <p:sp>
        <p:nvSpPr>
          <p:cNvPr id="10" name="TextBox 9">
            <a:extLst>
              <a:ext uri="{FF2B5EF4-FFF2-40B4-BE49-F238E27FC236}">
                <a16:creationId xmlns:a16="http://schemas.microsoft.com/office/drawing/2014/main" id="{1E417B29-FC67-5646-BCFA-BC7CC1FCCCC9}"/>
              </a:ext>
            </a:extLst>
          </p:cNvPr>
          <p:cNvSpPr txBox="1"/>
          <p:nvPr userDrawn="1"/>
        </p:nvSpPr>
        <p:spPr>
          <a:xfrm>
            <a:off x="209727" y="6350487"/>
            <a:ext cx="467896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www.hampshirecamhs.nhs.uk</a:t>
            </a:r>
          </a:p>
        </p:txBody>
      </p:sp>
    </p:spTree>
    <p:extLst>
      <p:ext uri="{BB962C8B-B14F-4D97-AF65-F5344CB8AC3E}">
        <p14:creationId xmlns:p14="http://schemas.microsoft.com/office/powerpoint/2010/main" val="373987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e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85CAB0-6D12-AF40-AC63-99418F9940C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2792B2-DDB5-B049-A89E-2EF7CE9700F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18991B7-A997-4040-B202-42F6290E0E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A95F5B-466C-3949-8A57-9EE6BD6A22CD}"/>
              </a:ext>
            </a:extLst>
          </p:cNvPr>
          <p:cNvSpPr>
            <a:spLocks noGrp="1"/>
          </p:cNvSpPr>
          <p:nvPr>
            <p:ph type="dt" sz="half" idx="10"/>
          </p:nvPr>
        </p:nvSpPr>
        <p:spPr/>
        <p:txBody>
          <a:bodyPr/>
          <a:lstStyle/>
          <a:p>
            <a:fld id="{788F818C-7A0A-7648-A8A2-C8E4DF6458FB}" type="datetimeFigureOut">
              <a:rPr lang="en-US" smtClean="0"/>
              <a:t>4/30/2025</a:t>
            </a:fld>
            <a:endParaRPr lang="en-US"/>
          </a:p>
        </p:txBody>
      </p:sp>
      <p:sp>
        <p:nvSpPr>
          <p:cNvPr id="5" name="Footer Placeholder 4">
            <a:extLst>
              <a:ext uri="{FF2B5EF4-FFF2-40B4-BE49-F238E27FC236}">
                <a16:creationId xmlns:a16="http://schemas.microsoft.com/office/drawing/2014/main" id="{6D387FD1-69D1-C248-8659-D2CEBA923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F801F-1E60-6648-AF4C-F377F19F3DD3}"/>
              </a:ext>
            </a:extLst>
          </p:cNvPr>
          <p:cNvSpPr>
            <a:spLocks noGrp="1"/>
          </p:cNvSpPr>
          <p:nvPr>
            <p:ph type="sldNum" sz="quarter" idx="12"/>
          </p:nvPr>
        </p:nvSpPr>
        <p:spPr/>
        <p:txBody>
          <a:bodyPr/>
          <a:lstStyle/>
          <a:p>
            <a:fld id="{A652680E-FB31-6C4C-94A2-E5D25EA4B26D}" type="slidenum">
              <a:rPr lang="en-US" smtClean="0"/>
              <a:t>‹#›</a:t>
            </a:fld>
            <a:endParaRPr lang="en-US"/>
          </a:p>
        </p:txBody>
      </p:sp>
      <p:sp>
        <p:nvSpPr>
          <p:cNvPr id="9" name="Rectangle 8">
            <a:extLst>
              <a:ext uri="{FF2B5EF4-FFF2-40B4-BE49-F238E27FC236}">
                <a16:creationId xmlns:a16="http://schemas.microsoft.com/office/drawing/2014/main" id="{5FB1B31F-8D5B-DA4C-8F90-426A97E45F07}"/>
              </a:ext>
            </a:extLst>
          </p:cNvPr>
          <p:cNvSpPr/>
          <p:nvPr userDrawn="1"/>
        </p:nvSpPr>
        <p:spPr>
          <a:xfrm>
            <a:off x="0" y="413886"/>
            <a:ext cx="12192000" cy="5197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9527022-FE96-1C4A-8588-767ABE9D61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31947" y="5897179"/>
            <a:ext cx="2881746" cy="713712"/>
          </a:xfrm>
          <a:prstGeom prst="rect">
            <a:avLst/>
          </a:prstGeom>
        </p:spPr>
      </p:pic>
    </p:spTree>
    <p:extLst>
      <p:ext uri="{BB962C8B-B14F-4D97-AF65-F5344CB8AC3E}">
        <p14:creationId xmlns:p14="http://schemas.microsoft.com/office/powerpoint/2010/main" val="238325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8A54-D8F8-694F-BC9F-B7C5863AE9C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AFC3C6E-C380-3846-B9A9-191CF4AEE503}"/>
              </a:ext>
            </a:extLst>
          </p:cNvPr>
          <p:cNvSpPr>
            <a:spLocks noGrp="1"/>
          </p:cNvSpPr>
          <p:nvPr>
            <p:ph type="dt" sz="half" idx="10"/>
          </p:nvPr>
        </p:nvSpPr>
        <p:spPr/>
        <p:txBody>
          <a:bodyPr/>
          <a:lstStyle/>
          <a:p>
            <a:fld id="{788F818C-7A0A-7648-A8A2-C8E4DF6458FB}" type="datetimeFigureOut">
              <a:rPr lang="en-US" smtClean="0"/>
              <a:t>4/30/2025</a:t>
            </a:fld>
            <a:endParaRPr lang="en-US"/>
          </a:p>
        </p:txBody>
      </p:sp>
      <p:sp>
        <p:nvSpPr>
          <p:cNvPr id="4" name="Footer Placeholder 3">
            <a:extLst>
              <a:ext uri="{FF2B5EF4-FFF2-40B4-BE49-F238E27FC236}">
                <a16:creationId xmlns:a16="http://schemas.microsoft.com/office/drawing/2014/main" id="{2CBFBC4E-AD8C-D242-905A-7ABBFDAE6A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689C0-539A-7D4A-A4B6-842741F11DBE}"/>
              </a:ext>
            </a:extLst>
          </p:cNvPr>
          <p:cNvSpPr>
            <a:spLocks noGrp="1"/>
          </p:cNvSpPr>
          <p:nvPr>
            <p:ph type="sldNum" sz="quarter" idx="12"/>
          </p:nvPr>
        </p:nvSpPr>
        <p:spPr/>
        <p:txBody>
          <a:bodyPr/>
          <a:lstStyle/>
          <a:p>
            <a:fld id="{A652680E-FB31-6C4C-94A2-E5D25EA4B26D}" type="slidenum">
              <a:rPr lang="en-US" smtClean="0"/>
              <a:t>‹#›</a:t>
            </a:fld>
            <a:endParaRPr lang="en-US"/>
          </a:p>
        </p:txBody>
      </p:sp>
      <p:pic>
        <p:nvPicPr>
          <p:cNvPr id="6" name="Picture 5">
            <a:extLst>
              <a:ext uri="{FF2B5EF4-FFF2-40B4-BE49-F238E27FC236}">
                <a16:creationId xmlns:a16="http://schemas.microsoft.com/office/drawing/2014/main" id="{98675408-78A5-5A4E-840A-77CD108563F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9E87AEC6-1355-764D-9FCB-AB5E1FFEA4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31947" y="316933"/>
            <a:ext cx="2881746" cy="713712"/>
          </a:xfrm>
          <a:prstGeom prst="rect">
            <a:avLst/>
          </a:prstGeom>
        </p:spPr>
      </p:pic>
      <p:sp>
        <p:nvSpPr>
          <p:cNvPr id="12" name="TextBox 11">
            <a:extLst>
              <a:ext uri="{FF2B5EF4-FFF2-40B4-BE49-F238E27FC236}">
                <a16:creationId xmlns:a16="http://schemas.microsoft.com/office/drawing/2014/main" id="{51B4F892-F6C7-BA4E-8902-703D4CDFBFE0}"/>
              </a:ext>
            </a:extLst>
          </p:cNvPr>
          <p:cNvSpPr txBox="1"/>
          <p:nvPr userDrawn="1"/>
        </p:nvSpPr>
        <p:spPr>
          <a:xfrm>
            <a:off x="209727" y="6350487"/>
            <a:ext cx="467896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www.hampshirecamhs.nhs.uk</a:t>
            </a:r>
          </a:p>
        </p:txBody>
      </p:sp>
    </p:spTree>
    <p:extLst>
      <p:ext uri="{BB962C8B-B14F-4D97-AF65-F5344CB8AC3E}">
        <p14:creationId xmlns:p14="http://schemas.microsoft.com/office/powerpoint/2010/main" val="327558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R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7EEEE0-E6CD-3146-982D-F5FBC75562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B117FF-5D16-E546-81ED-BBA36A3C31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51805D4-4A01-744C-9206-B9ED63A3DD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E93C16-9C07-944E-BD55-DE3AFA7E9FE0}"/>
              </a:ext>
            </a:extLst>
          </p:cNvPr>
          <p:cNvSpPr>
            <a:spLocks noGrp="1"/>
          </p:cNvSpPr>
          <p:nvPr>
            <p:ph type="dt" sz="half" idx="10"/>
          </p:nvPr>
        </p:nvSpPr>
        <p:spPr/>
        <p:txBody>
          <a:bodyPr/>
          <a:lstStyle/>
          <a:p>
            <a:fld id="{788F818C-7A0A-7648-A8A2-C8E4DF6458FB}" type="datetimeFigureOut">
              <a:rPr lang="en-US" smtClean="0"/>
              <a:t>4/30/2025</a:t>
            </a:fld>
            <a:endParaRPr lang="en-US"/>
          </a:p>
        </p:txBody>
      </p:sp>
      <p:sp>
        <p:nvSpPr>
          <p:cNvPr id="5" name="Footer Placeholder 4">
            <a:extLst>
              <a:ext uri="{FF2B5EF4-FFF2-40B4-BE49-F238E27FC236}">
                <a16:creationId xmlns:a16="http://schemas.microsoft.com/office/drawing/2014/main" id="{05EBD864-BDE1-4841-A2B1-AB030FC13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C8724-1EBD-2A4B-A3A0-DD2EAE45669B}"/>
              </a:ext>
            </a:extLst>
          </p:cNvPr>
          <p:cNvSpPr>
            <a:spLocks noGrp="1"/>
          </p:cNvSpPr>
          <p:nvPr>
            <p:ph type="sldNum" sz="quarter" idx="12"/>
          </p:nvPr>
        </p:nvSpPr>
        <p:spPr/>
        <p:txBody>
          <a:bodyPr/>
          <a:lstStyle/>
          <a:p>
            <a:fld id="{A652680E-FB31-6C4C-94A2-E5D25EA4B26D}" type="slidenum">
              <a:rPr lang="en-US" smtClean="0"/>
              <a:t>‹#›</a:t>
            </a:fld>
            <a:endParaRPr lang="en-US"/>
          </a:p>
        </p:txBody>
      </p:sp>
      <p:sp>
        <p:nvSpPr>
          <p:cNvPr id="10" name="Rectangle 9">
            <a:extLst>
              <a:ext uri="{FF2B5EF4-FFF2-40B4-BE49-F238E27FC236}">
                <a16:creationId xmlns:a16="http://schemas.microsoft.com/office/drawing/2014/main" id="{0BB2CED3-CBC6-FC46-95E5-5A14B976E95F}"/>
              </a:ext>
            </a:extLst>
          </p:cNvPr>
          <p:cNvSpPr/>
          <p:nvPr userDrawn="1"/>
        </p:nvSpPr>
        <p:spPr>
          <a:xfrm>
            <a:off x="0" y="413886"/>
            <a:ext cx="12192000" cy="5197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0B1DE03-0A65-9244-90F1-300E7821EB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31947" y="5897179"/>
            <a:ext cx="2881746" cy="713712"/>
          </a:xfrm>
          <a:prstGeom prst="rect">
            <a:avLst/>
          </a:prstGeom>
        </p:spPr>
      </p:pic>
    </p:spTree>
    <p:extLst>
      <p:ext uri="{BB962C8B-B14F-4D97-AF65-F5344CB8AC3E}">
        <p14:creationId xmlns:p14="http://schemas.microsoft.com/office/powerpoint/2010/main" val="268509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37D0-2B66-BA4C-99B1-81335D6D88F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838E44-D699-E644-9EA7-F38A1F3A07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7D6AF3-077A-584B-B505-90ADCF86FA8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8FC64F5-1CA5-E644-917A-C1CBE1715F84}"/>
              </a:ext>
            </a:extLst>
          </p:cNvPr>
          <p:cNvSpPr>
            <a:spLocks noGrp="1"/>
          </p:cNvSpPr>
          <p:nvPr>
            <p:ph type="dt" sz="half" idx="10"/>
          </p:nvPr>
        </p:nvSpPr>
        <p:spPr/>
        <p:txBody>
          <a:bodyPr/>
          <a:lstStyle/>
          <a:p>
            <a:fld id="{788F818C-7A0A-7648-A8A2-C8E4DF6458FB}" type="datetimeFigureOut">
              <a:rPr lang="en-US" smtClean="0"/>
              <a:t>4/30/2025</a:t>
            </a:fld>
            <a:endParaRPr lang="en-US"/>
          </a:p>
        </p:txBody>
      </p:sp>
      <p:sp>
        <p:nvSpPr>
          <p:cNvPr id="6" name="Footer Placeholder 5">
            <a:extLst>
              <a:ext uri="{FF2B5EF4-FFF2-40B4-BE49-F238E27FC236}">
                <a16:creationId xmlns:a16="http://schemas.microsoft.com/office/drawing/2014/main" id="{F214D033-EDE4-6D42-A0CA-4E8BC8C5D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683C4-A80C-6749-8686-F092A3E16F9F}"/>
              </a:ext>
            </a:extLst>
          </p:cNvPr>
          <p:cNvSpPr>
            <a:spLocks noGrp="1"/>
          </p:cNvSpPr>
          <p:nvPr>
            <p:ph type="sldNum" sz="quarter" idx="12"/>
          </p:nvPr>
        </p:nvSpPr>
        <p:spPr/>
        <p:txBody>
          <a:bodyPr/>
          <a:lstStyle/>
          <a:p>
            <a:fld id="{A652680E-FB31-6C4C-94A2-E5D25EA4B26D}" type="slidenum">
              <a:rPr lang="en-US" smtClean="0"/>
              <a:t>‹#›</a:t>
            </a:fld>
            <a:endParaRPr lang="en-US"/>
          </a:p>
        </p:txBody>
      </p:sp>
      <p:pic>
        <p:nvPicPr>
          <p:cNvPr id="13" name="Picture 12">
            <a:extLst>
              <a:ext uri="{FF2B5EF4-FFF2-40B4-BE49-F238E27FC236}">
                <a16:creationId xmlns:a16="http://schemas.microsoft.com/office/drawing/2014/main" id="{8995B437-FCE7-9F4A-BFE4-816E9154D13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CE569CF9-2EF0-BD41-88CF-F642BFED0C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31947" y="316933"/>
            <a:ext cx="2881746" cy="713712"/>
          </a:xfrm>
          <a:prstGeom prst="rect">
            <a:avLst/>
          </a:prstGeom>
        </p:spPr>
      </p:pic>
      <p:sp>
        <p:nvSpPr>
          <p:cNvPr id="17" name="TextBox 16">
            <a:extLst>
              <a:ext uri="{FF2B5EF4-FFF2-40B4-BE49-F238E27FC236}">
                <a16:creationId xmlns:a16="http://schemas.microsoft.com/office/drawing/2014/main" id="{157C1BD3-13B4-CA4C-822E-C5E417D1036F}"/>
              </a:ext>
            </a:extLst>
          </p:cNvPr>
          <p:cNvSpPr txBox="1"/>
          <p:nvPr userDrawn="1"/>
        </p:nvSpPr>
        <p:spPr>
          <a:xfrm>
            <a:off x="209727" y="6350487"/>
            <a:ext cx="467896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www.hampshirecamhs.nhs.uk</a:t>
            </a:r>
          </a:p>
        </p:txBody>
      </p:sp>
    </p:spTree>
    <p:extLst>
      <p:ext uri="{BB962C8B-B14F-4D97-AF65-F5344CB8AC3E}">
        <p14:creationId xmlns:p14="http://schemas.microsoft.com/office/powerpoint/2010/main" val="98642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39C890-BF27-5946-B3D1-238B7EAC17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7A3E4D-C929-1F42-9371-8101002FBD5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FE6A414-4898-594B-B605-44A94AE635C6}"/>
              </a:ext>
            </a:extLst>
          </p:cNvPr>
          <p:cNvSpPr>
            <a:spLocks noGrp="1"/>
          </p:cNvSpPr>
          <p:nvPr>
            <p:ph type="dt" sz="half" idx="10"/>
          </p:nvPr>
        </p:nvSpPr>
        <p:spPr/>
        <p:txBody>
          <a:bodyPr/>
          <a:lstStyle/>
          <a:p>
            <a:fld id="{788F818C-7A0A-7648-A8A2-C8E4DF6458FB}" type="datetimeFigureOut">
              <a:rPr lang="en-US" smtClean="0"/>
              <a:t>4/30/2025</a:t>
            </a:fld>
            <a:endParaRPr lang="en-US"/>
          </a:p>
        </p:txBody>
      </p:sp>
      <p:sp>
        <p:nvSpPr>
          <p:cNvPr id="4" name="Footer Placeholder 3">
            <a:extLst>
              <a:ext uri="{FF2B5EF4-FFF2-40B4-BE49-F238E27FC236}">
                <a16:creationId xmlns:a16="http://schemas.microsoft.com/office/drawing/2014/main" id="{C802DA0B-8F6A-924F-A438-74E89089F7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CF7314-CDF9-C047-A0C1-3A371D0547DE}"/>
              </a:ext>
            </a:extLst>
          </p:cNvPr>
          <p:cNvSpPr>
            <a:spLocks noGrp="1"/>
          </p:cNvSpPr>
          <p:nvPr>
            <p:ph type="sldNum" sz="quarter" idx="12"/>
          </p:nvPr>
        </p:nvSpPr>
        <p:spPr/>
        <p:txBody>
          <a:bodyPr/>
          <a:lstStyle/>
          <a:p>
            <a:fld id="{A652680E-FB31-6C4C-94A2-E5D25EA4B26D}" type="slidenum">
              <a:rPr lang="en-US" smtClean="0"/>
              <a:t>‹#›</a:t>
            </a:fld>
            <a:endParaRPr lang="en-US"/>
          </a:p>
        </p:txBody>
      </p:sp>
      <p:sp>
        <p:nvSpPr>
          <p:cNvPr id="6" name="Rectangle 5">
            <a:extLst>
              <a:ext uri="{FF2B5EF4-FFF2-40B4-BE49-F238E27FC236}">
                <a16:creationId xmlns:a16="http://schemas.microsoft.com/office/drawing/2014/main" id="{993D03C9-31F6-0E42-B798-D2AD39FD49C1}"/>
              </a:ext>
            </a:extLst>
          </p:cNvPr>
          <p:cNvSpPr/>
          <p:nvPr userDrawn="1"/>
        </p:nvSpPr>
        <p:spPr>
          <a:xfrm>
            <a:off x="0" y="413886"/>
            <a:ext cx="12192000" cy="5197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37A1534-5F72-A34B-BE2A-5BA9610A1C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31947" y="5897179"/>
            <a:ext cx="2881746" cy="713712"/>
          </a:xfrm>
          <a:prstGeom prst="rect">
            <a:avLst/>
          </a:prstGeom>
        </p:spPr>
      </p:pic>
    </p:spTree>
    <p:extLst>
      <p:ext uri="{BB962C8B-B14F-4D97-AF65-F5344CB8AC3E}">
        <p14:creationId xmlns:p14="http://schemas.microsoft.com/office/powerpoint/2010/main" val="48180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5E43-3358-B948-BE86-FAFEE7E56B4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D3BC969-039E-044F-AC87-312568656455}"/>
              </a:ext>
            </a:extLst>
          </p:cNvPr>
          <p:cNvSpPr>
            <a:spLocks noGrp="1"/>
          </p:cNvSpPr>
          <p:nvPr>
            <p:ph type="dt" sz="half" idx="10"/>
          </p:nvPr>
        </p:nvSpPr>
        <p:spPr/>
        <p:txBody>
          <a:bodyPr/>
          <a:lstStyle/>
          <a:p>
            <a:fld id="{788F818C-7A0A-7648-A8A2-C8E4DF6458FB}" type="datetimeFigureOut">
              <a:rPr lang="en-US" smtClean="0"/>
              <a:t>4/30/2025</a:t>
            </a:fld>
            <a:endParaRPr lang="en-US"/>
          </a:p>
        </p:txBody>
      </p:sp>
      <p:sp>
        <p:nvSpPr>
          <p:cNvPr id="4" name="Footer Placeholder 3">
            <a:extLst>
              <a:ext uri="{FF2B5EF4-FFF2-40B4-BE49-F238E27FC236}">
                <a16:creationId xmlns:a16="http://schemas.microsoft.com/office/drawing/2014/main" id="{49F9E20F-0ED5-A04B-8672-C6C8D0E1D8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7942F7-401B-7C4F-BFD6-EA21181D282D}"/>
              </a:ext>
            </a:extLst>
          </p:cNvPr>
          <p:cNvSpPr>
            <a:spLocks noGrp="1"/>
          </p:cNvSpPr>
          <p:nvPr>
            <p:ph type="sldNum" sz="quarter" idx="12"/>
          </p:nvPr>
        </p:nvSpPr>
        <p:spPr/>
        <p:txBody>
          <a:bodyPr/>
          <a:lstStyle/>
          <a:p>
            <a:fld id="{A652680E-FB31-6C4C-94A2-E5D25EA4B26D}" type="slidenum">
              <a:rPr lang="en-US" smtClean="0"/>
              <a:t>‹#›</a:t>
            </a:fld>
            <a:endParaRPr lang="en-US"/>
          </a:p>
        </p:txBody>
      </p:sp>
      <p:pic>
        <p:nvPicPr>
          <p:cNvPr id="7" name="Picture 6">
            <a:extLst>
              <a:ext uri="{FF2B5EF4-FFF2-40B4-BE49-F238E27FC236}">
                <a16:creationId xmlns:a16="http://schemas.microsoft.com/office/drawing/2014/main" id="{80CD65CE-F34D-254F-9AF5-AEAD5B53C06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00E211E8-85A9-2946-8AD0-6501D10785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31947" y="316933"/>
            <a:ext cx="2881746" cy="713712"/>
          </a:xfrm>
          <a:prstGeom prst="rect">
            <a:avLst/>
          </a:prstGeom>
        </p:spPr>
      </p:pic>
      <p:sp>
        <p:nvSpPr>
          <p:cNvPr id="13" name="TextBox 12">
            <a:extLst>
              <a:ext uri="{FF2B5EF4-FFF2-40B4-BE49-F238E27FC236}">
                <a16:creationId xmlns:a16="http://schemas.microsoft.com/office/drawing/2014/main" id="{C58640F5-A855-AC41-A647-B9D4E3EDC3BB}"/>
              </a:ext>
            </a:extLst>
          </p:cNvPr>
          <p:cNvSpPr txBox="1"/>
          <p:nvPr userDrawn="1"/>
        </p:nvSpPr>
        <p:spPr>
          <a:xfrm>
            <a:off x="209727" y="6350487"/>
            <a:ext cx="467896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www.hampshirecamhs.nhs.uk</a:t>
            </a:r>
          </a:p>
        </p:txBody>
      </p:sp>
    </p:spTree>
    <p:extLst>
      <p:ext uri="{BB962C8B-B14F-4D97-AF65-F5344CB8AC3E}">
        <p14:creationId xmlns:p14="http://schemas.microsoft.com/office/powerpoint/2010/main" val="77083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78B0F-7C8D-3E4A-B8FE-A6A75568F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E9EC1F-2A9A-484A-8A82-619805782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F58ED5-DAC5-F748-9164-C245BBA61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F818C-7A0A-7648-A8A2-C8E4DF6458FB}" type="datetimeFigureOut">
              <a:rPr lang="en-US" smtClean="0"/>
              <a:t>4/30/2025</a:t>
            </a:fld>
            <a:endParaRPr lang="en-US"/>
          </a:p>
        </p:txBody>
      </p:sp>
      <p:sp>
        <p:nvSpPr>
          <p:cNvPr id="5" name="Footer Placeholder 4">
            <a:extLst>
              <a:ext uri="{FF2B5EF4-FFF2-40B4-BE49-F238E27FC236}">
                <a16:creationId xmlns:a16="http://schemas.microsoft.com/office/drawing/2014/main" id="{CF849DC3-15CC-3746-9D9D-9A490A8FF5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FBCCF-F55E-604D-96E8-07E8AA38F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2680E-FB31-6C4C-94A2-E5D25EA4B26D}" type="slidenum">
              <a:rPr lang="en-US" smtClean="0"/>
              <a:t>‹#›</a:t>
            </a:fld>
            <a:endParaRPr lang="en-US"/>
          </a:p>
        </p:txBody>
      </p:sp>
    </p:spTree>
    <p:extLst>
      <p:ext uri="{BB962C8B-B14F-4D97-AF65-F5344CB8AC3E}">
        <p14:creationId xmlns:p14="http://schemas.microsoft.com/office/powerpoint/2010/main" val="3867685621"/>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4" r:id="rId4"/>
    <p:sldLayoutId id="2147483651" r:id="rId5"/>
    <p:sldLayoutId id="2147483652"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hampshirecamhs.nhs.uk/video/managing-challenging-behaviour/" TargetMode="External"/><Relationship Id="rId3" Type="http://schemas.openxmlformats.org/officeDocument/2006/relationships/hyperlink" Target="https://hampshirecamhs.nhs.uk/video/trauma/" TargetMode="External"/><Relationship Id="rId7" Type="http://schemas.openxmlformats.org/officeDocument/2006/relationships/hyperlink" Target="https://hampshirecamhs.nhs.uk/video/hampshire-camhs-boosting-body-image-and-self-esteem/" TargetMode="External"/><Relationship Id="rId2" Type="http://schemas.openxmlformats.org/officeDocument/2006/relationships/hyperlink" Target="https://hampshirecamhs.nhs.uk/" TargetMode="External"/><Relationship Id="rId1" Type="http://schemas.openxmlformats.org/officeDocument/2006/relationships/slideLayout" Target="../slideLayouts/slideLayout3.xml"/><Relationship Id="rId6" Type="http://schemas.openxmlformats.org/officeDocument/2006/relationships/hyperlink" Target="https://hampshirecamhs.nhs.uk/video/how-to-support-a-young-person-who-is-misusing-subtances/" TargetMode="External"/><Relationship Id="rId5" Type="http://schemas.openxmlformats.org/officeDocument/2006/relationships/hyperlink" Target="https://hampshirecamhs.nhs.uk/video/sleep-workshops/" TargetMode="External"/><Relationship Id="rId4" Type="http://schemas.openxmlformats.org/officeDocument/2006/relationships/hyperlink" Target="https://hampshirecamhs.nhs.uk/video/how-to-support-a-yong-person-who-may-have-adhd/" TargetMode="External"/><Relationship Id="rId9" Type="http://schemas.openxmlformats.org/officeDocument/2006/relationships/hyperlink" Target="https://hampshirecamhs.nhs.uk/video/2-of-7-care-coping-and-resilience-education-skills-a-45minute-workshop-for-adults-on-understanding-young-peoples-emotions-and-how-to-support-them-with-emotional-resilience-and-mental-health/"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ampshirecamhs-resources.co.uk/" TargetMode="External"/><Relationship Id="rId2" Type="http://schemas.openxmlformats.org/officeDocument/2006/relationships/hyperlink" Target="https://hampshirecamhs.nhs.uk/event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hampshirecamhs.nhs.uk/wp-content/uploads/2024/09/Mental-Health-Forums-24_25-Trifold-leaflet.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what0-18.nhs.uk/" TargetMode="External"/><Relationship Id="rId2" Type="http://schemas.openxmlformats.org/officeDocument/2006/relationships/hyperlink" Target="https://www.hants.gov.uk/socialcareandhealth/publichealth/solihullapproach" TargetMode="External"/><Relationship Id="rId1" Type="http://schemas.openxmlformats.org/officeDocument/2006/relationships/slideLayout" Target="../slideLayouts/slideLayout5.xml"/><Relationship Id="rId4" Type="http://schemas.openxmlformats.org/officeDocument/2006/relationships/hyperlink" Target="https://fish.hants.gov.uk/kb5/hampshire/directory/family.page?familychannel=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olimitshelp.org.uk/" TargetMode="External"/><Relationship Id="rId2" Type="http://schemas.openxmlformats.org/officeDocument/2006/relationships/hyperlink" Target="https://www.hants.gov.uk/educationandlearning/educationalpsychology" TargetMode="External"/><Relationship Id="rId1" Type="http://schemas.openxmlformats.org/officeDocument/2006/relationships/slideLayout" Target="../slideLayouts/slideLayout3.xml"/><Relationship Id="rId5" Type="http://schemas.openxmlformats.org/officeDocument/2006/relationships/hyperlink" Target="https://www.kooth.com/" TargetMode="External"/><Relationship Id="rId4" Type="http://schemas.openxmlformats.org/officeDocument/2006/relationships/hyperlink" Target="https://hampshireyouthaccess.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6B47-4B6F-4E9A-B5C2-5DCA3478CDE9}"/>
              </a:ext>
            </a:extLst>
          </p:cNvPr>
          <p:cNvSpPr>
            <a:spLocks noGrp="1"/>
          </p:cNvSpPr>
          <p:nvPr>
            <p:ph type="ctrTitle"/>
          </p:nvPr>
        </p:nvSpPr>
        <p:spPr/>
        <p:txBody>
          <a:bodyPr>
            <a:normAutofit/>
          </a:bodyPr>
          <a:lstStyle/>
          <a:p>
            <a:r>
              <a:rPr lang="en-GB" sz="3200" dirty="0"/>
              <a:t>Children and Young People’s Mental Health offer to non-MHST schools</a:t>
            </a:r>
          </a:p>
        </p:txBody>
      </p:sp>
      <p:sp>
        <p:nvSpPr>
          <p:cNvPr id="3" name="Subtitle 2">
            <a:extLst>
              <a:ext uri="{FF2B5EF4-FFF2-40B4-BE49-F238E27FC236}">
                <a16:creationId xmlns:a16="http://schemas.microsoft.com/office/drawing/2014/main" id="{5FBB6196-F38F-41CA-B617-25EAF07379BF}"/>
              </a:ext>
            </a:extLst>
          </p:cNvPr>
          <p:cNvSpPr>
            <a:spLocks noGrp="1"/>
          </p:cNvSpPr>
          <p:nvPr>
            <p:ph type="subTitle" idx="1"/>
          </p:nvPr>
        </p:nvSpPr>
        <p:spPr/>
        <p:txBody>
          <a:bodyPr/>
          <a:lstStyle/>
          <a:p>
            <a:r>
              <a:rPr lang="en-GB" dirty="0"/>
              <a:t>May 2025</a:t>
            </a:r>
          </a:p>
        </p:txBody>
      </p:sp>
    </p:spTree>
    <p:extLst>
      <p:ext uri="{BB962C8B-B14F-4D97-AF65-F5344CB8AC3E}">
        <p14:creationId xmlns:p14="http://schemas.microsoft.com/office/powerpoint/2010/main" val="339612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5B983C-F446-2019-5A84-24F69D971DF1}"/>
              </a:ext>
            </a:extLst>
          </p:cNvPr>
          <p:cNvSpPr txBox="1">
            <a:spLocks/>
          </p:cNvSpPr>
          <p:nvPr/>
        </p:nvSpPr>
        <p:spPr>
          <a:xfrm>
            <a:off x="838200" y="365125"/>
            <a:ext cx="10515600" cy="7207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dirty="0"/>
              <a:t>Background to MHST</a:t>
            </a:r>
          </a:p>
        </p:txBody>
      </p:sp>
      <p:sp>
        <p:nvSpPr>
          <p:cNvPr id="5" name="TextBox 4">
            <a:extLst>
              <a:ext uri="{FF2B5EF4-FFF2-40B4-BE49-F238E27FC236}">
                <a16:creationId xmlns:a16="http://schemas.microsoft.com/office/drawing/2014/main" id="{1C19ABEB-8B13-BFB7-310E-B188F3F38FF6}"/>
              </a:ext>
            </a:extLst>
          </p:cNvPr>
          <p:cNvSpPr txBox="1"/>
          <p:nvPr/>
        </p:nvSpPr>
        <p:spPr>
          <a:xfrm>
            <a:off x="891540" y="1062990"/>
            <a:ext cx="10264140" cy="5078313"/>
          </a:xfrm>
          <a:prstGeom prst="rect">
            <a:avLst/>
          </a:prstGeom>
          <a:noFill/>
        </p:spPr>
        <p:txBody>
          <a:bodyPr wrap="square" rtlCol="0">
            <a:spAutoFit/>
          </a:bodyPr>
          <a:lstStyle/>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Mental Health Support Teams (MHST) form part of the Hampshire CAMHS Early </a:t>
            </a: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H</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elp </a:t>
            </a: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ervice.</a:t>
            </a:r>
          </a:p>
          <a:p>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They are designed to improve mental health advice and guidance and access to psychological therapies for young people, whilst assisting schools to develop a Whole-School </a:t>
            </a: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pproach to positive mental health and wellbeing.</a:t>
            </a:r>
          </a:p>
          <a:p>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aim of the MHST is to add to the emotional and mental health support already in place within education settings, focusing on working with schools in Hampshire where there may be higher levels of need. MHSTs work in areas where children and young people are at greater risk of poor outcomes, to reduce health inequalities and support schools that may have reduced access to mental health support.</a:t>
            </a:r>
          </a:p>
          <a:p>
            <a:endParaRPr lang="en-GB" dirty="0">
              <a:solidFill>
                <a:srgbClr val="000000"/>
              </a:solidFill>
              <a:latin typeface="Arial" panose="020B0604020202020204" pitchFamily="34" charset="0"/>
              <a:ea typeface="Aptos" panose="020B0004020202020204" pitchFamily="34" charset="0"/>
              <a:cs typeface="Arial" panose="020B0604020202020204" pitchFamily="34" charset="0"/>
            </a:endParaRPr>
          </a:p>
          <a:p>
            <a:r>
              <a:rPr lang="en-US" sz="1800" dirty="0">
                <a:effectLst/>
                <a:latin typeface="Arial" panose="020B0604020202020204" pitchFamily="34" charset="0"/>
                <a:ea typeface="Arial Unicode MS"/>
              </a:rPr>
              <a:t>Hampshire CAMHS has 13 MHST teams county-wide; these teams cover approximately 50% of Hampshire’s schools (including special schools), as well as covering the Electively Home Educated student cohort. Although half of Hampshire’s schools (and colleges) don’t have access to an MHST this does not mean that there is no support available.</a:t>
            </a:r>
          </a:p>
          <a:p>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6135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6752B4-6427-733B-8D6B-74D1318BC820}"/>
              </a:ext>
            </a:extLst>
          </p:cNvPr>
          <p:cNvSpPr txBox="1"/>
          <p:nvPr/>
        </p:nvSpPr>
        <p:spPr>
          <a:xfrm>
            <a:off x="891540" y="1451610"/>
            <a:ext cx="10264140" cy="2308324"/>
          </a:xfrm>
          <a:prstGeom prst="rect">
            <a:avLst/>
          </a:prstGeom>
          <a:noFill/>
        </p:spPr>
        <p:txBody>
          <a:bodyPr wrap="square" rtlCol="0">
            <a:spAutoFit/>
          </a:bodyPr>
          <a:lstStyle/>
          <a:p>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Although we recognise not all schools in Hampshire will need access to or support from an MHST, Hampshire CAMHS strives where possible to make sure all education settings in Hampshire can readily access a range of mental health resources and support when needed. We want to ensure schools and colleges without MHST input are aware of the support they can currently access around children's mental health and wellbeing from both our service and others. </a:t>
            </a:r>
            <a:endParaRPr lang="en-GB" dirty="0">
              <a:effectLst/>
              <a:latin typeface="Arial" panose="020B0604020202020204" pitchFamily="34" charset="0"/>
              <a:ea typeface="Aptos" panose="020B0004020202020204" pitchFamily="34" charset="0"/>
              <a:cs typeface="Arial" panose="020B0604020202020204" pitchFamily="34" charset="0"/>
            </a:endParaRPr>
          </a:p>
          <a:p>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dirty="0">
              <a:effectLst/>
              <a:latin typeface="Arial" panose="020B0604020202020204" pitchFamily="34" charset="0"/>
              <a:ea typeface="Aptos" panose="020B0004020202020204" pitchFamily="34" charset="0"/>
              <a:cs typeface="Arial" panose="020B0604020202020204" pitchFamily="34" charset="0"/>
            </a:endParaRPr>
          </a:p>
          <a:p>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following pages provide a list of mental health support, advice and guidance available to all Hampshire schools irrespective of whether they are an MHST school or not. </a:t>
            </a:r>
            <a:endParaRPr lang="en-GB"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8612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3654-9586-05EC-477D-43D9D35C8726}"/>
              </a:ext>
            </a:extLst>
          </p:cNvPr>
          <p:cNvSpPr>
            <a:spLocks noGrp="1"/>
          </p:cNvSpPr>
          <p:nvPr>
            <p:ph type="title"/>
          </p:nvPr>
        </p:nvSpPr>
        <p:spPr/>
        <p:txBody>
          <a:bodyPr/>
          <a:lstStyle/>
          <a:p>
            <a:r>
              <a:rPr lang="en-GB" dirty="0"/>
              <a:t>Hampshire CAMHS Website</a:t>
            </a:r>
          </a:p>
        </p:txBody>
      </p:sp>
      <p:sp>
        <p:nvSpPr>
          <p:cNvPr id="3" name="Content Placeholder 2">
            <a:extLst>
              <a:ext uri="{FF2B5EF4-FFF2-40B4-BE49-F238E27FC236}">
                <a16:creationId xmlns:a16="http://schemas.microsoft.com/office/drawing/2014/main" id="{C20963FE-57E3-2E36-BA9A-A996A5BBD873}"/>
              </a:ext>
            </a:extLst>
          </p:cNvPr>
          <p:cNvSpPr>
            <a:spLocks noGrp="1"/>
          </p:cNvSpPr>
          <p:nvPr>
            <p:ph idx="1"/>
          </p:nvPr>
        </p:nvSpPr>
        <p:spPr>
          <a:xfrm>
            <a:off x="838200" y="1505585"/>
            <a:ext cx="10515600" cy="4351338"/>
          </a:xfrm>
        </p:spPr>
        <p:txBody>
          <a:bodyPr>
            <a:normAutofit/>
          </a:bodyPr>
          <a:lstStyle/>
          <a:p>
            <a:pPr marL="0" indent="0">
              <a:buNone/>
            </a:pPr>
            <a:r>
              <a:rPr lang="en-GB" sz="1800" dirty="0"/>
              <a:t>Our website – </a:t>
            </a:r>
            <a:r>
              <a:rPr lang="en-GB" sz="1800" dirty="0">
                <a:hlinkClick r:id="rId2"/>
              </a:rPr>
              <a:t>CAMHS</a:t>
            </a:r>
            <a:r>
              <a:rPr lang="en-GB" sz="1800" dirty="0"/>
              <a:t> – has a </a:t>
            </a:r>
            <a:r>
              <a:rPr lang="en-US" sz="1800" dirty="0">
                <a:effectLst/>
                <a:latin typeface="Arial" panose="020B0604020202020204" pitchFamily="34" charset="0"/>
                <a:ea typeface="Arial Unicode MS"/>
              </a:rPr>
              <a:t>a wealth of resources including videos, booklets, factsheets on a vast range of mental health difficulties.</a:t>
            </a:r>
            <a:endParaRPr lang="en-GB" sz="1800" dirty="0">
              <a:effectLst/>
              <a:latin typeface="Times New Roman" panose="02020603050405020304" pitchFamily="18" charset="0"/>
              <a:ea typeface="Arial Unicode MS"/>
            </a:endParaRPr>
          </a:p>
          <a:p>
            <a:pPr marL="0" indent="0">
              <a:buNone/>
            </a:pPr>
            <a:r>
              <a:rPr lang="en-US" sz="1800" dirty="0">
                <a:effectLst/>
                <a:latin typeface="Arial" panose="020B0604020202020204" pitchFamily="34" charset="0"/>
                <a:ea typeface="Arial Unicode MS"/>
              </a:rPr>
              <a:t>The website also has links to several key workshops on it which we regularly signpost to – click to access: </a:t>
            </a:r>
            <a:endParaRPr lang="en-GB" sz="1800" dirty="0">
              <a:effectLst/>
              <a:latin typeface="Times New Roman" panose="02020603050405020304" pitchFamily="18" charset="0"/>
              <a:ea typeface="Arial Unicode MS"/>
            </a:endParaRPr>
          </a:p>
          <a:p>
            <a:pPr marL="342900" lvl="0" indent="-342900">
              <a:buFont typeface="Arial" panose="020B0604020202020204" pitchFamily="34" charset="0"/>
              <a:buChar char="-"/>
            </a:pPr>
            <a:r>
              <a:rPr lang="en-US" sz="1800" u="sng" dirty="0">
                <a:effectLst/>
                <a:latin typeface="Arial" panose="020B0604020202020204" pitchFamily="34" charset="0"/>
                <a:ea typeface="Arial Unicode MS"/>
                <a:hlinkClick r:id="rId3"/>
              </a:rPr>
              <a:t>Trauma Workshop – CAMHS</a:t>
            </a:r>
            <a:endParaRPr lang="en-GB" sz="1800" dirty="0">
              <a:effectLst/>
              <a:latin typeface="Times New Roman" panose="02020603050405020304" pitchFamily="18" charset="0"/>
              <a:ea typeface="Arial Unicode MS"/>
            </a:endParaRPr>
          </a:p>
          <a:p>
            <a:pPr marL="342900" lvl="0" indent="-342900">
              <a:buFont typeface="Arial" panose="020B0604020202020204" pitchFamily="34" charset="0"/>
              <a:buChar char="-"/>
            </a:pPr>
            <a:r>
              <a:rPr lang="en-US" sz="1800" u="sng" dirty="0">
                <a:effectLst/>
                <a:latin typeface="Arial" panose="020B0604020202020204" pitchFamily="34" charset="0"/>
                <a:ea typeface="Arial Unicode MS"/>
                <a:hlinkClick r:id="rId4"/>
              </a:rPr>
              <a:t>ADHD Workshop – CAMHS</a:t>
            </a:r>
            <a:endParaRPr lang="en-GB" sz="1800" dirty="0">
              <a:effectLst/>
              <a:latin typeface="Times New Roman" panose="02020603050405020304" pitchFamily="18" charset="0"/>
              <a:ea typeface="Arial Unicode MS"/>
            </a:endParaRPr>
          </a:p>
          <a:p>
            <a:pPr marL="342900" lvl="0" indent="-342900">
              <a:buFont typeface="Arial" panose="020B0604020202020204" pitchFamily="34" charset="0"/>
              <a:buChar char="-"/>
            </a:pPr>
            <a:r>
              <a:rPr lang="en-US" sz="1800" u="sng" dirty="0">
                <a:effectLst/>
                <a:latin typeface="Arial" panose="020B0604020202020204" pitchFamily="34" charset="0"/>
                <a:ea typeface="Arial Unicode MS"/>
                <a:hlinkClick r:id="rId5"/>
              </a:rPr>
              <a:t>Sleep Workshop – CAMHS</a:t>
            </a:r>
            <a:endParaRPr lang="en-GB" sz="1800" dirty="0">
              <a:effectLst/>
              <a:latin typeface="Times New Roman" panose="02020603050405020304" pitchFamily="18" charset="0"/>
              <a:ea typeface="Arial Unicode MS"/>
            </a:endParaRPr>
          </a:p>
          <a:p>
            <a:pPr marL="342900" lvl="0" indent="-342900">
              <a:buFont typeface="Arial" panose="020B0604020202020204" pitchFamily="34" charset="0"/>
              <a:buChar char="-"/>
            </a:pPr>
            <a:r>
              <a:rPr lang="en-US" sz="1800" u="sng" dirty="0">
                <a:effectLst/>
                <a:latin typeface="Arial" panose="020B0604020202020204" pitchFamily="34" charset="0"/>
                <a:ea typeface="Arial Unicode MS"/>
                <a:hlinkClick r:id="rId6"/>
              </a:rPr>
              <a:t>Substance Misuse Workshop – CAMHS</a:t>
            </a:r>
            <a:endParaRPr lang="en-GB" sz="1800" dirty="0">
              <a:effectLst/>
              <a:latin typeface="Times New Roman" panose="02020603050405020304" pitchFamily="18" charset="0"/>
              <a:ea typeface="Arial Unicode MS"/>
            </a:endParaRPr>
          </a:p>
          <a:p>
            <a:pPr marL="342900" lvl="0" indent="-342900">
              <a:buFont typeface="Arial" panose="020B0604020202020204" pitchFamily="34" charset="0"/>
              <a:buChar char="-"/>
            </a:pPr>
            <a:r>
              <a:rPr lang="en-US" sz="1800" u="sng" dirty="0">
                <a:effectLst/>
                <a:latin typeface="Arial" panose="020B0604020202020204" pitchFamily="34" charset="0"/>
                <a:ea typeface="Arial Unicode MS"/>
                <a:hlinkClick r:id="rId7"/>
              </a:rPr>
              <a:t>Boosting Body Image and Self-esteem Workshop – CAMHS</a:t>
            </a:r>
            <a:endParaRPr lang="en-GB" sz="1800" dirty="0">
              <a:effectLst/>
              <a:latin typeface="Times New Roman" panose="02020603050405020304" pitchFamily="18" charset="0"/>
              <a:ea typeface="Arial Unicode MS"/>
            </a:endParaRPr>
          </a:p>
          <a:p>
            <a:pPr marL="342900" lvl="0" indent="-342900">
              <a:buFont typeface="Arial" panose="020B0604020202020204" pitchFamily="34" charset="0"/>
              <a:buChar char="-"/>
            </a:pPr>
            <a:r>
              <a:rPr lang="en-US" sz="1800" u="sng" dirty="0">
                <a:effectLst/>
                <a:latin typeface="Arial" panose="020B0604020202020204" pitchFamily="34" charset="0"/>
                <a:ea typeface="Arial Unicode MS"/>
                <a:hlinkClick r:id="rId8"/>
              </a:rPr>
              <a:t>Challenging </a:t>
            </a:r>
            <a:r>
              <a:rPr lang="en-US" sz="1800" u="sng" dirty="0" err="1">
                <a:effectLst/>
                <a:latin typeface="Arial" panose="020B0604020202020204" pitchFamily="34" charset="0"/>
                <a:ea typeface="Arial Unicode MS"/>
                <a:hlinkClick r:id="rId8"/>
              </a:rPr>
              <a:t>Behaviour</a:t>
            </a:r>
            <a:r>
              <a:rPr lang="en-US" sz="1800" u="sng" dirty="0">
                <a:effectLst/>
                <a:latin typeface="Arial" panose="020B0604020202020204" pitchFamily="34" charset="0"/>
                <a:ea typeface="Arial Unicode MS"/>
                <a:hlinkClick r:id="rId8"/>
              </a:rPr>
              <a:t> – Workshop – CAMHS</a:t>
            </a:r>
            <a:endParaRPr lang="en-GB" sz="1800" dirty="0">
              <a:effectLst/>
              <a:latin typeface="Times New Roman" panose="02020603050405020304" pitchFamily="18" charset="0"/>
              <a:ea typeface="Arial Unicode MS"/>
            </a:endParaRPr>
          </a:p>
          <a:p>
            <a:pPr marL="342900" lvl="0" indent="-342900">
              <a:buFont typeface="Arial" panose="020B0604020202020204" pitchFamily="34" charset="0"/>
              <a:buChar char="-"/>
            </a:pPr>
            <a:r>
              <a:rPr lang="en-US" sz="1800" u="sng" dirty="0">
                <a:effectLst/>
                <a:latin typeface="Arial" panose="020B0604020202020204" pitchFamily="34" charset="0"/>
                <a:ea typeface="Arial Unicode MS"/>
                <a:hlinkClick r:id="rId9"/>
              </a:rPr>
              <a:t>CARE (Coping and Resilience Education Skills) Workshop – CAMHS</a:t>
            </a:r>
            <a:endParaRPr lang="en-GB" sz="1800" dirty="0">
              <a:effectLst/>
              <a:latin typeface="Times New Roman" panose="02020603050405020304" pitchFamily="18" charset="0"/>
              <a:ea typeface="Arial Unicode MS"/>
            </a:endParaRPr>
          </a:p>
          <a:p>
            <a:pPr marL="0" indent="0">
              <a:buNone/>
            </a:pPr>
            <a:endParaRPr lang="en-GB" dirty="0"/>
          </a:p>
        </p:txBody>
      </p:sp>
    </p:spTree>
    <p:extLst>
      <p:ext uri="{BB962C8B-B14F-4D97-AF65-F5344CB8AC3E}">
        <p14:creationId xmlns:p14="http://schemas.microsoft.com/office/powerpoint/2010/main" val="237048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87E4F0-E197-7A7F-2B62-03F6F8FD8119}"/>
              </a:ext>
            </a:extLst>
          </p:cNvPr>
          <p:cNvSpPr>
            <a:spLocks noGrp="1"/>
          </p:cNvSpPr>
          <p:nvPr>
            <p:ph type="title"/>
          </p:nvPr>
        </p:nvSpPr>
        <p:spPr>
          <a:xfrm>
            <a:off x="838200" y="365125"/>
            <a:ext cx="10515600" cy="1325563"/>
          </a:xfrm>
        </p:spPr>
        <p:txBody>
          <a:bodyPr>
            <a:normAutofit/>
          </a:bodyPr>
          <a:lstStyle/>
          <a:p>
            <a:r>
              <a:rPr lang="en-GB" sz="3200" dirty="0"/>
              <a:t>Other information available on the website</a:t>
            </a:r>
          </a:p>
        </p:txBody>
      </p:sp>
      <p:sp>
        <p:nvSpPr>
          <p:cNvPr id="7" name="Content Placeholder 2">
            <a:extLst>
              <a:ext uri="{FF2B5EF4-FFF2-40B4-BE49-F238E27FC236}">
                <a16:creationId xmlns:a16="http://schemas.microsoft.com/office/drawing/2014/main" id="{E59BD2C5-C6C3-6151-0F60-BE36310F9366}"/>
              </a:ext>
            </a:extLst>
          </p:cNvPr>
          <p:cNvSpPr txBox="1">
            <a:spLocks/>
          </p:cNvSpPr>
          <p:nvPr/>
        </p:nvSpPr>
        <p:spPr>
          <a:xfrm>
            <a:off x="838200" y="1783080"/>
            <a:ext cx="10515600" cy="37376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dirty="0">
                <a:effectLst/>
                <a:latin typeface="Arial" panose="020B0604020202020204" pitchFamily="34" charset="0"/>
                <a:ea typeface="Arial Unicode MS"/>
                <a:hlinkClick r:id="rId2"/>
              </a:rPr>
              <a:t>Hampshire CAMHS events</a:t>
            </a:r>
            <a:r>
              <a:rPr lang="en-US" sz="2000" dirty="0">
                <a:effectLst/>
                <a:latin typeface="Arial" panose="020B0604020202020204" pitchFamily="34" charset="0"/>
                <a:ea typeface="Arial Unicode MS"/>
              </a:rPr>
              <a:t> for parents and carers (PACE), for professionals, all bookable via the above website. PACE events are all free, whilst some other events have a small fee attached to cover costs. Special events include those focusing on ADHD, ASC, suicide prevention, and supporting parents when their children can’t. All events are bookable via the Hampshire CAMHS website. We are also trialing free drop-in events on a monthly basis and may expand this offer depending on feedbac</a:t>
            </a:r>
            <a:r>
              <a:rPr lang="en-US" sz="2000" dirty="0">
                <a:ea typeface="Arial Unicode MS"/>
              </a:rPr>
              <a:t>k and engagement.</a:t>
            </a:r>
            <a:endParaRPr lang="en-GB" sz="2000" dirty="0">
              <a:effectLst/>
              <a:latin typeface="Times New Roman" panose="02020603050405020304" pitchFamily="18" charset="0"/>
              <a:ea typeface="Arial Unicode MS"/>
            </a:endParaRPr>
          </a:p>
          <a:p>
            <a:pPr marL="0" indent="0">
              <a:buNone/>
            </a:pPr>
            <a:endParaRPr lang="en-GB" sz="2000" dirty="0">
              <a:effectLst/>
              <a:latin typeface="Times New Roman" panose="02020603050405020304" pitchFamily="18" charset="0"/>
              <a:ea typeface="Arial Unicode MS"/>
            </a:endParaRPr>
          </a:p>
          <a:p>
            <a:r>
              <a:rPr lang="en-US" sz="2000" b="1" u="sng" dirty="0">
                <a:effectLst/>
                <a:latin typeface="Arial" panose="020B0604020202020204" pitchFamily="34" charset="0"/>
                <a:ea typeface="Arial Unicode MS"/>
                <a:hlinkClick r:id="rId3"/>
              </a:rPr>
              <a:t>Hampshire CAMHS resources shop</a:t>
            </a:r>
            <a:r>
              <a:rPr lang="en-US" sz="2000" dirty="0">
                <a:effectLst/>
                <a:latin typeface="Arial" panose="020B0604020202020204" pitchFamily="34" charset="0"/>
                <a:ea typeface="Arial Unicode MS"/>
              </a:rPr>
              <a:t> – order resources to use in your school, distribute to parents etc. Sold at cost to keep prices low and reinvest into creating more resources. Includes resources to use with infant and primary aged children, as well as with older young people.</a:t>
            </a:r>
            <a:endParaRPr lang="en-GB" sz="2000" dirty="0">
              <a:effectLst/>
              <a:latin typeface="Times New Roman" panose="02020603050405020304" pitchFamily="18" charset="0"/>
              <a:ea typeface="Arial Unicode MS"/>
            </a:endParaRPr>
          </a:p>
          <a:p>
            <a:pPr marL="0" indent="0">
              <a:buNone/>
            </a:pPr>
            <a:endParaRPr lang="en-GB" sz="18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21586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B3E4-74A1-A8F1-7CAF-914611BDB0E6}"/>
              </a:ext>
            </a:extLst>
          </p:cNvPr>
          <p:cNvSpPr>
            <a:spLocks noGrp="1"/>
          </p:cNvSpPr>
          <p:nvPr>
            <p:ph type="title"/>
          </p:nvPr>
        </p:nvSpPr>
        <p:spPr/>
        <p:txBody>
          <a:bodyPr/>
          <a:lstStyle/>
          <a:p>
            <a:r>
              <a:rPr lang="en-GB" dirty="0"/>
              <a:t>What else can we offer you? Part 1</a:t>
            </a:r>
          </a:p>
        </p:txBody>
      </p:sp>
      <p:sp>
        <p:nvSpPr>
          <p:cNvPr id="3" name="Content Placeholder 2">
            <a:extLst>
              <a:ext uri="{FF2B5EF4-FFF2-40B4-BE49-F238E27FC236}">
                <a16:creationId xmlns:a16="http://schemas.microsoft.com/office/drawing/2014/main" id="{14CFB0C0-CFAD-DBE6-95D5-1E6FBCCCDE99}"/>
              </a:ext>
            </a:extLst>
          </p:cNvPr>
          <p:cNvSpPr>
            <a:spLocks noGrp="1"/>
          </p:cNvSpPr>
          <p:nvPr>
            <p:ph idx="1"/>
          </p:nvPr>
        </p:nvSpPr>
        <p:spPr>
          <a:xfrm>
            <a:off x="838200" y="1722755"/>
            <a:ext cx="10515600" cy="4351338"/>
          </a:xfrm>
        </p:spPr>
        <p:txBody>
          <a:bodyPr>
            <a:normAutofit/>
          </a:bodyPr>
          <a:lstStyle/>
          <a:p>
            <a:pPr marL="0" indent="0">
              <a:buNone/>
            </a:pPr>
            <a:r>
              <a:rPr lang="en-US" sz="2000" b="1" dirty="0">
                <a:effectLst/>
                <a:latin typeface="Arial" panose="020B0604020202020204" pitchFamily="34" charset="0"/>
                <a:ea typeface="Arial Unicode MS"/>
              </a:rPr>
              <a:t>Signposting</a:t>
            </a:r>
            <a:r>
              <a:rPr lang="en-US" sz="2000" dirty="0">
                <a:effectLst/>
                <a:latin typeface="Arial" panose="020B0604020202020204" pitchFamily="34" charset="0"/>
                <a:ea typeface="Arial Unicode MS"/>
              </a:rPr>
              <a:t> – our service signposts to many others; schools are welcome to use all these</a:t>
            </a:r>
            <a:r>
              <a:rPr lang="en-GB" sz="2000" dirty="0">
                <a:latin typeface="Times New Roman" panose="02020603050405020304" pitchFamily="18" charset="0"/>
                <a:ea typeface="Arial Unicode MS"/>
              </a:rPr>
              <a:t> </a:t>
            </a:r>
            <a:r>
              <a:rPr lang="en-US" sz="2000" dirty="0">
                <a:effectLst/>
                <a:latin typeface="Arial" panose="020B0604020202020204" pitchFamily="34" charset="0"/>
                <a:ea typeface="Arial Unicode MS"/>
              </a:rPr>
              <a:t>resources, which can be found under the ‘common problems’ and ‘life issues’ lists on our website.</a:t>
            </a:r>
            <a:endParaRPr lang="en-GB" sz="2000" dirty="0">
              <a:latin typeface="Times New Roman" panose="02020603050405020304" pitchFamily="18" charset="0"/>
              <a:ea typeface="Arial Unicode MS"/>
            </a:endParaRPr>
          </a:p>
          <a:p>
            <a:pPr marL="0" indent="0">
              <a:buNone/>
            </a:pPr>
            <a:r>
              <a:rPr lang="en-US" sz="2000" dirty="0">
                <a:effectLst/>
                <a:latin typeface="Arial" panose="020B0604020202020204" pitchFamily="34" charset="0"/>
                <a:ea typeface="Arial Unicode MS"/>
              </a:rPr>
              <a:t>Our signposting resources include local, regional and national organisations.</a:t>
            </a:r>
            <a:endParaRPr lang="en-GB" sz="2000" dirty="0">
              <a:effectLst/>
              <a:latin typeface="Times New Roman" panose="02020603050405020304" pitchFamily="18" charset="0"/>
              <a:ea typeface="Arial Unicode MS"/>
            </a:endParaRPr>
          </a:p>
          <a:p>
            <a:pPr marL="0" indent="0">
              <a:buNone/>
            </a:pPr>
            <a:r>
              <a:rPr lang="en-US" sz="2000" b="1" dirty="0">
                <a:effectLst/>
                <a:latin typeface="Arial" panose="020B0604020202020204" pitchFamily="34" charset="0"/>
                <a:ea typeface="Arial Unicode MS"/>
              </a:rPr>
              <a:t>Advice and Consultation</a:t>
            </a:r>
            <a:r>
              <a:rPr lang="en-US" sz="2000" dirty="0">
                <a:effectLst/>
                <a:latin typeface="Arial" panose="020B0604020202020204" pitchFamily="34" charset="0"/>
                <a:ea typeface="Arial Unicode MS"/>
              </a:rPr>
              <a:t> – if you have consulted our website, and remain worried about a young</a:t>
            </a:r>
            <a:r>
              <a:rPr lang="en-GB" sz="2000" dirty="0">
                <a:latin typeface="Times New Roman" panose="02020603050405020304" pitchFamily="18" charset="0"/>
                <a:ea typeface="Arial Unicode MS"/>
              </a:rPr>
              <a:t> </a:t>
            </a:r>
            <a:r>
              <a:rPr lang="en-US" sz="2000" dirty="0">
                <a:effectLst/>
                <a:latin typeface="Arial" panose="020B0604020202020204" pitchFamily="34" charset="0"/>
                <a:ea typeface="Arial Unicode MS"/>
              </a:rPr>
              <a:t>person, our Single Point of Access offers advice and consultation to professionals. Please call us</a:t>
            </a:r>
            <a:r>
              <a:rPr lang="en-GB" sz="2000" dirty="0">
                <a:latin typeface="Times New Roman" panose="02020603050405020304" pitchFamily="18" charset="0"/>
                <a:ea typeface="Arial Unicode MS"/>
              </a:rPr>
              <a:t> </a:t>
            </a:r>
            <a:r>
              <a:rPr lang="en-US" sz="2000" dirty="0">
                <a:effectLst/>
                <a:latin typeface="Arial" panose="020B0604020202020204" pitchFamily="34" charset="0"/>
                <a:ea typeface="Arial Unicode MS"/>
              </a:rPr>
              <a:t>so that we can support you to take the appropriate next steps. Contact details can be found on our website.</a:t>
            </a:r>
          </a:p>
          <a:p>
            <a:pPr marL="0" indent="0">
              <a:buNone/>
            </a:pPr>
            <a:endParaRPr lang="en-US" sz="2000" dirty="0">
              <a:effectLst/>
              <a:latin typeface="Arial" panose="020B0604020202020204" pitchFamily="34" charset="0"/>
              <a:ea typeface="Arial Unicode MS"/>
            </a:endParaRPr>
          </a:p>
        </p:txBody>
      </p:sp>
    </p:spTree>
    <p:extLst>
      <p:ext uri="{BB962C8B-B14F-4D97-AF65-F5344CB8AC3E}">
        <p14:creationId xmlns:p14="http://schemas.microsoft.com/office/powerpoint/2010/main" val="134219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B3E4-74A1-A8F1-7CAF-914611BDB0E6}"/>
              </a:ext>
            </a:extLst>
          </p:cNvPr>
          <p:cNvSpPr>
            <a:spLocks noGrp="1"/>
          </p:cNvSpPr>
          <p:nvPr>
            <p:ph type="title"/>
          </p:nvPr>
        </p:nvSpPr>
        <p:spPr/>
        <p:txBody>
          <a:bodyPr/>
          <a:lstStyle/>
          <a:p>
            <a:r>
              <a:rPr lang="en-GB" dirty="0"/>
              <a:t>What else can we offer you? Part 2</a:t>
            </a:r>
          </a:p>
        </p:txBody>
      </p:sp>
      <p:sp>
        <p:nvSpPr>
          <p:cNvPr id="3" name="Content Placeholder 2">
            <a:extLst>
              <a:ext uri="{FF2B5EF4-FFF2-40B4-BE49-F238E27FC236}">
                <a16:creationId xmlns:a16="http://schemas.microsoft.com/office/drawing/2014/main" id="{14CFB0C0-CFAD-DBE6-95D5-1E6FBCCCDE99}"/>
              </a:ext>
            </a:extLst>
          </p:cNvPr>
          <p:cNvSpPr>
            <a:spLocks noGrp="1"/>
          </p:cNvSpPr>
          <p:nvPr>
            <p:ph idx="1"/>
          </p:nvPr>
        </p:nvSpPr>
        <p:spPr>
          <a:xfrm>
            <a:off x="838200" y="1619885"/>
            <a:ext cx="10515600" cy="4351338"/>
          </a:xfrm>
        </p:spPr>
        <p:txBody>
          <a:bodyPr>
            <a:normAutofit/>
          </a:bodyPr>
          <a:lstStyle/>
          <a:p>
            <a:pPr marL="0" indent="0">
              <a:buNone/>
            </a:pPr>
            <a:r>
              <a:rPr lang="en-US" sz="2000" b="1" dirty="0">
                <a:ea typeface="Arial Unicode MS"/>
              </a:rPr>
              <a:t>Mental Health Forums</a:t>
            </a:r>
            <a:r>
              <a:rPr lang="en-US" sz="2000" dirty="0">
                <a:ea typeface="Arial Unicode MS"/>
              </a:rPr>
              <a:t> – your school can access a local Mental Health Forum to consult on a specific young person or ask more generic questions. Information about Mental Health Forums can be found here: </a:t>
            </a:r>
            <a:r>
              <a:rPr lang="en-GB" sz="2000" dirty="0">
                <a:hlinkClick r:id="rId2"/>
              </a:rPr>
              <a:t>Mental-Health-Forums-24_25-Trifold-leaflet.pdf</a:t>
            </a:r>
            <a:endParaRPr lang="en-US" sz="2000" b="1" dirty="0">
              <a:effectLst/>
              <a:latin typeface="Arial" panose="020B0604020202020204" pitchFamily="34" charset="0"/>
              <a:ea typeface="Arial Unicode MS"/>
            </a:endParaRPr>
          </a:p>
          <a:p>
            <a:pPr marL="0" indent="0">
              <a:buNone/>
            </a:pPr>
            <a:r>
              <a:rPr lang="en-US" sz="2000" b="1" dirty="0">
                <a:effectLst/>
                <a:latin typeface="Arial" panose="020B0604020202020204" pitchFamily="34" charset="0"/>
                <a:ea typeface="Arial Unicode MS"/>
              </a:rPr>
              <a:t>Access to our Children and Young People’s Primary Care Wellbein</a:t>
            </a:r>
            <a:r>
              <a:rPr lang="en-US" sz="2000" b="1" dirty="0">
                <a:ea typeface="Arial Unicode MS"/>
              </a:rPr>
              <a:t>g Service </a:t>
            </a:r>
            <a:r>
              <a:rPr lang="en-US" sz="2000" dirty="0">
                <a:effectLst/>
                <a:latin typeface="Arial" panose="020B0604020202020204" pitchFamily="34" charset="0"/>
                <a:ea typeface="Arial Unicode MS"/>
              </a:rPr>
              <a:t>– </a:t>
            </a:r>
            <a:r>
              <a:rPr lang="en-GB" sz="2000" dirty="0">
                <a:effectLst/>
                <a:latin typeface="Arial" panose="020B0604020202020204" pitchFamily="34" charset="0"/>
                <a:ea typeface="Arial Unicode MS"/>
              </a:rPr>
              <a:t>certain Primary Care Networks (GP clusters) have access to this service, which is staffed by CAMHS Children’s Wellbeing Practitioners. It may be that the young person you are concerned about can access this service, depending on the GP they are registered with. </a:t>
            </a:r>
            <a:endParaRPr lang="en-GB" sz="20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157276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87E4F0-E197-7A7F-2B62-03F6F8FD8119}"/>
              </a:ext>
            </a:extLst>
          </p:cNvPr>
          <p:cNvSpPr>
            <a:spLocks noGrp="1"/>
          </p:cNvSpPr>
          <p:nvPr>
            <p:ph type="title"/>
          </p:nvPr>
        </p:nvSpPr>
        <p:spPr>
          <a:xfrm>
            <a:off x="838200" y="365125"/>
            <a:ext cx="10515600" cy="1325563"/>
          </a:xfrm>
        </p:spPr>
        <p:txBody>
          <a:bodyPr>
            <a:normAutofit/>
          </a:bodyPr>
          <a:lstStyle/>
          <a:p>
            <a:r>
              <a:rPr lang="en-GB" sz="3200" dirty="0"/>
              <a:t>Support for young people and families outside of CAMHS</a:t>
            </a:r>
          </a:p>
        </p:txBody>
      </p:sp>
      <p:sp>
        <p:nvSpPr>
          <p:cNvPr id="7" name="Content Placeholder 2">
            <a:extLst>
              <a:ext uri="{FF2B5EF4-FFF2-40B4-BE49-F238E27FC236}">
                <a16:creationId xmlns:a16="http://schemas.microsoft.com/office/drawing/2014/main" id="{E59BD2C5-C6C3-6151-0F60-BE36310F9366}"/>
              </a:ext>
            </a:extLst>
          </p:cNvPr>
          <p:cNvSpPr txBox="1">
            <a:spLocks/>
          </p:cNvSpPr>
          <p:nvPr/>
        </p:nvSpPr>
        <p:spPr>
          <a:xfrm>
            <a:off x="838200" y="1690688"/>
            <a:ext cx="10515600" cy="41843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effectLst/>
                <a:latin typeface="Arial" panose="020B0604020202020204" pitchFamily="34" charset="0"/>
                <a:ea typeface="Arial Unicode MS"/>
              </a:rPr>
              <a:t>CAMHS is one of many organisations working with children and young people in Hampshire. A young person experiencing mental health difficulties does not necessarily need CAMHS support. </a:t>
            </a:r>
            <a:endParaRPr lang="en-GB" sz="1800" dirty="0">
              <a:effectLst/>
              <a:latin typeface="Times New Roman" panose="02020603050405020304" pitchFamily="18" charset="0"/>
              <a:ea typeface="Arial Unicode MS"/>
            </a:endParaRPr>
          </a:p>
          <a:p>
            <a:pPr marL="0" indent="0">
              <a:buNone/>
            </a:pPr>
            <a:r>
              <a:rPr lang="en-US" sz="1800" dirty="0">
                <a:effectLst/>
                <a:latin typeface="Arial" panose="020B0604020202020204" pitchFamily="34" charset="0"/>
                <a:ea typeface="Arial Unicode MS"/>
              </a:rPr>
              <a:t>Web-based information includes:</a:t>
            </a:r>
            <a:r>
              <a:rPr lang="en-US" sz="1800" b="1" dirty="0">
                <a:effectLst/>
                <a:latin typeface="Arial" panose="020B0604020202020204" pitchFamily="34" charset="0"/>
                <a:ea typeface="Arial Unicode MS"/>
              </a:rPr>
              <a:t> </a:t>
            </a:r>
            <a:endParaRPr lang="en-GB" sz="1800" dirty="0">
              <a:effectLst/>
              <a:latin typeface="Times New Roman" panose="02020603050405020304" pitchFamily="18" charset="0"/>
              <a:ea typeface="Arial Unicode MS"/>
            </a:endParaRPr>
          </a:p>
          <a:p>
            <a:r>
              <a:rPr lang="en-US" sz="1800" b="1" u="sng" dirty="0">
                <a:effectLst/>
                <a:latin typeface="Arial" panose="020B0604020202020204" pitchFamily="34" charset="0"/>
                <a:ea typeface="Arial Unicode MS"/>
                <a:hlinkClick r:id="rId2"/>
              </a:rPr>
              <a:t>Solihull Approach</a:t>
            </a:r>
            <a:r>
              <a:rPr lang="en-US" sz="1800" dirty="0">
                <a:effectLst/>
                <a:latin typeface="Arial" panose="020B0604020202020204" pitchFamily="34" charset="0"/>
                <a:ea typeface="Arial Unicode MS"/>
              </a:rPr>
              <a:t> – free online courses for all parents, parents-to-be, carers, grandparents and teens living in Hampshire. Plus courses for professionals working with children.</a:t>
            </a:r>
            <a:endParaRPr lang="en-GB" sz="1800" dirty="0">
              <a:effectLst/>
              <a:latin typeface="Times New Roman" panose="02020603050405020304" pitchFamily="18" charset="0"/>
              <a:ea typeface="Arial Unicode MS"/>
            </a:endParaRPr>
          </a:p>
          <a:p>
            <a:r>
              <a:rPr lang="en-US" sz="1800" b="1" u="sng" dirty="0">
                <a:effectLst/>
                <a:latin typeface="Arial" panose="020B0604020202020204" pitchFamily="34" charset="0"/>
                <a:ea typeface="Arial Unicode MS"/>
                <a:hlinkClick r:id="rId3"/>
              </a:rPr>
              <a:t>Healthier Together</a:t>
            </a:r>
            <a:r>
              <a:rPr lang="en-US" sz="1800" dirty="0">
                <a:effectLst/>
                <a:latin typeface="Arial" panose="020B0604020202020204" pitchFamily="34" charset="0"/>
                <a:ea typeface="Arial Unicode MS"/>
              </a:rPr>
              <a:t> – comprehensive information on all aspects of young people’s health, including mental health.</a:t>
            </a:r>
            <a:endParaRPr lang="en-GB" sz="1800" dirty="0">
              <a:effectLst/>
              <a:latin typeface="Times New Roman" panose="02020603050405020304" pitchFamily="18" charset="0"/>
              <a:ea typeface="Arial Unicode MS"/>
            </a:endParaRPr>
          </a:p>
          <a:p>
            <a:r>
              <a:rPr lang="en-US" sz="1800" b="1" u="sng" dirty="0">
                <a:effectLst/>
                <a:latin typeface="Arial" panose="020B0604020202020204" pitchFamily="34" charset="0"/>
                <a:ea typeface="Arial Unicode MS"/>
                <a:hlinkClick r:id="rId4"/>
              </a:rPr>
              <a:t>Family Information and Services Hub</a:t>
            </a:r>
            <a:r>
              <a:rPr lang="en-US" sz="1800" dirty="0">
                <a:effectLst/>
                <a:latin typeface="Arial" panose="020B0604020202020204" pitchFamily="34" charset="0"/>
                <a:ea typeface="Arial Unicode MS"/>
              </a:rPr>
              <a:t> – directory of information, advice and support services to support your own and your children’s emotional health and wellbeing.</a:t>
            </a:r>
            <a:endParaRPr lang="en-GB" sz="1800" dirty="0">
              <a:effectLst/>
              <a:latin typeface="Times New Roman" panose="02020603050405020304" pitchFamily="18" charset="0"/>
              <a:ea typeface="Arial Unicode MS"/>
            </a:endParaRPr>
          </a:p>
          <a:p>
            <a:pPr marL="0" indent="0">
              <a:buNone/>
            </a:pPr>
            <a:endParaRPr lang="en-GB" sz="18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236692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3654-9586-05EC-477D-43D9D35C8726}"/>
              </a:ext>
            </a:extLst>
          </p:cNvPr>
          <p:cNvSpPr>
            <a:spLocks noGrp="1"/>
          </p:cNvSpPr>
          <p:nvPr>
            <p:ph type="title"/>
          </p:nvPr>
        </p:nvSpPr>
        <p:spPr/>
        <p:txBody>
          <a:bodyPr>
            <a:normAutofit/>
          </a:bodyPr>
          <a:lstStyle/>
          <a:p>
            <a:r>
              <a:rPr lang="en-GB" sz="2800" dirty="0"/>
              <a:t>Other organisations working to support children and young people’s mental health</a:t>
            </a:r>
          </a:p>
        </p:txBody>
      </p:sp>
      <p:sp>
        <p:nvSpPr>
          <p:cNvPr id="3" name="Content Placeholder 2">
            <a:extLst>
              <a:ext uri="{FF2B5EF4-FFF2-40B4-BE49-F238E27FC236}">
                <a16:creationId xmlns:a16="http://schemas.microsoft.com/office/drawing/2014/main" id="{C20963FE-57E3-2E36-BA9A-A996A5BBD873}"/>
              </a:ext>
            </a:extLst>
          </p:cNvPr>
          <p:cNvSpPr>
            <a:spLocks noGrp="1"/>
          </p:cNvSpPr>
          <p:nvPr>
            <p:ph idx="1"/>
          </p:nvPr>
        </p:nvSpPr>
        <p:spPr>
          <a:xfrm>
            <a:off x="838200" y="1505585"/>
            <a:ext cx="10515600" cy="4351338"/>
          </a:xfrm>
        </p:spPr>
        <p:txBody>
          <a:bodyPr>
            <a:normAutofit/>
          </a:bodyPr>
          <a:lstStyle/>
          <a:p>
            <a:r>
              <a:rPr lang="en-US" sz="1800" b="1" dirty="0">
                <a:effectLst/>
                <a:latin typeface="Arial" panose="020B0604020202020204" pitchFamily="34" charset="0"/>
                <a:ea typeface="Arial Unicode MS"/>
              </a:rPr>
              <a:t>School Nursing Team</a:t>
            </a:r>
            <a:r>
              <a:rPr lang="en-US" sz="1800" dirty="0">
                <a:effectLst/>
                <a:latin typeface="Arial" panose="020B0604020202020204" pitchFamily="34" charset="0"/>
                <a:ea typeface="Arial Unicode MS"/>
              </a:rPr>
              <a:t> – contact your school nurse for more information about what they can do to support you and the child or young person you have concerns about.</a:t>
            </a:r>
          </a:p>
          <a:p>
            <a:pPr marL="0" indent="0">
              <a:buNone/>
            </a:pPr>
            <a:endParaRPr lang="en-US" sz="1800" dirty="0">
              <a:ea typeface="Arial Unicode MS"/>
            </a:endParaRPr>
          </a:p>
          <a:p>
            <a:r>
              <a:rPr lang="en-US" sz="1800" b="1" dirty="0">
                <a:ea typeface="Arial Unicode MS"/>
              </a:rPr>
              <a:t>Educational Psychology</a:t>
            </a:r>
            <a:r>
              <a:rPr lang="en-US" sz="1800" dirty="0">
                <a:ea typeface="Arial Unicode MS"/>
              </a:rPr>
              <a:t> – provide a wealth of additional advice, training  and support for schools: </a:t>
            </a:r>
            <a:r>
              <a:rPr lang="en-GB" sz="1800" dirty="0">
                <a:hlinkClick r:id="rId2"/>
              </a:rPr>
              <a:t>Educational Psychology | Education and learning | Hampshire County Council</a:t>
            </a:r>
            <a:endParaRPr lang="en-GB" sz="1800" b="1" dirty="0">
              <a:effectLst/>
              <a:ea typeface="Arial Unicode MS"/>
            </a:endParaRPr>
          </a:p>
          <a:p>
            <a:pPr marL="0" indent="0">
              <a:buNone/>
            </a:pPr>
            <a:endParaRPr lang="en-GB" sz="1800" dirty="0">
              <a:effectLst/>
              <a:latin typeface="Times New Roman" panose="02020603050405020304" pitchFamily="18" charset="0"/>
              <a:ea typeface="Arial Unicode MS"/>
            </a:endParaRPr>
          </a:p>
          <a:p>
            <a:r>
              <a:rPr lang="en-US" sz="1800" b="1" u="sng" dirty="0">
                <a:effectLst/>
                <a:latin typeface="Arial" panose="020B0604020202020204" pitchFamily="34" charset="0"/>
                <a:ea typeface="Arial Unicode MS"/>
                <a:hlinkClick r:id="rId3"/>
              </a:rPr>
              <a:t>No Limits</a:t>
            </a:r>
            <a:r>
              <a:rPr lang="en-US" sz="1800" dirty="0">
                <a:effectLst/>
                <a:latin typeface="Arial" panose="020B0604020202020204" pitchFamily="34" charset="0"/>
                <a:ea typeface="Arial Unicode MS"/>
              </a:rPr>
              <a:t> – No Limits leads </a:t>
            </a:r>
            <a:r>
              <a:rPr lang="en-US" sz="1800" u="sng" dirty="0">
                <a:effectLst/>
                <a:latin typeface="Arial" panose="020B0604020202020204" pitchFamily="34" charset="0"/>
                <a:ea typeface="Arial Unicode MS"/>
                <a:hlinkClick r:id="rId4"/>
              </a:rPr>
              <a:t>Hampshire Youth Access</a:t>
            </a:r>
            <a:r>
              <a:rPr lang="en-US" sz="1800" dirty="0">
                <a:effectLst/>
                <a:latin typeface="Arial" panose="020B0604020202020204" pitchFamily="34" charset="0"/>
                <a:ea typeface="Arial Unicode MS"/>
              </a:rPr>
              <a:t>, a partnership of community counselling, mental health and emotional wellbeing advice and support services across the county. They offer counselling to children and young people aged 5–17.</a:t>
            </a:r>
            <a:endParaRPr lang="en-GB" sz="1800" dirty="0">
              <a:effectLst/>
              <a:latin typeface="Times New Roman" panose="02020603050405020304" pitchFamily="18" charset="0"/>
              <a:ea typeface="Arial Unicode MS"/>
            </a:endParaRPr>
          </a:p>
          <a:p>
            <a:pPr marL="0" indent="0">
              <a:buNone/>
            </a:pPr>
            <a:endParaRPr lang="en-GB" sz="1800" dirty="0">
              <a:effectLst/>
              <a:latin typeface="Times New Roman" panose="02020603050405020304" pitchFamily="18" charset="0"/>
              <a:ea typeface="Arial Unicode MS"/>
            </a:endParaRPr>
          </a:p>
          <a:p>
            <a:r>
              <a:rPr lang="en-US" sz="1800" b="1" u="sng" dirty="0">
                <a:effectLst/>
                <a:latin typeface="Arial" panose="020B0604020202020204" pitchFamily="34" charset="0"/>
                <a:ea typeface="Arial Unicode MS"/>
                <a:hlinkClick r:id="rId5"/>
              </a:rPr>
              <a:t>Kooth</a:t>
            </a:r>
            <a:r>
              <a:rPr lang="en-US" sz="1800" dirty="0">
                <a:effectLst/>
                <a:latin typeface="Arial" panose="020B0604020202020204" pitchFamily="34" charset="0"/>
                <a:ea typeface="Arial Unicode MS"/>
              </a:rPr>
              <a:t> – Kooth is free to young people living in Hampshire. It is an online counselling platform, available to all young people aged 11-25 and has a very quick response time.</a:t>
            </a:r>
            <a:endParaRPr lang="en-GB" sz="1800" dirty="0">
              <a:effectLst/>
              <a:latin typeface="Times New Roman" panose="02020603050405020304" pitchFamily="18" charset="0"/>
              <a:ea typeface="Arial Unicode MS"/>
            </a:endParaRPr>
          </a:p>
          <a:p>
            <a:pPr marL="0" indent="0">
              <a:buNone/>
            </a:pPr>
            <a:endParaRPr lang="en-GB" dirty="0"/>
          </a:p>
        </p:txBody>
      </p:sp>
    </p:spTree>
    <p:extLst>
      <p:ext uri="{BB962C8B-B14F-4D97-AF65-F5344CB8AC3E}">
        <p14:creationId xmlns:p14="http://schemas.microsoft.com/office/powerpoint/2010/main" val="2749974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7703</TotalTime>
  <Words>1024</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Unicode MS</vt:lpstr>
      <vt:lpstr>Calibri</vt:lpstr>
      <vt:lpstr>Times New Roman</vt:lpstr>
      <vt:lpstr>Office Theme</vt:lpstr>
      <vt:lpstr>Children and Young People’s Mental Health offer to non-MHST schools</vt:lpstr>
      <vt:lpstr>PowerPoint Presentation</vt:lpstr>
      <vt:lpstr>PowerPoint Presentation</vt:lpstr>
      <vt:lpstr>Hampshire CAMHS Website</vt:lpstr>
      <vt:lpstr>Other information available on the website</vt:lpstr>
      <vt:lpstr>What else can we offer you? Part 1</vt:lpstr>
      <vt:lpstr>What else can we offer you? Part 2</vt:lpstr>
      <vt:lpstr>Support for young people and families outside of CAMHS</vt:lpstr>
      <vt:lpstr>Other organisations working to support children and young people’s mental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Brankovic, Ana</cp:lastModifiedBy>
  <cp:revision>30</cp:revision>
  <dcterms:created xsi:type="dcterms:W3CDTF">2021-02-26T15:58:18Z</dcterms:created>
  <dcterms:modified xsi:type="dcterms:W3CDTF">2025-04-30T10:29:58Z</dcterms:modified>
</cp:coreProperties>
</file>