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48" r:id="rId2"/>
  </p:sldMasterIdLst>
  <p:notesMasterIdLst>
    <p:notesMasterId r:id="rId38"/>
  </p:notesMasterIdLst>
  <p:handoutMasterIdLst>
    <p:handoutMasterId r:id="rId39"/>
  </p:handoutMasterIdLst>
  <p:sldIdLst>
    <p:sldId id="256" r:id="rId3"/>
    <p:sldId id="367" r:id="rId4"/>
    <p:sldId id="368" r:id="rId5"/>
    <p:sldId id="394" r:id="rId6"/>
    <p:sldId id="395" r:id="rId7"/>
    <p:sldId id="396" r:id="rId8"/>
    <p:sldId id="397" r:id="rId9"/>
    <p:sldId id="399" r:id="rId10"/>
    <p:sldId id="410" r:id="rId11"/>
    <p:sldId id="371" r:id="rId12"/>
    <p:sldId id="401" r:id="rId13"/>
    <p:sldId id="402" r:id="rId14"/>
    <p:sldId id="423" r:id="rId15"/>
    <p:sldId id="403" r:id="rId16"/>
    <p:sldId id="404" r:id="rId17"/>
    <p:sldId id="406" r:id="rId18"/>
    <p:sldId id="405" r:id="rId19"/>
    <p:sldId id="407" r:id="rId20"/>
    <p:sldId id="369" r:id="rId21"/>
    <p:sldId id="408" r:id="rId22"/>
    <p:sldId id="409" r:id="rId23"/>
    <p:sldId id="416" r:id="rId24"/>
    <p:sldId id="411" r:id="rId25"/>
    <p:sldId id="413" r:id="rId26"/>
    <p:sldId id="412" r:id="rId27"/>
    <p:sldId id="414" r:id="rId28"/>
    <p:sldId id="372" r:id="rId29"/>
    <p:sldId id="415" r:id="rId30"/>
    <p:sldId id="417" r:id="rId31"/>
    <p:sldId id="418" r:id="rId32"/>
    <p:sldId id="419" r:id="rId33"/>
    <p:sldId id="420" r:id="rId34"/>
    <p:sldId id="421" r:id="rId35"/>
    <p:sldId id="422" r:id="rId36"/>
    <p:sldId id="424" r:id="rId3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25" autoAdjust="0"/>
  </p:normalViewPr>
  <p:slideViewPr>
    <p:cSldViewPr showGuides="1">
      <p:cViewPr varScale="1">
        <p:scale>
          <a:sx n="116" d="100"/>
          <a:sy n="116" d="100"/>
        </p:scale>
        <p:origin x="5622"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howGuides="1">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1476E-4750-BD45-AD79-0F2D2E068DF3}" type="doc">
      <dgm:prSet loTypeId="urn:microsoft.com/office/officeart/2005/8/layout/hierarchy2" loCatId="" qsTypeId="urn:microsoft.com/office/officeart/2005/8/quickstyle/simple1" qsCatId="simple" csTypeId="urn:microsoft.com/office/officeart/2005/8/colors/accent2_2" csCatId="accent2" phldr="1"/>
      <dgm:spPr/>
      <dgm:t>
        <a:bodyPr/>
        <a:lstStyle/>
        <a:p>
          <a:endParaRPr lang="en-GB"/>
        </a:p>
      </dgm:t>
    </dgm:pt>
    <dgm:pt modelId="{0064F6DC-5CE2-E541-B7F0-36BD3FC5EF5C}">
      <dgm:prSet phldrT="[Text]" custT="1"/>
      <dgm:spPr>
        <a:xfrm>
          <a:off x="2763" y="1705074"/>
          <a:ext cx="1307703" cy="653851"/>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sz="1100" dirty="0">
              <a:solidFill>
                <a:srgbClr val="FFFFFF"/>
              </a:solidFill>
              <a:latin typeface="Arial" panose="020B0604020202020204" pitchFamily="34" charset="0"/>
              <a:ea typeface="+mn-ea"/>
              <a:cs typeface="Arial" panose="020B0604020202020204" pitchFamily="34" charset="0"/>
            </a:rPr>
            <a:t>Neuro- screen </a:t>
          </a:r>
        </a:p>
        <a:p>
          <a:pPr>
            <a:buNone/>
          </a:pPr>
          <a:r>
            <a:rPr lang="en-GB" sz="1100" dirty="0">
              <a:solidFill>
                <a:srgbClr val="FFFFFF"/>
              </a:solidFill>
              <a:latin typeface="Arial" panose="020B0604020202020204" pitchFamily="34" charset="0"/>
              <a:ea typeface="+mn-ea"/>
              <a:cs typeface="Arial" panose="020B0604020202020204" pitchFamily="34" charset="0"/>
            </a:rPr>
            <a:t>(GP)</a:t>
          </a:r>
        </a:p>
      </dgm:t>
    </dgm:pt>
    <dgm:pt modelId="{C5AFEDFC-F2AD-9D49-9DC0-CA1AE3E9D96F}" type="parTrans" cxnId="{65B26807-8AB8-C545-92BD-561A33228D33}">
      <dgm:prSet/>
      <dgm:spPr/>
      <dgm:t>
        <a:bodyPr/>
        <a:lstStyle/>
        <a:p>
          <a:endParaRPr lang="en-GB"/>
        </a:p>
      </dgm:t>
    </dgm:pt>
    <dgm:pt modelId="{8F91D92A-6B90-EA4B-A0D1-333736DD7E79}" type="sibTrans" cxnId="{65B26807-8AB8-C545-92BD-561A33228D33}">
      <dgm:prSet/>
      <dgm:spPr/>
      <dgm:t>
        <a:bodyPr/>
        <a:lstStyle/>
        <a:p>
          <a:endParaRPr lang="en-GB"/>
        </a:p>
      </dgm:t>
    </dgm:pt>
    <dgm:pt modelId="{3FB2433F-5BDE-5844-AA2C-4CFC96DFB1D6}">
      <dgm:prSet phldrT="[Text]"/>
      <dgm:spPr>
        <a:xfrm>
          <a:off x="1833548" y="953144"/>
          <a:ext cx="1307703" cy="653851"/>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b="1" dirty="0">
              <a:solidFill>
                <a:srgbClr val="FFFFFF"/>
              </a:solidFill>
              <a:latin typeface="Arial" panose="020B0604020202020204" pitchFamily="34" charset="0"/>
              <a:ea typeface="+mn-ea"/>
              <a:cs typeface="Arial" panose="020B0604020202020204" pitchFamily="34" charset="0"/>
            </a:rPr>
            <a:t>Mild</a:t>
          </a:r>
        </a:p>
        <a:p>
          <a:pPr>
            <a:buNone/>
          </a:pPr>
          <a:r>
            <a:rPr lang="en-GB" dirty="0" err="1">
              <a:solidFill>
                <a:srgbClr val="FFFFFF"/>
              </a:solidFill>
              <a:latin typeface="Arial" panose="020B0604020202020204" pitchFamily="34" charset="0"/>
              <a:ea typeface="+mn-ea"/>
              <a:cs typeface="Arial" panose="020B0604020202020204" pitchFamily="34" charset="0"/>
            </a:rPr>
            <a:t>PsychoEd</a:t>
          </a:r>
          <a:r>
            <a:rPr lang="en-GB" dirty="0">
              <a:solidFill>
                <a:srgbClr val="FFFFFF"/>
              </a:solidFill>
              <a:latin typeface="Arial" panose="020B0604020202020204" pitchFamily="34" charset="0"/>
              <a:ea typeface="+mn-ea"/>
              <a:cs typeface="Arial" panose="020B0604020202020204" pitchFamily="34" charset="0"/>
            </a:rPr>
            <a:t> / Support Organisations</a:t>
          </a:r>
        </a:p>
      </dgm:t>
    </dgm:pt>
    <dgm:pt modelId="{FEBDED25-5639-CC4F-971E-742DDC660551}" type="parTrans" cxnId="{C8D79503-E915-904D-9267-155C90E8809D}">
      <dgm:prSet/>
      <dgm:spPr>
        <a:xfrm rot="18289469">
          <a:off x="1114019" y="1641555"/>
          <a:ext cx="915975" cy="28959"/>
        </a:xfrm>
        <a:custGeom>
          <a:avLst/>
          <a:gdLst/>
          <a:ahLst/>
          <a:cxnLst/>
          <a:rect l="0" t="0" r="0" b="0"/>
          <a:pathLst>
            <a:path>
              <a:moveTo>
                <a:pt x="0" y="14479"/>
              </a:moveTo>
              <a:lnTo>
                <a:pt x="915975" y="14479"/>
              </a:lnTo>
            </a:path>
          </a:pathLst>
        </a:custGeom>
        <a:noFill/>
        <a:ln w="25400" cap="flat" cmpd="sng" algn="ctr">
          <a:solidFill>
            <a:srgbClr val="333399">
              <a:shade val="60000"/>
              <a:hueOff val="0"/>
              <a:satOff val="0"/>
              <a:lumOff val="0"/>
              <a:alphaOff val="0"/>
            </a:srgbClr>
          </a:solidFill>
          <a:prstDash val="solid"/>
        </a:ln>
        <a:effectLst/>
      </dgm:spPr>
      <dgm:t>
        <a:bodyPr/>
        <a:lstStyle/>
        <a:p>
          <a:pPr>
            <a:buNone/>
          </a:pPr>
          <a:endParaRPr lang="en-GB">
            <a:solidFill>
              <a:srgbClr val="000000">
                <a:hueOff val="0"/>
                <a:satOff val="0"/>
                <a:lumOff val="0"/>
                <a:alphaOff val="0"/>
              </a:srgbClr>
            </a:solidFill>
            <a:latin typeface="Calibri"/>
            <a:ea typeface="+mn-ea"/>
            <a:cs typeface="+mn-cs"/>
          </a:endParaRPr>
        </a:p>
      </dgm:t>
    </dgm:pt>
    <dgm:pt modelId="{CA5674D8-E4EF-1246-8C4E-EBD276E305B0}" type="sibTrans" cxnId="{C8D79503-E915-904D-9267-155C90E8809D}">
      <dgm:prSet/>
      <dgm:spPr/>
      <dgm:t>
        <a:bodyPr/>
        <a:lstStyle/>
        <a:p>
          <a:endParaRPr lang="en-GB"/>
        </a:p>
      </dgm:t>
    </dgm:pt>
    <dgm:pt modelId="{FF578720-FAEC-4C4C-A633-85E07524FB0B}">
      <dgm:prSet phldrT="[Text]" custT="1"/>
      <dgm:spPr>
        <a:xfrm>
          <a:off x="1833548" y="2457003"/>
          <a:ext cx="1307703" cy="653851"/>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sz="1200" dirty="0">
              <a:solidFill>
                <a:srgbClr val="FFFFFF"/>
              </a:solidFill>
              <a:latin typeface="Arial" panose="020B0604020202020204" pitchFamily="34" charset="0"/>
              <a:ea typeface="+mn-ea"/>
              <a:cs typeface="Arial" panose="020B0604020202020204" pitchFamily="34" charset="0"/>
            </a:rPr>
            <a:t>Neurological </a:t>
          </a:r>
        </a:p>
        <a:p>
          <a:pPr>
            <a:buNone/>
          </a:pPr>
          <a:r>
            <a:rPr lang="en-GB" sz="1200" dirty="0">
              <a:solidFill>
                <a:srgbClr val="FFFFFF"/>
              </a:solidFill>
              <a:latin typeface="Arial" panose="020B0604020202020204" pitchFamily="34" charset="0"/>
              <a:ea typeface="+mn-ea"/>
              <a:cs typeface="Arial" panose="020B0604020202020204" pitchFamily="34" charset="0"/>
            </a:rPr>
            <a:t>Paediatrics</a:t>
          </a:r>
        </a:p>
      </dgm:t>
    </dgm:pt>
    <dgm:pt modelId="{3A03EA66-B364-5F45-B903-A8DB91718AC0}" type="parTrans" cxnId="{8A1D5C9F-11EF-2A4E-BB19-7E6DFA3FC2A5}">
      <dgm:prSet/>
      <dgm:spPr>
        <a:xfrm rot="3310531">
          <a:off x="1114019" y="2393484"/>
          <a:ext cx="915975" cy="28959"/>
        </a:xfrm>
        <a:custGeom>
          <a:avLst/>
          <a:gdLst/>
          <a:ahLst/>
          <a:cxnLst/>
          <a:rect l="0" t="0" r="0" b="0"/>
          <a:pathLst>
            <a:path>
              <a:moveTo>
                <a:pt x="0" y="14479"/>
              </a:moveTo>
              <a:lnTo>
                <a:pt x="915975" y="14479"/>
              </a:lnTo>
            </a:path>
          </a:pathLst>
        </a:custGeom>
        <a:noFill/>
        <a:ln w="25400" cap="flat" cmpd="sng" algn="ctr">
          <a:solidFill>
            <a:srgbClr val="333399">
              <a:shade val="60000"/>
              <a:hueOff val="0"/>
              <a:satOff val="0"/>
              <a:lumOff val="0"/>
              <a:alphaOff val="0"/>
            </a:srgbClr>
          </a:solidFill>
          <a:prstDash val="solid"/>
        </a:ln>
        <a:effectLst/>
      </dgm:spPr>
      <dgm:t>
        <a:bodyPr/>
        <a:lstStyle/>
        <a:p>
          <a:pPr>
            <a:buNone/>
          </a:pPr>
          <a:endParaRPr lang="en-GB">
            <a:solidFill>
              <a:srgbClr val="000000">
                <a:hueOff val="0"/>
                <a:satOff val="0"/>
                <a:lumOff val="0"/>
                <a:alphaOff val="0"/>
              </a:srgbClr>
            </a:solidFill>
            <a:latin typeface="Calibri"/>
            <a:ea typeface="+mn-ea"/>
            <a:cs typeface="+mn-cs"/>
          </a:endParaRPr>
        </a:p>
      </dgm:t>
    </dgm:pt>
    <dgm:pt modelId="{4BC8721F-FC1A-F643-A8AA-E4329C12272D}" type="sibTrans" cxnId="{8A1D5C9F-11EF-2A4E-BB19-7E6DFA3FC2A5}">
      <dgm:prSet/>
      <dgm:spPr/>
      <dgm:t>
        <a:bodyPr/>
        <a:lstStyle/>
        <a:p>
          <a:endParaRPr lang="en-GB"/>
        </a:p>
      </dgm:t>
    </dgm:pt>
    <dgm:pt modelId="{F1845C06-BDAB-6C41-9367-6BE205766BEB}">
      <dgm:prSet/>
      <dgm:spPr>
        <a:xfrm>
          <a:off x="1833548" y="1705074"/>
          <a:ext cx="1307703" cy="653851"/>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b="1" dirty="0">
              <a:solidFill>
                <a:srgbClr val="FFFFFF"/>
              </a:solidFill>
              <a:latin typeface="Arial" panose="020B0604020202020204" pitchFamily="34" charset="0"/>
              <a:ea typeface="+mn-ea"/>
              <a:cs typeface="Arial" panose="020B0604020202020204" pitchFamily="34" charset="0"/>
            </a:rPr>
            <a:t>Moderate/Severe</a:t>
          </a:r>
        </a:p>
        <a:p>
          <a:pPr>
            <a:buNone/>
          </a:pPr>
          <a:r>
            <a:rPr lang="en-GB" dirty="0">
              <a:solidFill>
                <a:srgbClr val="FFFFFF"/>
              </a:solidFill>
              <a:latin typeface="Arial" panose="020B0604020202020204" pitchFamily="34" charset="0"/>
              <a:ea typeface="+mn-ea"/>
              <a:cs typeface="Arial" panose="020B0604020202020204" pitchFamily="34" charset="0"/>
            </a:rPr>
            <a:t>Psychoeducation (YP &amp; Parent)</a:t>
          </a:r>
        </a:p>
      </dgm:t>
    </dgm:pt>
    <dgm:pt modelId="{F76E4737-2950-D94A-BBA2-9DF09BA234E1}" type="parTrans" cxnId="{E856F875-AA1E-5049-AFE0-88F48992A502}">
      <dgm:prSet/>
      <dgm:spPr>
        <a:xfrm>
          <a:off x="1310466" y="2017520"/>
          <a:ext cx="523081" cy="28959"/>
        </a:xfrm>
        <a:custGeom>
          <a:avLst/>
          <a:gdLst/>
          <a:ahLst/>
          <a:cxnLst/>
          <a:rect l="0" t="0" r="0" b="0"/>
          <a:pathLst>
            <a:path>
              <a:moveTo>
                <a:pt x="0" y="14479"/>
              </a:moveTo>
              <a:lnTo>
                <a:pt x="523081" y="14479"/>
              </a:lnTo>
            </a:path>
          </a:pathLst>
        </a:custGeom>
        <a:noFill/>
        <a:ln w="25400" cap="flat" cmpd="sng" algn="ctr">
          <a:solidFill>
            <a:srgbClr val="333399">
              <a:shade val="60000"/>
              <a:hueOff val="0"/>
              <a:satOff val="0"/>
              <a:lumOff val="0"/>
              <a:alphaOff val="0"/>
            </a:srgbClr>
          </a:solidFill>
          <a:prstDash val="solid"/>
        </a:ln>
        <a:effectLst/>
      </dgm:spPr>
      <dgm:t>
        <a:bodyPr/>
        <a:lstStyle/>
        <a:p>
          <a:pPr>
            <a:buNone/>
          </a:pPr>
          <a:endParaRPr lang="en-GB">
            <a:solidFill>
              <a:srgbClr val="000000">
                <a:hueOff val="0"/>
                <a:satOff val="0"/>
                <a:lumOff val="0"/>
                <a:alphaOff val="0"/>
              </a:srgbClr>
            </a:solidFill>
            <a:latin typeface="Calibri"/>
            <a:ea typeface="+mn-ea"/>
            <a:cs typeface="+mn-cs"/>
          </a:endParaRPr>
        </a:p>
      </dgm:t>
    </dgm:pt>
    <dgm:pt modelId="{82321BE2-EAD1-BD4F-8E8A-252E0BC52B41}" type="sibTrans" cxnId="{E856F875-AA1E-5049-AFE0-88F48992A502}">
      <dgm:prSet/>
      <dgm:spPr/>
      <dgm:t>
        <a:bodyPr/>
        <a:lstStyle/>
        <a:p>
          <a:endParaRPr lang="en-GB"/>
        </a:p>
      </dgm:t>
    </dgm:pt>
    <dgm:pt modelId="{80A97974-F28C-BD44-B19A-912E31110907}">
      <dgm:prSet custT="1"/>
      <dgm:spPr>
        <a:xfrm>
          <a:off x="3664332" y="1705074"/>
          <a:ext cx="1307703" cy="653851"/>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sz="1100" dirty="0">
              <a:solidFill>
                <a:srgbClr val="FFFFFF"/>
              </a:solidFill>
              <a:latin typeface="Arial" panose="020B0604020202020204" pitchFamily="34" charset="0"/>
              <a:ea typeface="+mn-ea"/>
              <a:cs typeface="Arial" panose="020B0604020202020204" pitchFamily="34" charset="0"/>
            </a:rPr>
            <a:t>CBIT / Comorbidity</a:t>
          </a:r>
        </a:p>
      </dgm:t>
    </dgm:pt>
    <dgm:pt modelId="{9FDEDEDE-D7CD-374F-B188-FB25D20A5390}" type="parTrans" cxnId="{5C5B00F0-C619-934C-9712-98CD5B875DDE}">
      <dgm:prSet/>
      <dgm:spPr>
        <a:xfrm>
          <a:off x="3141251" y="2017520"/>
          <a:ext cx="523081" cy="28959"/>
        </a:xfrm>
        <a:custGeom>
          <a:avLst/>
          <a:gdLst/>
          <a:ahLst/>
          <a:cxnLst/>
          <a:rect l="0" t="0" r="0" b="0"/>
          <a:pathLst>
            <a:path>
              <a:moveTo>
                <a:pt x="0" y="14479"/>
              </a:moveTo>
              <a:lnTo>
                <a:pt x="523081" y="14479"/>
              </a:lnTo>
            </a:path>
          </a:pathLst>
        </a:custGeom>
        <a:noFill/>
        <a:ln w="25400" cap="flat" cmpd="sng" algn="ctr">
          <a:solidFill>
            <a:srgbClr val="333399">
              <a:shade val="80000"/>
              <a:hueOff val="0"/>
              <a:satOff val="0"/>
              <a:lumOff val="0"/>
              <a:alphaOff val="0"/>
            </a:srgbClr>
          </a:solidFill>
          <a:prstDash val="solid"/>
        </a:ln>
        <a:effectLst/>
      </dgm:spPr>
      <dgm:t>
        <a:bodyPr/>
        <a:lstStyle/>
        <a:p>
          <a:pPr>
            <a:buNone/>
          </a:pPr>
          <a:endParaRPr lang="en-GB" dirty="0">
            <a:solidFill>
              <a:srgbClr val="000000">
                <a:hueOff val="0"/>
                <a:satOff val="0"/>
                <a:lumOff val="0"/>
                <a:alphaOff val="0"/>
              </a:srgbClr>
            </a:solidFill>
            <a:latin typeface="Calibri"/>
            <a:ea typeface="+mn-ea"/>
            <a:cs typeface="+mn-cs"/>
          </a:endParaRPr>
        </a:p>
      </dgm:t>
    </dgm:pt>
    <dgm:pt modelId="{EF30397F-D02C-674F-A922-94925185B374}" type="sibTrans" cxnId="{5C5B00F0-C619-934C-9712-98CD5B875DDE}">
      <dgm:prSet/>
      <dgm:spPr/>
      <dgm:t>
        <a:bodyPr/>
        <a:lstStyle/>
        <a:p>
          <a:endParaRPr lang="en-GB"/>
        </a:p>
      </dgm:t>
    </dgm:pt>
    <dgm:pt modelId="{BE93ECD6-8C34-2245-8E50-586A33DD93C4}">
      <dgm:prSet custT="1"/>
      <dgm:spPr>
        <a:xfrm>
          <a:off x="5495116" y="1705074"/>
          <a:ext cx="1307703" cy="653851"/>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sz="1100" dirty="0">
              <a:solidFill>
                <a:srgbClr val="FFFFFF"/>
              </a:solidFill>
              <a:latin typeface="Arial" panose="020B0604020202020204" pitchFamily="34" charset="0"/>
              <a:ea typeface="+mn-ea"/>
              <a:cs typeface="Arial" panose="020B0604020202020204" pitchFamily="34" charset="0"/>
            </a:rPr>
            <a:t>Medication</a:t>
          </a:r>
        </a:p>
      </dgm:t>
    </dgm:pt>
    <dgm:pt modelId="{6642C292-AC06-804D-80C0-ABD77527AB7B}" type="parTrans" cxnId="{2D76E66A-6688-3648-81AE-39E0C2022E89}">
      <dgm:prSet/>
      <dgm:spPr>
        <a:xfrm>
          <a:off x="4972035" y="2017520"/>
          <a:ext cx="523081" cy="28959"/>
        </a:xfrm>
        <a:custGeom>
          <a:avLst/>
          <a:gdLst/>
          <a:ahLst/>
          <a:cxnLst/>
          <a:rect l="0" t="0" r="0" b="0"/>
          <a:pathLst>
            <a:path>
              <a:moveTo>
                <a:pt x="0" y="14479"/>
              </a:moveTo>
              <a:lnTo>
                <a:pt x="523081" y="14479"/>
              </a:lnTo>
            </a:path>
          </a:pathLst>
        </a:custGeom>
        <a:noFill/>
        <a:ln w="25400" cap="flat" cmpd="sng" algn="ctr">
          <a:solidFill>
            <a:srgbClr val="333399">
              <a:shade val="80000"/>
              <a:hueOff val="0"/>
              <a:satOff val="0"/>
              <a:lumOff val="0"/>
              <a:alphaOff val="0"/>
            </a:srgbClr>
          </a:solidFill>
          <a:prstDash val="solid"/>
        </a:ln>
        <a:effectLst/>
      </dgm:spPr>
      <dgm:t>
        <a:bodyPr/>
        <a:lstStyle/>
        <a:p>
          <a:pPr>
            <a:buNone/>
          </a:pPr>
          <a:endParaRPr lang="en-GB">
            <a:solidFill>
              <a:srgbClr val="000000">
                <a:hueOff val="0"/>
                <a:satOff val="0"/>
                <a:lumOff val="0"/>
                <a:alphaOff val="0"/>
              </a:srgbClr>
            </a:solidFill>
            <a:latin typeface="Calibri"/>
            <a:ea typeface="+mn-ea"/>
            <a:cs typeface="+mn-cs"/>
          </a:endParaRPr>
        </a:p>
      </dgm:t>
    </dgm:pt>
    <dgm:pt modelId="{8E07C861-1637-5D47-96C9-EBA7CA11CED2}" type="sibTrans" cxnId="{2D76E66A-6688-3648-81AE-39E0C2022E89}">
      <dgm:prSet/>
      <dgm:spPr/>
      <dgm:t>
        <a:bodyPr/>
        <a:lstStyle/>
        <a:p>
          <a:endParaRPr lang="en-GB"/>
        </a:p>
      </dgm:t>
    </dgm:pt>
    <dgm:pt modelId="{6B24A050-9B7B-4B41-9953-144D0A5C4C2D}">
      <dgm:prSet custT="1"/>
      <dgm:spPr>
        <a:xfrm>
          <a:off x="7325901" y="1705074"/>
          <a:ext cx="1307703" cy="653851"/>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sz="1200" dirty="0">
              <a:solidFill>
                <a:srgbClr val="FFFFFF"/>
              </a:solidFill>
              <a:latin typeface="Arial" panose="020B0604020202020204" pitchFamily="34" charset="0"/>
              <a:ea typeface="+mn-ea"/>
              <a:cs typeface="Arial" panose="020B0604020202020204" pitchFamily="34" charset="0"/>
            </a:rPr>
            <a:t>Tier 4</a:t>
          </a:r>
        </a:p>
      </dgm:t>
    </dgm:pt>
    <dgm:pt modelId="{7CBC8BCA-87BD-B34A-80A8-2BBBE986E167}" type="parTrans" cxnId="{05367466-0F15-8947-A8E5-008E3D1F3396}">
      <dgm:prSet/>
      <dgm:spPr>
        <a:xfrm>
          <a:off x="6802819" y="2017520"/>
          <a:ext cx="523081" cy="28959"/>
        </a:xfrm>
        <a:custGeom>
          <a:avLst/>
          <a:gdLst/>
          <a:ahLst/>
          <a:cxnLst/>
          <a:rect l="0" t="0" r="0" b="0"/>
          <a:pathLst>
            <a:path>
              <a:moveTo>
                <a:pt x="0" y="14479"/>
              </a:moveTo>
              <a:lnTo>
                <a:pt x="523081" y="14479"/>
              </a:lnTo>
            </a:path>
          </a:pathLst>
        </a:custGeom>
        <a:noFill/>
        <a:ln w="25400" cap="flat" cmpd="sng" algn="ctr">
          <a:solidFill>
            <a:srgbClr val="333399">
              <a:shade val="80000"/>
              <a:hueOff val="0"/>
              <a:satOff val="0"/>
              <a:lumOff val="0"/>
              <a:alphaOff val="0"/>
            </a:srgbClr>
          </a:solidFill>
          <a:prstDash val="solid"/>
        </a:ln>
        <a:effectLst/>
      </dgm:spPr>
      <dgm:t>
        <a:bodyPr/>
        <a:lstStyle/>
        <a:p>
          <a:pPr>
            <a:buNone/>
          </a:pPr>
          <a:endParaRPr lang="en-GB">
            <a:solidFill>
              <a:srgbClr val="000000">
                <a:hueOff val="0"/>
                <a:satOff val="0"/>
                <a:lumOff val="0"/>
                <a:alphaOff val="0"/>
              </a:srgbClr>
            </a:solidFill>
            <a:latin typeface="Calibri"/>
            <a:ea typeface="+mn-ea"/>
            <a:cs typeface="+mn-cs"/>
          </a:endParaRPr>
        </a:p>
      </dgm:t>
    </dgm:pt>
    <dgm:pt modelId="{9963228D-2322-0847-86BA-F8D82015921D}" type="sibTrans" cxnId="{05367466-0F15-8947-A8E5-008E3D1F3396}">
      <dgm:prSet/>
      <dgm:spPr/>
      <dgm:t>
        <a:bodyPr/>
        <a:lstStyle/>
        <a:p>
          <a:endParaRPr lang="en-GB"/>
        </a:p>
      </dgm:t>
    </dgm:pt>
    <dgm:pt modelId="{DC11C5EF-DF68-486E-997F-6855A4574B20}">
      <dgm:prSet/>
      <dgm:spPr>
        <a:xfrm>
          <a:off x="3664332" y="1705074"/>
          <a:ext cx="1307703" cy="653851"/>
        </a:xfr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Arial" panose="020B0604020202020204" pitchFamily="34" charset="0"/>
              <a:ea typeface="+mn-ea"/>
              <a:cs typeface="Arial" panose="020B0604020202020204" pitchFamily="34" charset="0"/>
            </a:rPr>
            <a:t>MHST</a:t>
          </a:r>
        </a:p>
      </dgm:t>
    </dgm:pt>
    <dgm:pt modelId="{FA83C2B4-1824-4733-8A30-57742ACBD859}" type="parTrans" cxnId="{AC9C589D-9187-4A53-867C-6682449EE57A}">
      <dgm:prSet/>
      <dgm:spPr/>
      <dgm:t>
        <a:bodyPr/>
        <a:lstStyle/>
        <a:p>
          <a:endParaRPr lang="en-GB"/>
        </a:p>
      </dgm:t>
    </dgm:pt>
    <dgm:pt modelId="{9D6C3CEC-F355-4C7B-916C-E900E13C79C6}" type="sibTrans" cxnId="{AC9C589D-9187-4A53-867C-6682449EE57A}">
      <dgm:prSet/>
      <dgm:spPr/>
      <dgm:t>
        <a:bodyPr/>
        <a:lstStyle/>
        <a:p>
          <a:endParaRPr lang="en-GB"/>
        </a:p>
      </dgm:t>
    </dgm:pt>
    <dgm:pt modelId="{464F3365-7601-BB4A-8652-9EC33238C8A5}" type="pres">
      <dgm:prSet presAssocID="{BA11476E-4750-BD45-AD79-0F2D2E068DF3}" presName="diagram" presStyleCnt="0">
        <dgm:presLayoutVars>
          <dgm:chPref val="1"/>
          <dgm:dir/>
          <dgm:animOne val="branch"/>
          <dgm:animLvl val="lvl"/>
          <dgm:resizeHandles val="exact"/>
        </dgm:presLayoutVars>
      </dgm:prSet>
      <dgm:spPr/>
    </dgm:pt>
    <dgm:pt modelId="{6B69E5E7-8E0F-E941-9739-9A09D420CC76}" type="pres">
      <dgm:prSet presAssocID="{0064F6DC-5CE2-E541-B7F0-36BD3FC5EF5C}" presName="root1" presStyleCnt="0"/>
      <dgm:spPr/>
    </dgm:pt>
    <dgm:pt modelId="{D9A75DC4-673B-854A-AD78-93D9413C2071}" type="pres">
      <dgm:prSet presAssocID="{0064F6DC-5CE2-E541-B7F0-36BD3FC5EF5C}" presName="LevelOneTextNode" presStyleLbl="node0" presStyleIdx="0" presStyleCnt="2" custScaleX="117585" custScaleY="124141">
        <dgm:presLayoutVars>
          <dgm:chPref val="3"/>
        </dgm:presLayoutVars>
      </dgm:prSet>
      <dgm:spPr/>
    </dgm:pt>
    <dgm:pt modelId="{F5301910-40A1-114A-BCC6-021C08FEA986}" type="pres">
      <dgm:prSet presAssocID="{0064F6DC-5CE2-E541-B7F0-36BD3FC5EF5C}" presName="level2hierChild" presStyleCnt="0"/>
      <dgm:spPr/>
    </dgm:pt>
    <dgm:pt modelId="{C491D32B-A8BA-374D-8235-79F1449D0788}" type="pres">
      <dgm:prSet presAssocID="{FEBDED25-5639-CC4F-971E-742DDC660551}" presName="conn2-1" presStyleLbl="parChTrans1D2" presStyleIdx="0" presStyleCnt="3"/>
      <dgm:spPr/>
    </dgm:pt>
    <dgm:pt modelId="{CA97B9A0-9C09-3F4A-A794-9849FCE4CD2A}" type="pres">
      <dgm:prSet presAssocID="{FEBDED25-5639-CC4F-971E-742DDC660551}" presName="connTx" presStyleLbl="parChTrans1D2" presStyleIdx="0" presStyleCnt="3"/>
      <dgm:spPr/>
    </dgm:pt>
    <dgm:pt modelId="{9EEB6DA4-5AE0-064D-8C6E-53277B9F7724}" type="pres">
      <dgm:prSet presAssocID="{3FB2433F-5BDE-5844-AA2C-4CFC96DFB1D6}" presName="root2" presStyleCnt="0"/>
      <dgm:spPr/>
    </dgm:pt>
    <dgm:pt modelId="{BCB28468-FEB5-E04E-B18D-E779FC08BF53}" type="pres">
      <dgm:prSet presAssocID="{3FB2433F-5BDE-5844-AA2C-4CFC96DFB1D6}" presName="LevelTwoTextNode" presStyleLbl="node2" presStyleIdx="0" presStyleCnt="3" custScaleX="136832" custScaleY="161638">
        <dgm:presLayoutVars>
          <dgm:chPref val="3"/>
        </dgm:presLayoutVars>
      </dgm:prSet>
      <dgm:spPr/>
    </dgm:pt>
    <dgm:pt modelId="{FABAB7FB-0DDE-8E41-9529-624813374E4E}" type="pres">
      <dgm:prSet presAssocID="{3FB2433F-5BDE-5844-AA2C-4CFC96DFB1D6}" presName="level3hierChild" presStyleCnt="0"/>
      <dgm:spPr/>
    </dgm:pt>
    <dgm:pt modelId="{36FDE646-EDFD-5B46-88E2-A5CD428E6665}" type="pres">
      <dgm:prSet presAssocID="{F76E4737-2950-D94A-BBA2-9DF09BA234E1}" presName="conn2-1" presStyleLbl="parChTrans1D2" presStyleIdx="1" presStyleCnt="3"/>
      <dgm:spPr/>
    </dgm:pt>
    <dgm:pt modelId="{EE3F323C-4ECB-C74E-9BDE-5A4719CB53D3}" type="pres">
      <dgm:prSet presAssocID="{F76E4737-2950-D94A-BBA2-9DF09BA234E1}" presName="connTx" presStyleLbl="parChTrans1D2" presStyleIdx="1" presStyleCnt="3"/>
      <dgm:spPr/>
    </dgm:pt>
    <dgm:pt modelId="{E1AFAB7C-83FC-F340-80B3-4EE30331E6EC}" type="pres">
      <dgm:prSet presAssocID="{F1845C06-BDAB-6C41-9367-6BE205766BEB}" presName="root2" presStyleCnt="0"/>
      <dgm:spPr/>
    </dgm:pt>
    <dgm:pt modelId="{7A2A8572-20F0-6F48-BC15-8CD4B5CDECA0}" type="pres">
      <dgm:prSet presAssocID="{F1845C06-BDAB-6C41-9367-6BE205766BEB}" presName="LevelTwoTextNode" presStyleLbl="node2" presStyleIdx="1" presStyleCnt="3" custScaleX="136879" custScaleY="165895">
        <dgm:presLayoutVars>
          <dgm:chPref val="3"/>
        </dgm:presLayoutVars>
      </dgm:prSet>
      <dgm:spPr/>
    </dgm:pt>
    <dgm:pt modelId="{ADDD6E0B-D711-0040-BA36-B741EE4A2A17}" type="pres">
      <dgm:prSet presAssocID="{F1845C06-BDAB-6C41-9367-6BE205766BEB}" presName="level3hierChild" presStyleCnt="0"/>
      <dgm:spPr/>
    </dgm:pt>
    <dgm:pt modelId="{31E31CF1-2090-0F46-9963-54CAFB9E937B}" type="pres">
      <dgm:prSet presAssocID="{9FDEDEDE-D7CD-374F-B188-FB25D20A5390}" presName="conn2-1" presStyleLbl="parChTrans1D3" presStyleIdx="0" presStyleCnt="1"/>
      <dgm:spPr/>
    </dgm:pt>
    <dgm:pt modelId="{8751EA9D-86BB-FE47-B65B-8A1DF21BBD8E}" type="pres">
      <dgm:prSet presAssocID="{9FDEDEDE-D7CD-374F-B188-FB25D20A5390}" presName="connTx" presStyleLbl="parChTrans1D3" presStyleIdx="0" presStyleCnt="1"/>
      <dgm:spPr/>
    </dgm:pt>
    <dgm:pt modelId="{B8244A2D-D9BE-EF48-8014-0703ECAC6F8F}" type="pres">
      <dgm:prSet presAssocID="{80A97974-F28C-BD44-B19A-912E31110907}" presName="root2" presStyleCnt="0"/>
      <dgm:spPr/>
    </dgm:pt>
    <dgm:pt modelId="{6CE73611-8989-5E4B-B449-1943DD27EFAB}" type="pres">
      <dgm:prSet presAssocID="{80A97974-F28C-BD44-B19A-912E31110907}" presName="LevelTwoTextNode" presStyleLbl="node3" presStyleIdx="0" presStyleCnt="1" custScaleX="117135" custScaleY="134596">
        <dgm:presLayoutVars>
          <dgm:chPref val="3"/>
        </dgm:presLayoutVars>
      </dgm:prSet>
      <dgm:spPr/>
    </dgm:pt>
    <dgm:pt modelId="{F098BFB0-3217-F847-AF68-0C30C05435FD}" type="pres">
      <dgm:prSet presAssocID="{80A97974-F28C-BD44-B19A-912E31110907}" presName="level3hierChild" presStyleCnt="0"/>
      <dgm:spPr/>
    </dgm:pt>
    <dgm:pt modelId="{3FD33E22-9BC2-AF47-B1AA-28ED0BCF67AE}" type="pres">
      <dgm:prSet presAssocID="{6642C292-AC06-804D-80C0-ABD77527AB7B}" presName="conn2-1" presStyleLbl="parChTrans1D4" presStyleIdx="0" presStyleCnt="2"/>
      <dgm:spPr/>
    </dgm:pt>
    <dgm:pt modelId="{7E05F5F3-2063-1641-8A5A-FB7F5E22F3C5}" type="pres">
      <dgm:prSet presAssocID="{6642C292-AC06-804D-80C0-ABD77527AB7B}" presName="connTx" presStyleLbl="parChTrans1D4" presStyleIdx="0" presStyleCnt="2"/>
      <dgm:spPr/>
    </dgm:pt>
    <dgm:pt modelId="{C003E164-777E-F14E-9233-175C428A03F8}" type="pres">
      <dgm:prSet presAssocID="{BE93ECD6-8C34-2245-8E50-586A33DD93C4}" presName="root2" presStyleCnt="0"/>
      <dgm:spPr/>
    </dgm:pt>
    <dgm:pt modelId="{DE2BD9E0-77F5-2647-9D4A-67A477BAF5BE}" type="pres">
      <dgm:prSet presAssocID="{BE93ECD6-8C34-2245-8E50-586A33DD93C4}" presName="LevelTwoTextNode" presStyleLbl="node4" presStyleIdx="0" presStyleCnt="2" custScaleX="122662" custScaleY="138872">
        <dgm:presLayoutVars>
          <dgm:chPref val="3"/>
        </dgm:presLayoutVars>
      </dgm:prSet>
      <dgm:spPr/>
    </dgm:pt>
    <dgm:pt modelId="{8E7C33D3-8758-374B-AA5B-02BA3484F7BF}" type="pres">
      <dgm:prSet presAssocID="{BE93ECD6-8C34-2245-8E50-586A33DD93C4}" presName="level3hierChild" presStyleCnt="0"/>
      <dgm:spPr/>
    </dgm:pt>
    <dgm:pt modelId="{86CEE7CA-4213-244C-8310-67B1B4FD5759}" type="pres">
      <dgm:prSet presAssocID="{7CBC8BCA-87BD-B34A-80A8-2BBBE986E167}" presName="conn2-1" presStyleLbl="parChTrans1D4" presStyleIdx="1" presStyleCnt="2"/>
      <dgm:spPr/>
    </dgm:pt>
    <dgm:pt modelId="{4B1A2406-A116-AF4D-A486-EFB6AF233863}" type="pres">
      <dgm:prSet presAssocID="{7CBC8BCA-87BD-B34A-80A8-2BBBE986E167}" presName="connTx" presStyleLbl="parChTrans1D4" presStyleIdx="1" presStyleCnt="2"/>
      <dgm:spPr/>
    </dgm:pt>
    <dgm:pt modelId="{2CB0BBC3-90F7-E543-A3C6-20CF329F8690}" type="pres">
      <dgm:prSet presAssocID="{6B24A050-9B7B-4B41-9953-144D0A5C4C2D}" presName="root2" presStyleCnt="0"/>
      <dgm:spPr/>
    </dgm:pt>
    <dgm:pt modelId="{29DE0EC7-957D-0646-A69C-29731A70A504}" type="pres">
      <dgm:prSet presAssocID="{6B24A050-9B7B-4B41-9953-144D0A5C4C2D}" presName="LevelTwoTextNode" presStyleLbl="node4" presStyleIdx="1" presStyleCnt="2" custScaleX="123818" custScaleY="123721">
        <dgm:presLayoutVars>
          <dgm:chPref val="3"/>
        </dgm:presLayoutVars>
      </dgm:prSet>
      <dgm:spPr/>
    </dgm:pt>
    <dgm:pt modelId="{01A5717D-088E-BB48-9FFF-3F4C906983D5}" type="pres">
      <dgm:prSet presAssocID="{6B24A050-9B7B-4B41-9953-144D0A5C4C2D}" presName="level3hierChild" presStyleCnt="0"/>
      <dgm:spPr/>
    </dgm:pt>
    <dgm:pt modelId="{E0C4764E-F8CB-8342-B2AF-C8663331845A}" type="pres">
      <dgm:prSet presAssocID="{3A03EA66-B364-5F45-B903-A8DB91718AC0}" presName="conn2-1" presStyleLbl="parChTrans1D2" presStyleIdx="2" presStyleCnt="3"/>
      <dgm:spPr/>
    </dgm:pt>
    <dgm:pt modelId="{19B97BBF-382B-DC44-83A9-3AC111522716}" type="pres">
      <dgm:prSet presAssocID="{3A03EA66-B364-5F45-B903-A8DB91718AC0}" presName="connTx" presStyleLbl="parChTrans1D2" presStyleIdx="2" presStyleCnt="3"/>
      <dgm:spPr/>
    </dgm:pt>
    <dgm:pt modelId="{AD3502E4-F9E5-9D4A-B8BB-562399FE42E1}" type="pres">
      <dgm:prSet presAssocID="{FF578720-FAEC-4C4C-A633-85E07524FB0B}" presName="root2" presStyleCnt="0"/>
      <dgm:spPr/>
    </dgm:pt>
    <dgm:pt modelId="{D13FBAE1-7688-8B44-AC1F-654D9903B25A}" type="pres">
      <dgm:prSet presAssocID="{FF578720-FAEC-4C4C-A633-85E07524FB0B}" presName="LevelTwoTextNode" presStyleLbl="node2" presStyleIdx="2" presStyleCnt="3" custScaleX="139862" custScaleY="159310">
        <dgm:presLayoutVars>
          <dgm:chPref val="3"/>
        </dgm:presLayoutVars>
      </dgm:prSet>
      <dgm:spPr/>
    </dgm:pt>
    <dgm:pt modelId="{2254205E-1E3E-B74C-8FA5-3DFB2BBC3C2E}" type="pres">
      <dgm:prSet presAssocID="{FF578720-FAEC-4C4C-A633-85E07524FB0B}" presName="level3hierChild" presStyleCnt="0"/>
      <dgm:spPr/>
    </dgm:pt>
    <dgm:pt modelId="{FE946585-1896-49E5-9D86-0239197AD906}" type="pres">
      <dgm:prSet presAssocID="{DC11C5EF-DF68-486E-997F-6855A4574B20}" presName="root1" presStyleCnt="0"/>
      <dgm:spPr/>
    </dgm:pt>
    <dgm:pt modelId="{0AE3425A-7861-449C-A44F-7CC9930D79A0}" type="pres">
      <dgm:prSet presAssocID="{DC11C5EF-DF68-486E-997F-6855A4574B20}" presName="LevelOneTextNode" presStyleLbl="node0" presStyleIdx="1" presStyleCnt="2" custScaleX="117135" custScaleY="134596" custLinFactX="136820" custLinFactY="-112686" custLinFactNeighborX="200000" custLinFactNeighborY="-200000">
        <dgm:presLayoutVars>
          <dgm:chPref val="3"/>
        </dgm:presLayoutVars>
      </dgm:prSet>
      <dgm:spPr>
        <a:prstGeom prst="roundRect">
          <a:avLst>
            <a:gd name="adj" fmla="val 10000"/>
          </a:avLst>
        </a:prstGeom>
      </dgm:spPr>
    </dgm:pt>
    <dgm:pt modelId="{861E9849-3652-4C82-9D71-B1FDD6128664}" type="pres">
      <dgm:prSet presAssocID="{DC11C5EF-DF68-486E-997F-6855A4574B20}" presName="level2hierChild" presStyleCnt="0"/>
      <dgm:spPr/>
    </dgm:pt>
  </dgm:ptLst>
  <dgm:cxnLst>
    <dgm:cxn modelId="{C8D79503-E915-904D-9267-155C90E8809D}" srcId="{0064F6DC-5CE2-E541-B7F0-36BD3FC5EF5C}" destId="{3FB2433F-5BDE-5844-AA2C-4CFC96DFB1D6}" srcOrd="0" destOrd="0" parTransId="{FEBDED25-5639-CC4F-971E-742DDC660551}" sibTransId="{CA5674D8-E4EF-1246-8C4E-EBD276E305B0}"/>
    <dgm:cxn modelId="{A0286D05-28D3-644D-9326-368A0ECF7560}" type="presOf" srcId="{FF578720-FAEC-4C4C-A633-85E07524FB0B}" destId="{D13FBAE1-7688-8B44-AC1F-654D9903B25A}" srcOrd="0" destOrd="0" presId="urn:microsoft.com/office/officeart/2005/8/layout/hierarchy2"/>
    <dgm:cxn modelId="{65B26807-8AB8-C545-92BD-561A33228D33}" srcId="{BA11476E-4750-BD45-AD79-0F2D2E068DF3}" destId="{0064F6DC-5CE2-E541-B7F0-36BD3FC5EF5C}" srcOrd="0" destOrd="0" parTransId="{C5AFEDFC-F2AD-9D49-9DC0-CA1AE3E9D96F}" sibTransId="{8F91D92A-6B90-EA4B-A0D1-333736DD7E79}"/>
    <dgm:cxn modelId="{7CE06D0B-5CB0-4244-A2AC-2DAF8CCE776F}" type="presOf" srcId="{FEBDED25-5639-CC4F-971E-742DDC660551}" destId="{C491D32B-A8BA-374D-8235-79F1449D0788}" srcOrd="0" destOrd="0" presId="urn:microsoft.com/office/officeart/2005/8/layout/hierarchy2"/>
    <dgm:cxn modelId="{A8B41E14-192F-5F4E-AD83-B21151D2A188}" type="presOf" srcId="{7CBC8BCA-87BD-B34A-80A8-2BBBE986E167}" destId="{86CEE7CA-4213-244C-8310-67B1B4FD5759}" srcOrd="0" destOrd="0" presId="urn:microsoft.com/office/officeart/2005/8/layout/hierarchy2"/>
    <dgm:cxn modelId="{6816FC14-3F9A-914D-A365-6BDF22941650}" type="presOf" srcId="{F1845C06-BDAB-6C41-9367-6BE205766BEB}" destId="{7A2A8572-20F0-6F48-BC15-8CD4B5CDECA0}" srcOrd="0" destOrd="0" presId="urn:microsoft.com/office/officeart/2005/8/layout/hierarchy2"/>
    <dgm:cxn modelId="{B3C6D61D-A599-E14D-B6D4-01B50028B73C}" type="presOf" srcId="{3A03EA66-B364-5F45-B903-A8DB91718AC0}" destId="{E0C4764E-F8CB-8342-B2AF-C8663331845A}" srcOrd="0" destOrd="0" presId="urn:microsoft.com/office/officeart/2005/8/layout/hierarchy2"/>
    <dgm:cxn modelId="{7B8D5A1E-8AE5-D344-B114-CC0397369770}" type="presOf" srcId="{3FB2433F-5BDE-5844-AA2C-4CFC96DFB1D6}" destId="{BCB28468-FEB5-E04E-B18D-E779FC08BF53}" srcOrd="0" destOrd="0" presId="urn:microsoft.com/office/officeart/2005/8/layout/hierarchy2"/>
    <dgm:cxn modelId="{4F55F42E-21EF-6340-A851-2F265F5907CC}" type="presOf" srcId="{9FDEDEDE-D7CD-374F-B188-FB25D20A5390}" destId="{8751EA9D-86BB-FE47-B65B-8A1DF21BBD8E}" srcOrd="1" destOrd="0" presId="urn:microsoft.com/office/officeart/2005/8/layout/hierarchy2"/>
    <dgm:cxn modelId="{F714E15E-9738-7740-8A75-AAF7421A85DB}" type="presOf" srcId="{BA11476E-4750-BD45-AD79-0F2D2E068DF3}" destId="{464F3365-7601-BB4A-8652-9EC33238C8A5}" srcOrd="0" destOrd="0" presId="urn:microsoft.com/office/officeart/2005/8/layout/hierarchy2"/>
    <dgm:cxn modelId="{05367466-0F15-8947-A8E5-008E3D1F3396}" srcId="{BE93ECD6-8C34-2245-8E50-586A33DD93C4}" destId="{6B24A050-9B7B-4B41-9953-144D0A5C4C2D}" srcOrd="0" destOrd="0" parTransId="{7CBC8BCA-87BD-B34A-80A8-2BBBE986E167}" sibTransId="{9963228D-2322-0847-86BA-F8D82015921D}"/>
    <dgm:cxn modelId="{4376D866-273E-144C-B8A7-505BA08E66A8}" type="presOf" srcId="{7CBC8BCA-87BD-B34A-80A8-2BBBE986E167}" destId="{4B1A2406-A116-AF4D-A486-EFB6AF233863}" srcOrd="1" destOrd="0" presId="urn:microsoft.com/office/officeart/2005/8/layout/hierarchy2"/>
    <dgm:cxn modelId="{2D76E66A-6688-3648-81AE-39E0C2022E89}" srcId="{80A97974-F28C-BD44-B19A-912E31110907}" destId="{BE93ECD6-8C34-2245-8E50-586A33DD93C4}" srcOrd="0" destOrd="0" parTransId="{6642C292-AC06-804D-80C0-ABD77527AB7B}" sibTransId="{8E07C861-1637-5D47-96C9-EBA7CA11CED2}"/>
    <dgm:cxn modelId="{58006172-CC61-AB4F-A781-F522FB4CDE24}" type="presOf" srcId="{F76E4737-2950-D94A-BBA2-9DF09BA234E1}" destId="{36FDE646-EDFD-5B46-88E2-A5CD428E6665}" srcOrd="0" destOrd="0" presId="urn:microsoft.com/office/officeart/2005/8/layout/hierarchy2"/>
    <dgm:cxn modelId="{AA9A0054-A7D5-D441-9C1A-C24885FADAD0}" type="presOf" srcId="{3A03EA66-B364-5F45-B903-A8DB91718AC0}" destId="{19B97BBF-382B-DC44-83A9-3AC111522716}" srcOrd="1" destOrd="0" presId="urn:microsoft.com/office/officeart/2005/8/layout/hierarchy2"/>
    <dgm:cxn modelId="{E856F875-AA1E-5049-AFE0-88F48992A502}" srcId="{0064F6DC-5CE2-E541-B7F0-36BD3FC5EF5C}" destId="{F1845C06-BDAB-6C41-9367-6BE205766BEB}" srcOrd="1" destOrd="0" parTransId="{F76E4737-2950-D94A-BBA2-9DF09BA234E1}" sibTransId="{82321BE2-EAD1-BD4F-8E8A-252E0BC52B41}"/>
    <dgm:cxn modelId="{7AC2655A-D597-944F-86D9-0667D689DBB4}" type="presOf" srcId="{BE93ECD6-8C34-2245-8E50-586A33DD93C4}" destId="{DE2BD9E0-77F5-2647-9D4A-67A477BAF5BE}" srcOrd="0" destOrd="0" presId="urn:microsoft.com/office/officeart/2005/8/layout/hierarchy2"/>
    <dgm:cxn modelId="{665B5A90-A0E2-4AC3-8F73-BB35D0552729}" type="presOf" srcId="{DC11C5EF-DF68-486E-997F-6855A4574B20}" destId="{0AE3425A-7861-449C-A44F-7CC9930D79A0}" srcOrd="0" destOrd="0" presId="urn:microsoft.com/office/officeart/2005/8/layout/hierarchy2"/>
    <dgm:cxn modelId="{EC03E396-FD66-6542-A608-26788911BDAC}" type="presOf" srcId="{6B24A050-9B7B-4B41-9953-144D0A5C4C2D}" destId="{29DE0EC7-957D-0646-A69C-29731A70A504}" srcOrd="0" destOrd="0" presId="urn:microsoft.com/office/officeart/2005/8/layout/hierarchy2"/>
    <dgm:cxn modelId="{AC9C589D-9187-4A53-867C-6682449EE57A}" srcId="{BA11476E-4750-BD45-AD79-0F2D2E068DF3}" destId="{DC11C5EF-DF68-486E-997F-6855A4574B20}" srcOrd="1" destOrd="0" parTransId="{FA83C2B4-1824-4733-8A30-57742ACBD859}" sibTransId="{9D6C3CEC-F355-4C7B-916C-E900E13C79C6}"/>
    <dgm:cxn modelId="{8A1D5C9F-11EF-2A4E-BB19-7E6DFA3FC2A5}" srcId="{0064F6DC-5CE2-E541-B7F0-36BD3FC5EF5C}" destId="{FF578720-FAEC-4C4C-A633-85E07524FB0B}" srcOrd="2" destOrd="0" parTransId="{3A03EA66-B364-5F45-B903-A8DB91718AC0}" sibTransId="{4BC8721F-FC1A-F643-A8AA-E4329C12272D}"/>
    <dgm:cxn modelId="{2704A5B5-27D9-E04C-8305-AC3B94E3E973}" type="presOf" srcId="{F76E4737-2950-D94A-BBA2-9DF09BA234E1}" destId="{EE3F323C-4ECB-C74E-9BDE-5A4719CB53D3}" srcOrd="1" destOrd="0" presId="urn:microsoft.com/office/officeart/2005/8/layout/hierarchy2"/>
    <dgm:cxn modelId="{D6A3A2B9-CBA9-864C-88AA-07AA366D0DCE}" type="presOf" srcId="{FEBDED25-5639-CC4F-971E-742DDC660551}" destId="{CA97B9A0-9C09-3F4A-A794-9849FCE4CD2A}" srcOrd="1" destOrd="0" presId="urn:microsoft.com/office/officeart/2005/8/layout/hierarchy2"/>
    <dgm:cxn modelId="{6F531BC2-1F62-B542-BDEC-9D1A6F388777}" type="presOf" srcId="{6642C292-AC06-804D-80C0-ABD77527AB7B}" destId="{7E05F5F3-2063-1641-8A5A-FB7F5E22F3C5}" srcOrd="1" destOrd="0" presId="urn:microsoft.com/office/officeart/2005/8/layout/hierarchy2"/>
    <dgm:cxn modelId="{A3E072C8-A45A-264F-8011-9E94A93FB05C}" type="presOf" srcId="{6642C292-AC06-804D-80C0-ABD77527AB7B}" destId="{3FD33E22-9BC2-AF47-B1AA-28ED0BCF67AE}" srcOrd="0" destOrd="0" presId="urn:microsoft.com/office/officeart/2005/8/layout/hierarchy2"/>
    <dgm:cxn modelId="{3556F6E5-257F-2E48-856D-A001A7A931D7}" type="presOf" srcId="{0064F6DC-5CE2-E541-B7F0-36BD3FC5EF5C}" destId="{D9A75DC4-673B-854A-AD78-93D9413C2071}" srcOrd="0" destOrd="0" presId="urn:microsoft.com/office/officeart/2005/8/layout/hierarchy2"/>
    <dgm:cxn modelId="{900A05E9-E2AC-CC40-8711-3EC3495F1587}" type="presOf" srcId="{80A97974-F28C-BD44-B19A-912E31110907}" destId="{6CE73611-8989-5E4B-B449-1943DD27EFAB}" srcOrd="0" destOrd="0" presId="urn:microsoft.com/office/officeart/2005/8/layout/hierarchy2"/>
    <dgm:cxn modelId="{5C5B00F0-C619-934C-9712-98CD5B875DDE}" srcId="{F1845C06-BDAB-6C41-9367-6BE205766BEB}" destId="{80A97974-F28C-BD44-B19A-912E31110907}" srcOrd="0" destOrd="0" parTransId="{9FDEDEDE-D7CD-374F-B188-FB25D20A5390}" sibTransId="{EF30397F-D02C-674F-A922-94925185B374}"/>
    <dgm:cxn modelId="{71706AF0-2A99-5F40-9405-1E167C7DB0A4}" type="presOf" srcId="{9FDEDEDE-D7CD-374F-B188-FB25D20A5390}" destId="{31E31CF1-2090-0F46-9963-54CAFB9E937B}" srcOrd="0" destOrd="0" presId="urn:microsoft.com/office/officeart/2005/8/layout/hierarchy2"/>
    <dgm:cxn modelId="{0284CF72-54D2-6D43-8784-CAAB4BA630CE}" type="presParOf" srcId="{464F3365-7601-BB4A-8652-9EC33238C8A5}" destId="{6B69E5E7-8E0F-E941-9739-9A09D420CC76}" srcOrd="0" destOrd="0" presId="urn:microsoft.com/office/officeart/2005/8/layout/hierarchy2"/>
    <dgm:cxn modelId="{78702301-7BC6-114D-9B8B-22D307F31084}" type="presParOf" srcId="{6B69E5E7-8E0F-E941-9739-9A09D420CC76}" destId="{D9A75DC4-673B-854A-AD78-93D9413C2071}" srcOrd="0" destOrd="0" presId="urn:microsoft.com/office/officeart/2005/8/layout/hierarchy2"/>
    <dgm:cxn modelId="{EB278F8C-8B2D-884D-9873-3ECA21CDBD98}" type="presParOf" srcId="{6B69E5E7-8E0F-E941-9739-9A09D420CC76}" destId="{F5301910-40A1-114A-BCC6-021C08FEA986}" srcOrd="1" destOrd="0" presId="urn:microsoft.com/office/officeart/2005/8/layout/hierarchy2"/>
    <dgm:cxn modelId="{7B9F1C4E-860C-2C46-B2B3-4586A476C476}" type="presParOf" srcId="{F5301910-40A1-114A-BCC6-021C08FEA986}" destId="{C491D32B-A8BA-374D-8235-79F1449D0788}" srcOrd="0" destOrd="0" presId="urn:microsoft.com/office/officeart/2005/8/layout/hierarchy2"/>
    <dgm:cxn modelId="{7687E676-303B-F54F-BA09-3EBB3B69DCA3}" type="presParOf" srcId="{C491D32B-A8BA-374D-8235-79F1449D0788}" destId="{CA97B9A0-9C09-3F4A-A794-9849FCE4CD2A}" srcOrd="0" destOrd="0" presId="urn:microsoft.com/office/officeart/2005/8/layout/hierarchy2"/>
    <dgm:cxn modelId="{B99495A4-9B54-D340-B2F2-CCE44F559793}" type="presParOf" srcId="{F5301910-40A1-114A-BCC6-021C08FEA986}" destId="{9EEB6DA4-5AE0-064D-8C6E-53277B9F7724}" srcOrd="1" destOrd="0" presId="urn:microsoft.com/office/officeart/2005/8/layout/hierarchy2"/>
    <dgm:cxn modelId="{53167ED2-B7F3-1D48-9A57-73FA872FAFE2}" type="presParOf" srcId="{9EEB6DA4-5AE0-064D-8C6E-53277B9F7724}" destId="{BCB28468-FEB5-E04E-B18D-E779FC08BF53}" srcOrd="0" destOrd="0" presId="urn:microsoft.com/office/officeart/2005/8/layout/hierarchy2"/>
    <dgm:cxn modelId="{EFADA3E6-1558-A049-81F0-2C152C1C8E9D}" type="presParOf" srcId="{9EEB6DA4-5AE0-064D-8C6E-53277B9F7724}" destId="{FABAB7FB-0DDE-8E41-9529-624813374E4E}" srcOrd="1" destOrd="0" presId="urn:microsoft.com/office/officeart/2005/8/layout/hierarchy2"/>
    <dgm:cxn modelId="{7982DAA0-5EDC-7443-B783-D967457570EA}" type="presParOf" srcId="{F5301910-40A1-114A-BCC6-021C08FEA986}" destId="{36FDE646-EDFD-5B46-88E2-A5CD428E6665}" srcOrd="2" destOrd="0" presId="urn:microsoft.com/office/officeart/2005/8/layout/hierarchy2"/>
    <dgm:cxn modelId="{43766619-4761-8F47-B9B9-5D099095B9EF}" type="presParOf" srcId="{36FDE646-EDFD-5B46-88E2-A5CD428E6665}" destId="{EE3F323C-4ECB-C74E-9BDE-5A4719CB53D3}" srcOrd="0" destOrd="0" presId="urn:microsoft.com/office/officeart/2005/8/layout/hierarchy2"/>
    <dgm:cxn modelId="{8D0F21D4-7D9A-A24A-86E8-62442027E9AB}" type="presParOf" srcId="{F5301910-40A1-114A-BCC6-021C08FEA986}" destId="{E1AFAB7C-83FC-F340-80B3-4EE30331E6EC}" srcOrd="3" destOrd="0" presId="urn:microsoft.com/office/officeart/2005/8/layout/hierarchy2"/>
    <dgm:cxn modelId="{D9AEB19C-1457-8C4E-88CB-5128212DB227}" type="presParOf" srcId="{E1AFAB7C-83FC-F340-80B3-4EE30331E6EC}" destId="{7A2A8572-20F0-6F48-BC15-8CD4B5CDECA0}" srcOrd="0" destOrd="0" presId="urn:microsoft.com/office/officeart/2005/8/layout/hierarchy2"/>
    <dgm:cxn modelId="{A7B0A5A7-D5D4-9E4C-A806-7EF338258940}" type="presParOf" srcId="{E1AFAB7C-83FC-F340-80B3-4EE30331E6EC}" destId="{ADDD6E0B-D711-0040-BA36-B741EE4A2A17}" srcOrd="1" destOrd="0" presId="urn:microsoft.com/office/officeart/2005/8/layout/hierarchy2"/>
    <dgm:cxn modelId="{66250CCA-1F5D-434F-8077-AE5BFB0233A0}" type="presParOf" srcId="{ADDD6E0B-D711-0040-BA36-B741EE4A2A17}" destId="{31E31CF1-2090-0F46-9963-54CAFB9E937B}" srcOrd="0" destOrd="0" presId="urn:microsoft.com/office/officeart/2005/8/layout/hierarchy2"/>
    <dgm:cxn modelId="{456E1329-C8D2-9346-9CA9-5DDBF2972EA8}" type="presParOf" srcId="{31E31CF1-2090-0F46-9963-54CAFB9E937B}" destId="{8751EA9D-86BB-FE47-B65B-8A1DF21BBD8E}" srcOrd="0" destOrd="0" presId="urn:microsoft.com/office/officeart/2005/8/layout/hierarchy2"/>
    <dgm:cxn modelId="{8C1C4112-4D5E-FF48-8EAA-6C8FCD9806F7}" type="presParOf" srcId="{ADDD6E0B-D711-0040-BA36-B741EE4A2A17}" destId="{B8244A2D-D9BE-EF48-8014-0703ECAC6F8F}" srcOrd="1" destOrd="0" presId="urn:microsoft.com/office/officeart/2005/8/layout/hierarchy2"/>
    <dgm:cxn modelId="{F20CE41E-D6F7-6045-9F90-51978E59FDAE}" type="presParOf" srcId="{B8244A2D-D9BE-EF48-8014-0703ECAC6F8F}" destId="{6CE73611-8989-5E4B-B449-1943DD27EFAB}" srcOrd="0" destOrd="0" presId="urn:microsoft.com/office/officeart/2005/8/layout/hierarchy2"/>
    <dgm:cxn modelId="{1DE98272-2725-DC4D-ABAC-52B83E7849A1}" type="presParOf" srcId="{B8244A2D-D9BE-EF48-8014-0703ECAC6F8F}" destId="{F098BFB0-3217-F847-AF68-0C30C05435FD}" srcOrd="1" destOrd="0" presId="urn:microsoft.com/office/officeart/2005/8/layout/hierarchy2"/>
    <dgm:cxn modelId="{983E8710-15D8-5142-8085-6BDFE34A4766}" type="presParOf" srcId="{F098BFB0-3217-F847-AF68-0C30C05435FD}" destId="{3FD33E22-9BC2-AF47-B1AA-28ED0BCF67AE}" srcOrd="0" destOrd="0" presId="urn:microsoft.com/office/officeart/2005/8/layout/hierarchy2"/>
    <dgm:cxn modelId="{F370874D-5925-5742-AB0D-025309521850}" type="presParOf" srcId="{3FD33E22-9BC2-AF47-B1AA-28ED0BCF67AE}" destId="{7E05F5F3-2063-1641-8A5A-FB7F5E22F3C5}" srcOrd="0" destOrd="0" presId="urn:microsoft.com/office/officeart/2005/8/layout/hierarchy2"/>
    <dgm:cxn modelId="{F9469F88-5455-5241-AF58-ACDF4443609C}" type="presParOf" srcId="{F098BFB0-3217-F847-AF68-0C30C05435FD}" destId="{C003E164-777E-F14E-9233-175C428A03F8}" srcOrd="1" destOrd="0" presId="urn:microsoft.com/office/officeart/2005/8/layout/hierarchy2"/>
    <dgm:cxn modelId="{639E1FB0-2A6C-A14B-A83D-C32AAF1D256F}" type="presParOf" srcId="{C003E164-777E-F14E-9233-175C428A03F8}" destId="{DE2BD9E0-77F5-2647-9D4A-67A477BAF5BE}" srcOrd="0" destOrd="0" presId="urn:microsoft.com/office/officeart/2005/8/layout/hierarchy2"/>
    <dgm:cxn modelId="{44BCAA6D-681E-CC4E-866C-7CAD58835BB7}" type="presParOf" srcId="{C003E164-777E-F14E-9233-175C428A03F8}" destId="{8E7C33D3-8758-374B-AA5B-02BA3484F7BF}" srcOrd="1" destOrd="0" presId="urn:microsoft.com/office/officeart/2005/8/layout/hierarchy2"/>
    <dgm:cxn modelId="{B369D04C-B171-634D-99FA-0F98CCB644F8}" type="presParOf" srcId="{8E7C33D3-8758-374B-AA5B-02BA3484F7BF}" destId="{86CEE7CA-4213-244C-8310-67B1B4FD5759}" srcOrd="0" destOrd="0" presId="urn:microsoft.com/office/officeart/2005/8/layout/hierarchy2"/>
    <dgm:cxn modelId="{75A8D618-7055-DD4A-83A5-4CF3248D995B}" type="presParOf" srcId="{86CEE7CA-4213-244C-8310-67B1B4FD5759}" destId="{4B1A2406-A116-AF4D-A486-EFB6AF233863}" srcOrd="0" destOrd="0" presId="urn:microsoft.com/office/officeart/2005/8/layout/hierarchy2"/>
    <dgm:cxn modelId="{29B7DB6A-9898-AC4B-BD85-B6FF0B8A3562}" type="presParOf" srcId="{8E7C33D3-8758-374B-AA5B-02BA3484F7BF}" destId="{2CB0BBC3-90F7-E543-A3C6-20CF329F8690}" srcOrd="1" destOrd="0" presId="urn:microsoft.com/office/officeart/2005/8/layout/hierarchy2"/>
    <dgm:cxn modelId="{F8FA7798-FA90-BB4E-A079-A137F8234FB5}" type="presParOf" srcId="{2CB0BBC3-90F7-E543-A3C6-20CF329F8690}" destId="{29DE0EC7-957D-0646-A69C-29731A70A504}" srcOrd="0" destOrd="0" presId="urn:microsoft.com/office/officeart/2005/8/layout/hierarchy2"/>
    <dgm:cxn modelId="{3E0F6628-2A33-B640-80AB-4F09966E3751}" type="presParOf" srcId="{2CB0BBC3-90F7-E543-A3C6-20CF329F8690}" destId="{01A5717D-088E-BB48-9FFF-3F4C906983D5}" srcOrd="1" destOrd="0" presId="urn:microsoft.com/office/officeart/2005/8/layout/hierarchy2"/>
    <dgm:cxn modelId="{6C00C82C-3FBC-6C44-8845-9F863F231A3E}" type="presParOf" srcId="{F5301910-40A1-114A-BCC6-021C08FEA986}" destId="{E0C4764E-F8CB-8342-B2AF-C8663331845A}" srcOrd="4" destOrd="0" presId="urn:microsoft.com/office/officeart/2005/8/layout/hierarchy2"/>
    <dgm:cxn modelId="{EAE80DF8-B139-7D49-AF67-8378573529AA}" type="presParOf" srcId="{E0C4764E-F8CB-8342-B2AF-C8663331845A}" destId="{19B97BBF-382B-DC44-83A9-3AC111522716}" srcOrd="0" destOrd="0" presId="urn:microsoft.com/office/officeart/2005/8/layout/hierarchy2"/>
    <dgm:cxn modelId="{1621653E-A46B-0844-971E-99210094DFBC}" type="presParOf" srcId="{F5301910-40A1-114A-BCC6-021C08FEA986}" destId="{AD3502E4-F9E5-9D4A-B8BB-562399FE42E1}" srcOrd="5" destOrd="0" presId="urn:microsoft.com/office/officeart/2005/8/layout/hierarchy2"/>
    <dgm:cxn modelId="{A43BE785-88EB-9940-A900-DF29B30EB8DC}" type="presParOf" srcId="{AD3502E4-F9E5-9D4A-B8BB-562399FE42E1}" destId="{D13FBAE1-7688-8B44-AC1F-654D9903B25A}" srcOrd="0" destOrd="0" presId="urn:microsoft.com/office/officeart/2005/8/layout/hierarchy2"/>
    <dgm:cxn modelId="{1282BF22-123D-BD4E-85D2-D6BBA9A28B08}" type="presParOf" srcId="{AD3502E4-F9E5-9D4A-B8BB-562399FE42E1}" destId="{2254205E-1E3E-B74C-8FA5-3DFB2BBC3C2E}" srcOrd="1" destOrd="0" presId="urn:microsoft.com/office/officeart/2005/8/layout/hierarchy2"/>
    <dgm:cxn modelId="{52F62BAA-F481-4433-98C5-A1C98E653ED6}" type="presParOf" srcId="{464F3365-7601-BB4A-8652-9EC33238C8A5}" destId="{FE946585-1896-49E5-9D86-0239197AD906}" srcOrd="1" destOrd="0" presId="urn:microsoft.com/office/officeart/2005/8/layout/hierarchy2"/>
    <dgm:cxn modelId="{721AB18B-0E14-41D1-A651-7C49DF710FD7}" type="presParOf" srcId="{FE946585-1896-49E5-9D86-0239197AD906}" destId="{0AE3425A-7861-449C-A44F-7CC9930D79A0}" srcOrd="0" destOrd="0" presId="urn:microsoft.com/office/officeart/2005/8/layout/hierarchy2"/>
    <dgm:cxn modelId="{EBE51F50-52F0-4059-BB3E-3D8FEC83D1C8}" type="presParOf" srcId="{FE946585-1896-49E5-9D86-0239197AD906}" destId="{861E9849-3652-4C82-9D71-B1FDD6128664}"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158CE5-4C4A-4A92-86A4-5154DDF5131D}" type="doc">
      <dgm:prSet loTypeId="urn:microsoft.com/office/officeart/2011/layout/CircleProcess" loCatId="process" qsTypeId="urn:microsoft.com/office/officeart/2005/8/quickstyle/3d1" qsCatId="3D" csTypeId="urn:microsoft.com/office/officeart/2005/8/colors/colorful5" csCatId="colorful" phldr="1"/>
      <dgm:spPr/>
      <dgm:t>
        <a:bodyPr/>
        <a:lstStyle/>
        <a:p>
          <a:endParaRPr lang="en-GB"/>
        </a:p>
      </dgm:t>
    </dgm:pt>
    <dgm:pt modelId="{2E2D890D-DBA7-4D55-933A-6EEABBE8261E}">
      <dgm:prSet phldrT="[Text]">
        <dgm:style>
          <a:lnRef idx="2">
            <a:schemeClr val="accent6">
              <a:shade val="50000"/>
            </a:schemeClr>
          </a:lnRef>
          <a:fillRef idx="1">
            <a:schemeClr val="accent6"/>
          </a:fillRef>
          <a:effectRef idx="0">
            <a:schemeClr val="accent6"/>
          </a:effectRef>
          <a:fontRef idx="minor">
            <a:schemeClr val="lt1"/>
          </a:fontRef>
        </dgm:style>
      </dgm:prSet>
      <dgm:spPr>
        <a:xfrm>
          <a:off x="475877" y="1074917"/>
          <a:ext cx="1718142" cy="1717959"/>
        </a:xfrm>
        <a:prstGeom prst="ellipse">
          <a:avLst/>
        </a:prstGeom>
        <a:solidFill>
          <a:srgbClr val="2D2D8A"/>
        </a:solidFill>
        <a:ln w="25400" cap="flat" cmpd="sng" algn="ctr">
          <a:solidFill>
            <a:srgbClr val="2D2D8A">
              <a:shade val="50000"/>
            </a:srgbClr>
          </a:solidFill>
          <a:prstDash val="solid"/>
        </a:ln>
        <a:effectLst/>
        <a:scene3d>
          <a:camera prst="orthographicFront"/>
          <a:lightRig rig="flat" dir="t"/>
        </a:scene3d>
        <a:sp3d z="190500" extrusionH="12700"/>
      </dgm:spPr>
      <dgm:t>
        <a:bodyPr/>
        <a:lstStyle/>
        <a:p>
          <a:pPr>
            <a:buNone/>
          </a:pPr>
          <a:r>
            <a:rPr lang="en-GB" dirty="0">
              <a:solidFill>
                <a:srgbClr val="FFFFFF"/>
              </a:solidFill>
              <a:latin typeface="Arial" panose="020B0604020202020204" pitchFamily="34" charset="0"/>
              <a:ea typeface="+mn-ea"/>
              <a:cs typeface="Arial" panose="020B0604020202020204" pitchFamily="34" charset="0"/>
            </a:rPr>
            <a:t>Premonitory Urge</a:t>
          </a:r>
        </a:p>
      </dgm:t>
    </dgm:pt>
    <dgm:pt modelId="{67F4C50C-D44B-43A3-9FE1-E58095668F26}" type="parTrans" cxnId="{408091BC-D504-4BC2-A749-F756F38AE6FA}">
      <dgm:prSet/>
      <dgm:spPr/>
      <dgm:t>
        <a:bodyPr/>
        <a:lstStyle/>
        <a:p>
          <a:endParaRPr lang="en-GB"/>
        </a:p>
      </dgm:t>
    </dgm:pt>
    <dgm:pt modelId="{25EB177E-0D76-4705-B211-9A932F1ACE5C}" type="sibTrans" cxnId="{408091BC-D504-4BC2-A749-F756F38AE6FA}">
      <dgm:prSet/>
      <dgm:spPr/>
      <dgm:t>
        <a:bodyPr/>
        <a:lstStyle/>
        <a:p>
          <a:endParaRPr lang="en-GB"/>
        </a:p>
      </dgm:t>
    </dgm:pt>
    <dgm:pt modelId="{CC59E651-BB69-4B99-A298-8E25C0FC48CB}">
      <dgm:prSet phldrT="[Text]">
        <dgm:style>
          <a:lnRef idx="2">
            <a:schemeClr val="accent5">
              <a:shade val="50000"/>
            </a:schemeClr>
          </a:lnRef>
          <a:fillRef idx="1">
            <a:schemeClr val="accent5"/>
          </a:fillRef>
          <a:effectRef idx="0">
            <a:schemeClr val="accent5"/>
          </a:effectRef>
          <a:fontRef idx="minor">
            <a:schemeClr val="lt1"/>
          </a:fontRef>
        </dgm:style>
      </dgm:prSet>
      <dgm:spPr>
        <a:xfrm>
          <a:off x="2377936" y="1074917"/>
          <a:ext cx="1718142" cy="1717959"/>
        </a:xfrm>
        <a:prstGeom prst="ellipse">
          <a:avLst/>
        </a:prstGeom>
        <a:solidFill>
          <a:srgbClr val="DAEDEF"/>
        </a:solidFill>
        <a:ln w="25400" cap="flat" cmpd="sng" algn="ctr">
          <a:solidFill>
            <a:srgbClr val="DAEDEF">
              <a:shade val="50000"/>
            </a:srgbClr>
          </a:solidFill>
          <a:prstDash val="solid"/>
        </a:ln>
        <a:effectLst/>
        <a:scene3d>
          <a:camera prst="orthographicFront"/>
          <a:lightRig rig="flat" dir="t"/>
        </a:scene3d>
        <a:sp3d z="190500" extrusionH="12700"/>
      </dgm:spPr>
      <dgm:t>
        <a:bodyPr/>
        <a:lstStyle/>
        <a:p>
          <a:pPr>
            <a:buNone/>
          </a:pPr>
          <a:r>
            <a:rPr lang="en-GB" baseline="0" dirty="0">
              <a:solidFill>
                <a:srgbClr val="000000"/>
              </a:solidFill>
              <a:latin typeface="Arial" panose="020B0604020202020204" pitchFamily="34" charset="0"/>
              <a:ea typeface="+mn-ea"/>
              <a:cs typeface="Arial" panose="020B0604020202020204" pitchFamily="34" charset="0"/>
            </a:rPr>
            <a:t>Tic</a:t>
          </a:r>
        </a:p>
      </dgm:t>
    </dgm:pt>
    <dgm:pt modelId="{142595E2-E9DD-4217-940D-F7FE5F770756}" type="parTrans" cxnId="{AFE99E6A-E6D0-4860-98EE-2D5B6565A307}">
      <dgm:prSet/>
      <dgm:spPr/>
      <dgm:t>
        <a:bodyPr/>
        <a:lstStyle/>
        <a:p>
          <a:endParaRPr lang="en-GB"/>
        </a:p>
      </dgm:t>
    </dgm:pt>
    <dgm:pt modelId="{B33FD4C3-B333-4F47-875A-CC4F2739A836}" type="sibTrans" cxnId="{AFE99E6A-E6D0-4860-98EE-2D5B6565A307}">
      <dgm:prSet/>
      <dgm:spPr/>
      <dgm:t>
        <a:bodyPr/>
        <a:lstStyle/>
        <a:p>
          <a:endParaRPr lang="en-GB"/>
        </a:p>
      </dgm:t>
    </dgm:pt>
    <dgm:pt modelId="{836A2AA9-0D62-4390-949A-FE5FA3C0A429}">
      <dgm:prSet phldrT="[Text]">
        <dgm:style>
          <a:lnRef idx="2">
            <a:schemeClr val="accent3">
              <a:shade val="50000"/>
            </a:schemeClr>
          </a:lnRef>
          <a:fillRef idx="1">
            <a:schemeClr val="accent3"/>
          </a:fillRef>
          <a:effectRef idx="0">
            <a:schemeClr val="accent3"/>
          </a:effectRef>
          <a:fontRef idx="minor">
            <a:schemeClr val="lt1"/>
          </a:fontRef>
        </dgm:style>
      </dgm:prSet>
      <dgm:spPr>
        <a:xfrm>
          <a:off x="4279994" y="1074917"/>
          <a:ext cx="1718142" cy="1717959"/>
        </a:xfrm>
        <a:prstGeom prst="ellipse">
          <a:avLst/>
        </a:prstGeom>
        <a:solidFill>
          <a:srgbClr val="FFFFFF"/>
        </a:solidFill>
        <a:ln w="25400" cap="flat" cmpd="sng" algn="ctr">
          <a:solidFill>
            <a:srgbClr val="FFFFFF">
              <a:shade val="50000"/>
            </a:srgbClr>
          </a:solidFill>
          <a:prstDash val="solid"/>
        </a:ln>
        <a:effectLst/>
        <a:scene3d>
          <a:camera prst="orthographicFront"/>
          <a:lightRig rig="flat" dir="t"/>
        </a:scene3d>
        <a:sp3d z="190500" extrusionH="12700"/>
      </dgm:spPr>
      <dgm:t>
        <a:bodyPr/>
        <a:lstStyle/>
        <a:p>
          <a:pPr>
            <a:buNone/>
          </a:pPr>
          <a:r>
            <a:rPr lang="en-GB" baseline="0" dirty="0">
              <a:solidFill>
                <a:srgbClr val="000000"/>
              </a:solidFill>
              <a:latin typeface="Arial" panose="020B0604020202020204" pitchFamily="34" charset="0"/>
              <a:ea typeface="+mn-ea"/>
              <a:cs typeface="Arial" panose="020B0604020202020204" pitchFamily="34" charset="0"/>
            </a:rPr>
            <a:t>Relief</a:t>
          </a:r>
        </a:p>
      </dgm:t>
    </dgm:pt>
    <dgm:pt modelId="{69625CFA-6B3A-404A-84C3-DDB6938ACB1E}" type="parTrans" cxnId="{CE19131A-9BD4-4FA6-A0E1-C53A46FFEB82}">
      <dgm:prSet/>
      <dgm:spPr/>
      <dgm:t>
        <a:bodyPr/>
        <a:lstStyle/>
        <a:p>
          <a:endParaRPr lang="en-GB"/>
        </a:p>
      </dgm:t>
    </dgm:pt>
    <dgm:pt modelId="{EFC21F06-5399-499C-BF5F-89D14E03E7C2}" type="sibTrans" cxnId="{CE19131A-9BD4-4FA6-A0E1-C53A46FFEB82}">
      <dgm:prSet/>
      <dgm:spPr/>
      <dgm:t>
        <a:bodyPr/>
        <a:lstStyle/>
        <a:p>
          <a:endParaRPr lang="en-GB"/>
        </a:p>
      </dgm:t>
    </dgm:pt>
    <dgm:pt modelId="{80304432-5B40-4030-9BB6-73759435DAE3}" type="pres">
      <dgm:prSet presAssocID="{BA158CE5-4C4A-4A92-86A4-5154DDF5131D}" presName="Name0" presStyleCnt="0">
        <dgm:presLayoutVars>
          <dgm:chMax val="11"/>
          <dgm:chPref val="11"/>
          <dgm:dir/>
          <dgm:resizeHandles/>
        </dgm:presLayoutVars>
      </dgm:prSet>
      <dgm:spPr/>
    </dgm:pt>
    <dgm:pt modelId="{8ADD3D09-BF82-42D6-B092-16FB426C8313}" type="pres">
      <dgm:prSet presAssocID="{836A2AA9-0D62-4390-949A-FE5FA3C0A429}" presName="Accent3" presStyleCnt="0"/>
      <dgm:spPr/>
    </dgm:pt>
    <dgm:pt modelId="{BD765E71-B1DC-4F3E-9BF8-62D95B86F2A8}" type="pres">
      <dgm:prSet presAssocID="{836A2AA9-0D62-4390-949A-FE5FA3C0A429}" presName="Accent" presStyleLbl="node1" presStyleIdx="0" presStyleCnt="3"/>
      <dgm:spPr>
        <a:xfrm>
          <a:off x="4218889" y="1013550"/>
          <a:ext cx="1840353" cy="1840694"/>
        </a:xfrm>
        <a:prstGeom prst="ellipse">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A6B55FE2-8772-43B4-8CA4-7F62A7158723}" type="pres">
      <dgm:prSet presAssocID="{836A2AA9-0D62-4390-949A-FE5FA3C0A429}" presName="ParentBackground3" presStyleCnt="0"/>
      <dgm:spPr/>
    </dgm:pt>
    <dgm:pt modelId="{A05A6023-3A47-4BBD-A0EE-F2100B661FD6}" type="pres">
      <dgm:prSet presAssocID="{836A2AA9-0D62-4390-949A-FE5FA3C0A429}" presName="ParentBackground" presStyleLbl="fgAcc1" presStyleIdx="0" presStyleCnt="3"/>
      <dgm:spPr/>
    </dgm:pt>
    <dgm:pt modelId="{286CA217-FC48-4625-B582-B223AC1C9B49}" type="pres">
      <dgm:prSet presAssocID="{836A2AA9-0D62-4390-949A-FE5FA3C0A429}" presName="Parent3" presStyleLbl="revTx" presStyleIdx="0" presStyleCnt="0">
        <dgm:presLayoutVars>
          <dgm:chMax val="1"/>
          <dgm:chPref val="1"/>
          <dgm:bulletEnabled val="1"/>
        </dgm:presLayoutVars>
      </dgm:prSet>
      <dgm:spPr/>
    </dgm:pt>
    <dgm:pt modelId="{225846E1-3C11-409C-9B28-A961599D40E1}" type="pres">
      <dgm:prSet presAssocID="{CC59E651-BB69-4B99-A298-8E25C0FC48CB}" presName="Accent2" presStyleCnt="0"/>
      <dgm:spPr/>
    </dgm:pt>
    <dgm:pt modelId="{B3DD1CA4-2B26-4F8C-A990-B6AA5753BB77}" type="pres">
      <dgm:prSet presAssocID="{CC59E651-BB69-4B99-A298-8E25C0FC48CB}" presName="Accent" presStyleLbl="node1" presStyleIdx="1" presStyleCnt="3"/>
      <dgm:spPr>
        <a:xfrm rot="2700000">
          <a:off x="2319047" y="1015775"/>
          <a:ext cx="1835921" cy="1835921"/>
        </a:xfrm>
        <a:prstGeom prst="teardrop">
          <a:avLst>
            <a:gd name="adj" fmla="val 100000"/>
          </a:avLst>
        </a:prstGeom>
        <a:gradFill rotWithShape="0">
          <a:gsLst>
            <a:gs pos="0">
              <a:srgbClr val="DAEDEF">
                <a:hueOff val="1628513"/>
                <a:satOff val="5598"/>
                <a:lumOff val="-26863"/>
                <a:alphaOff val="0"/>
                <a:shade val="51000"/>
                <a:satMod val="130000"/>
              </a:srgbClr>
            </a:gs>
            <a:gs pos="80000">
              <a:srgbClr val="DAEDEF">
                <a:hueOff val="1628513"/>
                <a:satOff val="5598"/>
                <a:lumOff val="-26863"/>
                <a:alphaOff val="0"/>
                <a:shade val="93000"/>
                <a:satMod val="130000"/>
              </a:srgbClr>
            </a:gs>
            <a:gs pos="100000">
              <a:srgbClr val="DAEDEF">
                <a:hueOff val="1628513"/>
                <a:satOff val="5598"/>
                <a:lumOff val="-268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C1290D3D-172A-46AC-9FD7-19BF07E60B1A}" type="pres">
      <dgm:prSet presAssocID="{CC59E651-BB69-4B99-A298-8E25C0FC48CB}" presName="ParentBackground2" presStyleCnt="0"/>
      <dgm:spPr/>
    </dgm:pt>
    <dgm:pt modelId="{324784AF-77C2-4FCA-8CE9-A8E9624052EC}" type="pres">
      <dgm:prSet presAssocID="{CC59E651-BB69-4B99-A298-8E25C0FC48CB}" presName="ParentBackground" presStyleLbl="fgAcc1" presStyleIdx="1" presStyleCnt="3"/>
      <dgm:spPr/>
    </dgm:pt>
    <dgm:pt modelId="{D2EADBDA-5C0D-4228-A167-A92A72017E0F}" type="pres">
      <dgm:prSet presAssocID="{CC59E651-BB69-4B99-A298-8E25C0FC48CB}" presName="Parent2" presStyleLbl="revTx" presStyleIdx="0" presStyleCnt="0">
        <dgm:presLayoutVars>
          <dgm:chMax val="1"/>
          <dgm:chPref val="1"/>
          <dgm:bulletEnabled val="1"/>
        </dgm:presLayoutVars>
      </dgm:prSet>
      <dgm:spPr/>
    </dgm:pt>
    <dgm:pt modelId="{3751D6A4-19F0-4126-90AF-EC1639225130}" type="pres">
      <dgm:prSet presAssocID="{2E2D890D-DBA7-4D55-933A-6EEABBE8261E}" presName="Accent1" presStyleCnt="0"/>
      <dgm:spPr/>
    </dgm:pt>
    <dgm:pt modelId="{99E6B126-426B-4B92-A962-E0B7A984D51A}" type="pres">
      <dgm:prSet presAssocID="{2E2D890D-DBA7-4D55-933A-6EEABBE8261E}" presName="Accent" presStyleLbl="node1" presStyleIdx="2" presStyleCnt="3"/>
      <dgm:spPr>
        <a:xfrm rot="2700000">
          <a:off x="416988" y="1015775"/>
          <a:ext cx="1835921" cy="1835921"/>
        </a:xfrm>
        <a:prstGeom prst="teardrop">
          <a:avLst>
            <a:gd name="adj" fmla="val 10000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9B774763-72E9-4A5A-83B4-44D4B79EB7C2}" type="pres">
      <dgm:prSet presAssocID="{2E2D890D-DBA7-4D55-933A-6EEABBE8261E}" presName="ParentBackground1" presStyleCnt="0"/>
      <dgm:spPr/>
    </dgm:pt>
    <dgm:pt modelId="{93BA7FE6-3C94-4911-86BB-18FEE21C797D}" type="pres">
      <dgm:prSet presAssocID="{2E2D890D-DBA7-4D55-933A-6EEABBE8261E}" presName="ParentBackground" presStyleLbl="fgAcc1" presStyleIdx="2" presStyleCnt="3"/>
      <dgm:spPr/>
    </dgm:pt>
    <dgm:pt modelId="{68C9F542-9E43-4981-8113-7F533D3F8EEA}" type="pres">
      <dgm:prSet presAssocID="{2E2D890D-DBA7-4D55-933A-6EEABBE8261E}" presName="Parent1" presStyleLbl="revTx" presStyleIdx="0" presStyleCnt="0">
        <dgm:presLayoutVars>
          <dgm:chMax val="1"/>
          <dgm:chPref val="1"/>
          <dgm:bulletEnabled val="1"/>
        </dgm:presLayoutVars>
      </dgm:prSet>
      <dgm:spPr/>
    </dgm:pt>
  </dgm:ptLst>
  <dgm:cxnLst>
    <dgm:cxn modelId="{CE19131A-9BD4-4FA6-A0E1-C53A46FFEB82}" srcId="{BA158CE5-4C4A-4A92-86A4-5154DDF5131D}" destId="{836A2AA9-0D62-4390-949A-FE5FA3C0A429}" srcOrd="2" destOrd="0" parTransId="{69625CFA-6B3A-404A-84C3-DDB6938ACB1E}" sibTransId="{EFC21F06-5399-499C-BF5F-89D14E03E7C2}"/>
    <dgm:cxn modelId="{9D27141E-54A7-4549-AE88-D19BC650D5E9}" type="presOf" srcId="{2E2D890D-DBA7-4D55-933A-6EEABBE8261E}" destId="{68C9F542-9E43-4981-8113-7F533D3F8EEA}" srcOrd="1" destOrd="0" presId="urn:microsoft.com/office/officeart/2011/layout/CircleProcess"/>
    <dgm:cxn modelId="{AFC09567-F86D-4F13-BA8B-205B0997965E}" type="presOf" srcId="{CC59E651-BB69-4B99-A298-8E25C0FC48CB}" destId="{324784AF-77C2-4FCA-8CE9-A8E9624052EC}" srcOrd="0" destOrd="0" presId="urn:microsoft.com/office/officeart/2011/layout/CircleProcess"/>
    <dgm:cxn modelId="{AFE99E6A-E6D0-4860-98EE-2D5B6565A307}" srcId="{BA158CE5-4C4A-4A92-86A4-5154DDF5131D}" destId="{CC59E651-BB69-4B99-A298-8E25C0FC48CB}" srcOrd="1" destOrd="0" parTransId="{142595E2-E9DD-4217-940D-F7FE5F770756}" sibTransId="{B33FD4C3-B333-4F47-875A-CC4F2739A836}"/>
    <dgm:cxn modelId="{455BB34D-1885-4B3F-9664-10EE3069F38F}" type="presOf" srcId="{CC59E651-BB69-4B99-A298-8E25C0FC48CB}" destId="{D2EADBDA-5C0D-4228-A167-A92A72017E0F}" srcOrd="1" destOrd="0" presId="urn:microsoft.com/office/officeart/2011/layout/CircleProcess"/>
    <dgm:cxn modelId="{A8B38A74-72FD-456F-8F2B-818059F46EDA}" type="presOf" srcId="{2E2D890D-DBA7-4D55-933A-6EEABBE8261E}" destId="{93BA7FE6-3C94-4911-86BB-18FEE21C797D}" srcOrd="0" destOrd="0" presId="urn:microsoft.com/office/officeart/2011/layout/CircleProcess"/>
    <dgm:cxn modelId="{9C0AA087-8A47-4638-B6FF-3D6602C55D07}" type="presOf" srcId="{836A2AA9-0D62-4390-949A-FE5FA3C0A429}" destId="{286CA217-FC48-4625-B582-B223AC1C9B49}" srcOrd="1" destOrd="0" presId="urn:microsoft.com/office/officeart/2011/layout/CircleProcess"/>
    <dgm:cxn modelId="{408091BC-D504-4BC2-A749-F756F38AE6FA}" srcId="{BA158CE5-4C4A-4A92-86A4-5154DDF5131D}" destId="{2E2D890D-DBA7-4D55-933A-6EEABBE8261E}" srcOrd="0" destOrd="0" parTransId="{67F4C50C-D44B-43A3-9FE1-E58095668F26}" sibTransId="{25EB177E-0D76-4705-B211-9A932F1ACE5C}"/>
    <dgm:cxn modelId="{9DBF56E9-7D3B-4318-8D7B-154A660696EA}" type="presOf" srcId="{836A2AA9-0D62-4390-949A-FE5FA3C0A429}" destId="{A05A6023-3A47-4BBD-A0EE-F2100B661FD6}" srcOrd="0" destOrd="0" presId="urn:microsoft.com/office/officeart/2011/layout/CircleProcess"/>
    <dgm:cxn modelId="{26FAE1EF-57EE-4E83-9252-AA14B91E8C05}" type="presOf" srcId="{BA158CE5-4C4A-4A92-86A4-5154DDF5131D}" destId="{80304432-5B40-4030-9BB6-73759435DAE3}" srcOrd="0" destOrd="0" presId="urn:microsoft.com/office/officeart/2011/layout/CircleProcess"/>
    <dgm:cxn modelId="{80CB1CC3-B515-41E4-A685-07470B1AED8E}" type="presParOf" srcId="{80304432-5B40-4030-9BB6-73759435DAE3}" destId="{8ADD3D09-BF82-42D6-B092-16FB426C8313}" srcOrd="0" destOrd="0" presId="urn:microsoft.com/office/officeart/2011/layout/CircleProcess"/>
    <dgm:cxn modelId="{86C98DF2-E14A-4E65-BA21-FC807ECDE9CB}" type="presParOf" srcId="{8ADD3D09-BF82-42D6-B092-16FB426C8313}" destId="{BD765E71-B1DC-4F3E-9BF8-62D95B86F2A8}" srcOrd="0" destOrd="0" presId="urn:microsoft.com/office/officeart/2011/layout/CircleProcess"/>
    <dgm:cxn modelId="{26636628-C55D-4D87-A6C8-E16CB4814580}" type="presParOf" srcId="{80304432-5B40-4030-9BB6-73759435DAE3}" destId="{A6B55FE2-8772-43B4-8CA4-7F62A7158723}" srcOrd="1" destOrd="0" presId="urn:microsoft.com/office/officeart/2011/layout/CircleProcess"/>
    <dgm:cxn modelId="{DDC20B9D-1E62-41D4-BF13-7B5761BA8745}" type="presParOf" srcId="{A6B55FE2-8772-43B4-8CA4-7F62A7158723}" destId="{A05A6023-3A47-4BBD-A0EE-F2100B661FD6}" srcOrd="0" destOrd="0" presId="urn:microsoft.com/office/officeart/2011/layout/CircleProcess"/>
    <dgm:cxn modelId="{AC218EF2-A8C7-4117-8917-41CA34CB3F8F}" type="presParOf" srcId="{80304432-5B40-4030-9BB6-73759435DAE3}" destId="{286CA217-FC48-4625-B582-B223AC1C9B49}" srcOrd="2" destOrd="0" presId="urn:microsoft.com/office/officeart/2011/layout/CircleProcess"/>
    <dgm:cxn modelId="{B0520397-718C-4BE6-B816-8259CC7CFF33}" type="presParOf" srcId="{80304432-5B40-4030-9BB6-73759435DAE3}" destId="{225846E1-3C11-409C-9B28-A961599D40E1}" srcOrd="3" destOrd="0" presId="urn:microsoft.com/office/officeart/2011/layout/CircleProcess"/>
    <dgm:cxn modelId="{8C2E3387-B086-4A02-8AD4-D0F72209AD47}" type="presParOf" srcId="{225846E1-3C11-409C-9B28-A961599D40E1}" destId="{B3DD1CA4-2B26-4F8C-A990-B6AA5753BB77}" srcOrd="0" destOrd="0" presId="urn:microsoft.com/office/officeart/2011/layout/CircleProcess"/>
    <dgm:cxn modelId="{444B8191-0C7E-44BC-90DE-AF5CDA52E598}" type="presParOf" srcId="{80304432-5B40-4030-9BB6-73759435DAE3}" destId="{C1290D3D-172A-46AC-9FD7-19BF07E60B1A}" srcOrd="4" destOrd="0" presId="urn:microsoft.com/office/officeart/2011/layout/CircleProcess"/>
    <dgm:cxn modelId="{BF6DB4C3-49DA-4772-B17A-73624838584A}" type="presParOf" srcId="{C1290D3D-172A-46AC-9FD7-19BF07E60B1A}" destId="{324784AF-77C2-4FCA-8CE9-A8E9624052EC}" srcOrd="0" destOrd="0" presId="urn:microsoft.com/office/officeart/2011/layout/CircleProcess"/>
    <dgm:cxn modelId="{A6358408-6F0A-49CB-AE32-846246DB0787}" type="presParOf" srcId="{80304432-5B40-4030-9BB6-73759435DAE3}" destId="{D2EADBDA-5C0D-4228-A167-A92A72017E0F}" srcOrd="5" destOrd="0" presId="urn:microsoft.com/office/officeart/2011/layout/CircleProcess"/>
    <dgm:cxn modelId="{B63F895C-ED96-46C2-B4B5-D51609A4E2AB}" type="presParOf" srcId="{80304432-5B40-4030-9BB6-73759435DAE3}" destId="{3751D6A4-19F0-4126-90AF-EC1639225130}" srcOrd="6" destOrd="0" presId="urn:microsoft.com/office/officeart/2011/layout/CircleProcess"/>
    <dgm:cxn modelId="{F70F869E-8CF8-4A58-A4EE-94E14C5A593D}" type="presParOf" srcId="{3751D6A4-19F0-4126-90AF-EC1639225130}" destId="{99E6B126-426B-4B92-A962-E0B7A984D51A}" srcOrd="0" destOrd="0" presId="urn:microsoft.com/office/officeart/2011/layout/CircleProcess"/>
    <dgm:cxn modelId="{EB4772AC-FC25-4D28-B306-6DF876534492}" type="presParOf" srcId="{80304432-5B40-4030-9BB6-73759435DAE3}" destId="{9B774763-72E9-4A5A-83B4-44D4B79EB7C2}" srcOrd="7" destOrd="0" presId="urn:microsoft.com/office/officeart/2011/layout/CircleProcess"/>
    <dgm:cxn modelId="{96D7127E-2D40-4750-9D12-CFBC4D941657}" type="presParOf" srcId="{9B774763-72E9-4A5A-83B4-44D4B79EB7C2}" destId="{93BA7FE6-3C94-4911-86BB-18FEE21C797D}" srcOrd="0" destOrd="0" presId="urn:microsoft.com/office/officeart/2011/layout/CircleProcess"/>
    <dgm:cxn modelId="{8254543D-B3C2-45AE-9BDA-D1B1EAE2CFB6}" type="presParOf" srcId="{80304432-5B40-4030-9BB6-73759435DAE3}" destId="{68C9F542-9E43-4981-8113-7F533D3F8EEA}"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B0883B-2FC7-4DFD-897E-C3FD6C50AEEE}"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n-GB"/>
        </a:p>
      </dgm:t>
    </dgm:pt>
    <dgm:pt modelId="{441D72B5-3099-4F85-8E01-7149E0CF42C1}">
      <dgm:prSet phldrT="[Text]"/>
      <dgm:spPr>
        <a:xfrm>
          <a:off x="102691" y="34426"/>
          <a:ext cx="1985636" cy="1051201"/>
        </a:xfrm>
        <a:prstGeom prst="roundRect">
          <a:avLst/>
        </a:prstGeom>
        <a:gradFill rotWithShape="0">
          <a:gsLst>
            <a:gs pos="0">
              <a:srgbClr val="333399">
                <a:hueOff val="0"/>
                <a:satOff val="0"/>
                <a:lumOff val="0"/>
                <a:alphaOff val="0"/>
                <a:shade val="51000"/>
                <a:satMod val="130000"/>
              </a:srgbClr>
            </a:gs>
            <a:gs pos="80000">
              <a:srgbClr val="333399">
                <a:hueOff val="0"/>
                <a:satOff val="0"/>
                <a:lumOff val="0"/>
                <a:alphaOff val="0"/>
                <a:shade val="93000"/>
                <a:satMod val="130000"/>
              </a:srgbClr>
            </a:gs>
            <a:gs pos="100000">
              <a:srgbClr val="33339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GB" dirty="0">
              <a:solidFill>
                <a:srgbClr val="FFFFFF"/>
              </a:solidFill>
              <a:latin typeface="Arial" panose="020B0604020202020204" pitchFamily="34" charset="0"/>
              <a:ea typeface="+mn-ea"/>
              <a:cs typeface="Arial" panose="020B0604020202020204" pitchFamily="34" charset="0"/>
            </a:rPr>
            <a:t>Premonitory Urge</a:t>
          </a:r>
        </a:p>
      </dgm:t>
    </dgm:pt>
    <dgm:pt modelId="{E23A3FE9-EDCF-41D3-B2BB-8E0F49774A38}" type="parTrans" cxnId="{E4F0B94C-880F-4105-9F5C-3BD486F39462}">
      <dgm:prSet/>
      <dgm:spPr/>
      <dgm:t>
        <a:bodyPr/>
        <a:lstStyle/>
        <a:p>
          <a:endParaRPr lang="en-GB"/>
        </a:p>
      </dgm:t>
    </dgm:pt>
    <dgm:pt modelId="{DB9DB555-8CEC-44B5-9870-BEEFED51C5E5}" type="sibTrans" cxnId="{E4F0B94C-880F-4105-9F5C-3BD486F39462}">
      <dgm:prSet/>
      <dgm:spPr/>
      <dgm:t>
        <a:bodyPr/>
        <a:lstStyle/>
        <a:p>
          <a:endParaRPr lang="en-GB" b="0"/>
        </a:p>
      </dgm:t>
    </dgm:pt>
    <dgm:pt modelId="{7B04B373-76E0-4B37-9F26-DD5529CA3749}" type="pres">
      <dgm:prSet presAssocID="{46B0883B-2FC7-4DFD-897E-C3FD6C50AEEE}" presName="cycle" presStyleCnt="0">
        <dgm:presLayoutVars>
          <dgm:dir/>
          <dgm:resizeHandles val="exact"/>
        </dgm:presLayoutVars>
      </dgm:prSet>
      <dgm:spPr/>
    </dgm:pt>
    <dgm:pt modelId="{BC4BFF77-6B65-4501-A845-E2B9175EE6A9}" type="pres">
      <dgm:prSet presAssocID="{441D72B5-3099-4F85-8E01-7149E0CF42C1}" presName="node" presStyleLbl="node1" presStyleIdx="0" presStyleCnt="1" custScaleX="29504" custScaleY="24030" custRadScaleRad="122677" custRadScaleInc="1836">
        <dgm:presLayoutVars>
          <dgm:bulletEnabled val="1"/>
        </dgm:presLayoutVars>
      </dgm:prSet>
      <dgm:spPr/>
    </dgm:pt>
  </dgm:ptLst>
  <dgm:cxnLst>
    <dgm:cxn modelId="{2F345625-D94B-4AA3-A14B-EA1F65EF2EC9}" type="presOf" srcId="{46B0883B-2FC7-4DFD-897E-C3FD6C50AEEE}" destId="{7B04B373-76E0-4B37-9F26-DD5529CA3749}" srcOrd="0" destOrd="0" presId="urn:microsoft.com/office/officeart/2005/8/layout/cycle5"/>
    <dgm:cxn modelId="{E4F0B94C-880F-4105-9F5C-3BD486F39462}" srcId="{46B0883B-2FC7-4DFD-897E-C3FD6C50AEEE}" destId="{441D72B5-3099-4F85-8E01-7149E0CF42C1}" srcOrd="0" destOrd="0" parTransId="{E23A3FE9-EDCF-41D3-B2BB-8E0F49774A38}" sibTransId="{DB9DB555-8CEC-44B5-9870-BEEFED51C5E5}"/>
    <dgm:cxn modelId="{1CC18395-5556-46EB-A8E7-90728F55748C}" type="presOf" srcId="{441D72B5-3099-4F85-8E01-7149E0CF42C1}" destId="{BC4BFF77-6B65-4501-A845-E2B9175EE6A9}" srcOrd="0" destOrd="0" presId="urn:microsoft.com/office/officeart/2005/8/layout/cycle5"/>
    <dgm:cxn modelId="{EC064BAC-3860-4322-83D0-76C87EA510FE}" type="presParOf" srcId="{7B04B373-76E0-4B37-9F26-DD5529CA3749}" destId="{BC4BFF77-6B65-4501-A845-E2B9175EE6A9}" srcOrd="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B0883B-2FC7-4DFD-897E-C3FD6C50AEEE}"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n-GB"/>
        </a:p>
      </dgm:t>
    </dgm:pt>
    <dgm:pt modelId="{441D72B5-3099-4F85-8E01-7149E0CF42C1}">
      <dgm:prSet phldrT="[Text]" custT="1"/>
      <dgm:spPr>
        <a:xfrm>
          <a:off x="102691" y="34426"/>
          <a:ext cx="1985636" cy="1051201"/>
        </a:xfrm>
        <a:prstGeom prst="roundRect">
          <a:avLst/>
        </a:prstGeom>
        <a:gradFill rotWithShape="0">
          <a:gsLst>
            <a:gs pos="0">
              <a:srgbClr val="333399">
                <a:hueOff val="0"/>
                <a:satOff val="0"/>
                <a:lumOff val="0"/>
                <a:alphaOff val="0"/>
                <a:shade val="51000"/>
                <a:satMod val="130000"/>
              </a:srgbClr>
            </a:gs>
            <a:gs pos="80000">
              <a:srgbClr val="333399">
                <a:hueOff val="0"/>
                <a:satOff val="0"/>
                <a:lumOff val="0"/>
                <a:alphaOff val="0"/>
                <a:shade val="93000"/>
                <a:satMod val="130000"/>
              </a:srgbClr>
            </a:gs>
            <a:gs pos="100000">
              <a:srgbClr val="33339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GB" sz="2400" dirty="0">
              <a:solidFill>
                <a:srgbClr val="FFFFFF"/>
              </a:solidFill>
              <a:latin typeface="Arial" panose="020B0604020202020204" pitchFamily="34" charset="0"/>
              <a:ea typeface="+mn-ea"/>
              <a:cs typeface="Arial" panose="020B0604020202020204" pitchFamily="34" charset="0"/>
            </a:rPr>
            <a:t>Tics</a:t>
          </a:r>
        </a:p>
      </dgm:t>
    </dgm:pt>
    <dgm:pt modelId="{E23A3FE9-EDCF-41D3-B2BB-8E0F49774A38}" type="parTrans" cxnId="{E4F0B94C-880F-4105-9F5C-3BD486F39462}">
      <dgm:prSet/>
      <dgm:spPr/>
      <dgm:t>
        <a:bodyPr/>
        <a:lstStyle/>
        <a:p>
          <a:endParaRPr lang="en-GB"/>
        </a:p>
      </dgm:t>
    </dgm:pt>
    <dgm:pt modelId="{DB9DB555-8CEC-44B5-9870-BEEFED51C5E5}" type="sibTrans" cxnId="{E4F0B94C-880F-4105-9F5C-3BD486F39462}">
      <dgm:prSet/>
      <dgm:spPr/>
      <dgm:t>
        <a:bodyPr/>
        <a:lstStyle/>
        <a:p>
          <a:endParaRPr lang="en-GB" b="0"/>
        </a:p>
      </dgm:t>
    </dgm:pt>
    <dgm:pt modelId="{7B04B373-76E0-4B37-9F26-DD5529CA3749}" type="pres">
      <dgm:prSet presAssocID="{46B0883B-2FC7-4DFD-897E-C3FD6C50AEEE}" presName="cycle" presStyleCnt="0">
        <dgm:presLayoutVars>
          <dgm:dir/>
          <dgm:resizeHandles val="exact"/>
        </dgm:presLayoutVars>
      </dgm:prSet>
      <dgm:spPr/>
    </dgm:pt>
    <dgm:pt modelId="{BC4BFF77-6B65-4501-A845-E2B9175EE6A9}" type="pres">
      <dgm:prSet presAssocID="{441D72B5-3099-4F85-8E01-7149E0CF42C1}" presName="node" presStyleLbl="node1" presStyleIdx="0" presStyleCnt="1" custScaleX="29504" custScaleY="24030" custRadScaleRad="122677" custRadScaleInc="1836">
        <dgm:presLayoutVars>
          <dgm:bulletEnabled val="1"/>
        </dgm:presLayoutVars>
      </dgm:prSet>
      <dgm:spPr/>
    </dgm:pt>
  </dgm:ptLst>
  <dgm:cxnLst>
    <dgm:cxn modelId="{F158B431-2BC4-4EC1-8711-71020F973D36}" type="presOf" srcId="{46B0883B-2FC7-4DFD-897E-C3FD6C50AEEE}" destId="{7B04B373-76E0-4B37-9F26-DD5529CA3749}" srcOrd="0" destOrd="0" presId="urn:microsoft.com/office/officeart/2005/8/layout/cycle5"/>
    <dgm:cxn modelId="{E4F0B94C-880F-4105-9F5C-3BD486F39462}" srcId="{46B0883B-2FC7-4DFD-897E-C3FD6C50AEEE}" destId="{441D72B5-3099-4F85-8E01-7149E0CF42C1}" srcOrd="0" destOrd="0" parTransId="{E23A3FE9-EDCF-41D3-B2BB-8E0F49774A38}" sibTransId="{DB9DB555-8CEC-44B5-9870-BEEFED51C5E5}"/>
    <dgm:cxn modelId="{30048479-39B8-4FF1-83F1-B4C43DD5446E}" type="presOf" srcId="{441D72B5-3099-4F85-8E01-7149E0CF42C1}" destId="{BC4BFF77-6B65-4501-A845-E2B9175EE6A9}" srcOrd="0" destOrd="0" presId="urn:microsoft.com/office/officeart/2005/8/layout/cycle5"/>
    <dgm:cxn modelId="{308EA40A-19F8-49DD-8554-DBA9FCAD572A}" type="presParOf" srcId="{7B04B373-76E0-4B37-9F26-DD5529CA3749}" destId="{BC4BFF77-6B65-4501-A845-E2B9175EE6A9}" srcOrd="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DDB7A2-74A8-4658-B8A3-B876E651C2ED}" type="doc">
      <dgm:prSet loTypeId="urn:microsoft.com/office/officeart/2005/8/layout/cycle1" loCatId="cycle" qsTypeId="urn:microsoft.com/office/officeart/2005/8/quickstyle/simple2" qsCatId="simple" csTypeId="urn:microsoft.com/office/officeart/2005/8/colors/accent1_1" csCatId="accent1" phldr="1"/>
      <dgm:spPr/>
      <dgm:t>
        <a:bodyPr/>
        <a:lstStyle/>
        <a:p>
          <a:endParaRPr lang="en-GB"/>
        </a:p>
      </dgm:t>
    </dgm:pt>
    <dgm:pt modelId="{0A1E2DC7-9AC4-4F61-8858-23BC47BD5706}">
      <dgm:prSet phldrT="[Text]"/>
      <dgm:spPr/>
      <dgm:t>
        <a:bodyPr/>
        <a:lstStyle/>
        <a:p>
          <a:r>
            <a:rPr lang="en-GB" dirty="0"/>
            <a:t>Increase Anxiety</a:t>
          </a:r>
        </a:p>
      </dgm:t>
    </dgm:pt>
    <dgm:pt modelId="{4F8FB29C-AA91-48EB-BE3B-CA392688D09B}" type="parTrans" cxnId="{429BD262-4735-46B5-A310-86A92ADF73BA}">
      <dgm:prSet/>
      <dgm:spPr/>
      <dgm:t>
        <a:bodyPr/>
        <a:lstStyle/>
        <a:p>
          <a:endParaRPr lang="en-GB"/>
        </a:p>
      </dgm:t>
    </dgm:pt>
    <dgm:pt modelId="{A00ADCFE-E826-407D-84FD-15317EC27C38}" type="sibTrans" cxnId="{429BD262-4735-46B5-A310-86A92ADF73BA}">
      <dgm:prSet/>
      <dgm:spPr/>
      <dgm:t>
        <a:bodyPr/>
        <a:lstStyle/>
        <a:p>
          <a:endParaRPr lang="en-GB"/>
        </a:p>
      </dgm:t>
    </dgm:pt>
    <dgm:pt modelId="{ED8894A9-FD58-4124-BA0D-5077A9B0CB65}">
      <dgm:prSet phldrT="[Text]"/>
      <dgm:spPr/>
      <dgm:t>
        <a:bodyPr/>
        <a:lstStyle/>
        <a:p>
          <a:r>
            <a:rPr lang="en-GB" dirty="0"/>
            <a:t>Increased Premonitory Urges</a:t>
          </a:r>
        </a:p>
      </dgm:t>
    </dgm:pt>
    <dgm:pt modelId="{ADEC30CE-18FA-46F1-9C0A-34AE89CA3734}" type="parTrans" cxnId="{4274919C-3C19-4052-914C-8C1BC303C8B9}">
      <dgm:prSet/>
      <dgm:spPr/>
      <dgm:t>
        <a:bodyPr/>
        <a:lstStyle/>
        <a:p>
          <a:endParaRPr lang="en-GB"/>
        </a:p>
      </dgm:t>
    </dgm:pt>
    <dgm:pt modelId="{11DBB777-A699-4D13-8CE4-6815F0A37045}" type="sibTrans" cxnId="{4274919C-3C19-4052-914C-8C1BC303C8B9}">
      <dgm:prSet/>
      <dgm:spPr/>
      <dgm:t>
        <a:bodyPr/>
        <a:lstStyle/>
        <a:p>
          <a:endParaRPr lang="en-GB"/>
        </a:p>
      </dgm:t>
    </dgm:pt>
    <dgm:pt modelId="{3C59AD7C-14E0-4868-967D-E2DC74F03A9A}">
      <dgm:prSet phldrT="[Text]"/>
      <dgm:spPr/>
      <dgm:t>
        <a:bodyPr/>
        <a:lstStyle/>
        <a:p>
          <a:r>
            <a:rPr lang="en-GB" dirty="0"/>
            <a:t>Perform Tic</a:t>
          </a:r>
        </a:p>
      </dgm:t>
    </dgm:pt>
    <dgm:pt modelId="{869DCAC3-C0A7-458E-AABE-154689A4F70C}" type="parTrans" cxnId="{BF3169D6-7092-4B25-894C-D7BFFF5E241F}">
      <dgm:prSet/>
      <dgm:spPr/>
      <dgm:t>
        <a:bodyPr/>
        <a:lstStyle/>
        <a:p>
          <a:endParaRPr lang="en-GB"/>
        </a:p>
      </dgm:t>
    </dgm:pt>
    <dgm:pt modelId="{147A8885-7A67-4B03-9B90-70DD930C5602}" type="sibTrans" cxnId="{BF3169D6-7092-4B25-894C-D7BFFF5E241F}">
      <dgm:prSet/>
      <dgm:spPr/>
      <dgm:t>
        <a:bodyPr/>
        <a:lstStyle/>
        <a:p>
          <a:endParaRPr lang="en-GB"/>
        </a:p>
      </dgm:t>
    </dgm:pt>
    <dgm:pt modelId="{56FC9ACA-1E2B-4CD3-A6EC-A00B79FAB5F4}">
      <dgm:prSet phldrT="[Text]"/>
      <dgm:spPr/>
      <dgm:t>
        <a:bodyPr/>
        <a:lstStyle/>
        <a:p>
          <a:r>
            <a:rPr lang="en-GB" dirty="0"/>
            <a:t>Negative social reaction</a:t>
          </a:r>
        </a:p>
      </dgm:t>
    </dgm:pt>
    <dgm:pt modelId="{7ED5B3C1-DED6-4559-8C40-BEFE35DA83F7}" type="parTrans" cxnId="{9DA6DA07-F7D7-4947-BB51-5FADE85D0A96}">
      <dgm:prSet/>
      <dgm:spPr/>
      <dgm:t>
        <a:bodyPr/>
        <a:lstStyle/>
        <a:p>
          <a:endParaRPr lang="en-GB"/>
        </a:p>
      </dgm:t>
    </dgm:pt>
    <dgm:pt modelId="{65FAAA97-6345-4FDD-A73B-9D87A5209E0D}" type="sibTrans" cxnId="{9DA6DA07-F7D7-4947-BB51-5FADE85D0A96}">
      <dgm:prSet/>
      <dgm:spPr/>
      <dgm:t>
        <a:bodyPr/>
        <a:lstStyle/>
        <a:p>
          <a:endParaRPr lang="en-GB"/>
        </a:p>
      </dgm:t>
    </dgm:pt>
    <dgm:pt modelId="{D0952716-BC6F-49F0-90C4-8B02D97FCDB5}" type="pres">
      <dgm:prSet presAssocID="{D2DDB7A2-74A8-4658-B8A3-B876E651C2ED}" presName="cycle" presStyleCnt="0">
        <dgm:presLayoutVars>
          <dgm:dir/>
          <dgm:resizeHandles val="exact"/>
        </dgm:presLayoutVars>
      </dgm:prSet>
      <dgm:spPr/>
    </dgm:pt>
    <dgm:pt modelId="{18F39848-7A2B-49F9-B6AF-5D23B4AC9042}" type="pres">
      <dgm:prSet presAssocID="{0A1E2DC7-9AC4-4F61-8858-23BC47BD5706}" presName="dummy" presStyleCnt="0"/>
      <dgm:spPr/>
    </dgm:pt>
    <dgm:pt modelId="{3F91BAD7-3FA9-47E8-AC10-1F5C50797832}" type="pres">
      <dgm:prSet presAssocID="{0A1E2DC7-9AC4-4F61-8858-23BC47BD5706}" presName="node" presStyleLbl="revTx" presStyleIdx="0" presStyleCnt="4">
        <dgm:presLayoutVars>
          <dgm:bulletEnabled val="1"/>
        </dgm:presLayoutVars>
      </dgm:prSet>
      <dgm:spPr/>
    </dgm:pt>
    <dgm:pt modelId="{CE65C49A-6413-4574-B505-29A484183E7C}" type="pres">
      <dgm:prSet presAssocID="{A00ADCFE-E826-407D-84FD-15317EC27C38}" presName="sibTrans" presStyleLbl="node1" presStyleIdx="0" presStyleCnt="4"/>
      <dgm:spPr/>
    </dgm:pt>
    <dgm:pt modelId="{9E43ECE6-6013-4F5B-81D5-6B050DFEF9C4}" type="pres">
      <dgm:prSet presAssocID="{ED8894A9-FD58-4124-BA0D-5077A9B0CB65}" presName="dummy" presStyleCnt="0"/>
      <dgm:spPr/>
    </dgm:pt>
    <dgm:pt modelId="{30FC2C12-9409-411F-BBD3-9062A4C327E8}" type="pres">
      <dgm:prSet presAssocID="{ED8894A9-FD58-4124-BA0D-5077A9B0CB65}" presName="node" presStyleLbl="revTx" presStyleIdx="1" presStyleCnt="4">
        <dgm:presLayoutVars>
          <dgm:bulletEnabled val="1"/>
        </dgm:presLayoutVars>
      </dgm:prSet>
      <dgm:spPr/>
    </dgm:pt>
    <dgm:pt modelId="{F66D9F1E-007A-4925-A45F-9A73D8ABFD66}" type="pres">
      <dgm:prSet presAssocID="{11DBB777-A699-4D13-8CE4-6815F0A37045}" presName="sibTrans" presStyleLbl="node1" presStyleIdx="1" presStyleCnt="4"/>
      <dgm:spPr/>
    </dgm:pt>
    <dgm:pt modelId="{BC694281-7CFC-40B1-ACD7-B90EE79FF56B}" type="pres">
      <dgm:prSet presAssocID="{3C59AD7C-14E0-4868-967D-E2DC74F03A9A}" presName="dummy" presStyleCnt="0"/>
      <dgm:spPr/>
    </dgm:pt>
    <dgm:pt modelId="{13335EDA-A1DB-423F-8EB7-AE5CCC198B74}" type="pres">
      <dgm:prSet presAssocID="{3C59AD7C-14E0-4868-967D-E2DC74F03A9A}" presName="node" presStyleLbl="revTx" presStyleIdx="2" presStyleCnt="4">
        <dgm:presLayoutVars>
          <dgm:bulletEnabled val="1"/>
        </dgm:presLayoutVars>
      </dgm:prSet>
      <dgm:spPr/>
    </dgm:pt>
    <dgm:pt modelId="{F310695F-1587-4562-83C6-C24F33B759FA}" type="pres">
      <dgm:prSet presAssocID="{147A8885-7A67-4B03-9B90-70DD930C5602}" presName="sibTrans" presStyleLbl="node1" presStyleIdx="2" presStyleCnt="4"/>
      <dgm:spPr/>
    </dgm:pt>
    <dgm:pt modelId="{22F49A56-D9FA-4C3F-81F6-04B479BAA280}" type="pres">
      <dgm:prSet presAssocID="{56FC9ACA-1E2B-4CD3-A6EC-A00B79FAB5F4}" presName="dummy" presStyleCnt="0"/>
      <dgm:spPr/>
    </dgm:pt>
    <dgm:pt modelId="{9CFCD226-3DE2-4880-8FFE-AFE7783F5A3F}" type="pres">
      <dgm:prSet presAssocID="{56FC9ACA-1E2B-4CD3-A6EC-A00B79FAB5F4}" presName="node" presStyleLbl="revTx" presStyleIdx="3" presStyleCnt="4">
        <dgm:presLayoutVars>
          <dgm:bulletEnabled val="1"/>
        </dgm:presLayoutVars>
      </dgm:prSet>
      <dgm:spPr/>
    </dgm:pt>
    <dgm:pt modelId="{9EC3ACE5-BD3A-4C02-A706-AF9A89733637}" type="pres">
      <dgm:prSet presAssocID="{65FAAA97-6345-4FDD-A73B-9D87A5209E0D}" presName="sibTrans" presStyleLbl="node1" presStyleIdx="3" presStyleCnt="4"/>
      <dgm:spPr/>
    </dgm:pt>
  </dgm:ptLst>
  <dgm:cxnLst>
    <dgm:cxn modelId="{9DA6DA07-F7D7-4947-BB51-5FADE85D0A96}" srcId="{D2DDB7A2-74A8-4658-B8A3-B876E651C2ED}" destId="{56FC9ACA-1E2B-4CD3-A6EC-A00B79FAB5F4}" srcOrd="3" destOrd="0" parTransId="{7ED5B3C1-DED6-4559-8C40-BEFE35DA83F7}" sibTransId="{65FAAA97-6345-4FDD-A73B-9D87A5209E0D}"/>
    <dgm:cxn modelId="{2419F111-536C-4A20-BBCA-EA06E23F15F1}" type="presOf" srcId="{ED8894A9-FD58-4124-BA0D-5077A9B0CB65}" destId="{30FC2C12-9409-411F-BBD3-9062A4C327E8}" srcOrd="0" destOrd="0" presId="urn:microsoft.com/office/officeart/2005/8/layout/cycle1"/>
    <dgm:cxn modelId="{E4D6FC5C-DD3A-4E77-9CD6-90201F878EE5}" type="presOf" srcId="{0A1E2DC7-9AC4-4F61-8858-23BC47BD5706}" destId="{3F91BAD7-3FA9-47E8-AC10-1F5C50797832}" srcOrd="0" destOrd="0" presId="urn:microsoft.com/office/officeart/2005/8/layout/cycle1"/>
    <dgm:cxn modelId="{429BD262-4735-46B5-A310-86A92ADF73BA}" srcId="{D2DDB7A2-74A8-4658-B8A3-B876E651C2ED}" destId="{0A1E2DC7-9AC4-4F61-8858-23BC47BD5706}" srcOrd="0" destOrd="0" parTransId="{4F8FB29C-AA91-48EB-BE3B-CA392688D09B}" sibTransId="{A00ADCFE-E826-407D-84FD-15317EC27C38}"/>
    <dgm:cxn modelId="{4D6F3653-CBB1-4595-90A2-C8CE41D34684}" type="presOf" srcId="{147A8885-7A67-4B03-9B90-70DD930C5602}" destId="{F310695F-1587-4562-83C6-C24F33B759FA}" srcOrd="0" destOrd="0" presId="urn:microsoft.com/office/officeart/2005/8/layout/cycle1"/>
    <dgm:cxn modelId="{FCA1C977-97D1-4C1E-88B4-F720B225C4BA}" type="presOf" srcId="{A00ADCFE-E826-407D-84FD-15317EC27C38}" destId="{CE65C49A-6413-4574-B505-29A484183E7C}" srcOrd="0" destOrd="0" presId="urn:microsoft.com/office/officeart/2005/8/layout/cycle1"/>
    <dgm:cxn modelId="{F36B4A82-7D33-4888-AECE-F2ABA639EA7D}" type="presOf" srcId="{3C59AD7C-14E0-4868-967D-E2DC74F03A9A}" destId="{13335EDA-A1DB-423F-8EB7-AE5CCC198B74}" srcOrd="0" destOrd="0" presId="urn:microsoft.com/office/officeart/2005/8/layout/cycle1"/>
    <dgm:cxn modelId="{6314A687-9098-46CF-9EAC-CB0B3946010A}" type="presOf" srcId="{56FC9ACA-1E2B-4CD3-A6EC-A00B79FAB5F4}" destId="{9CFCD226-3DE2-4880-8FFE-AFE7783F5A3F}" srcOrd="0" destOrd="0" presId="urn:microsoft.com/office/officeart/2005/8/layout/cycle1"/>
    <dgm:cxn modelId="{4274919C-3C19-4052-914C-8C1BC303C8B9}" srcId="{D2DDB7A2-74A8-4658-B8A3-B876E651C2ED}" destId="{ED8894A9-FD58-4124-BA0D-5077A9B0CB65}" srcOrd="1" destOrd="0" parTransId="{ADEC30CE-18FA-46F1-9C0A-34AE89CA3734}" sibTransId="{11DBB777-A699-4D13-8CE4-6815F0A37045}"/>
    <dgm:cxn modelId="{DED73FD6-B173-4482-A87B-C66E286EB02B}" type="presOf" srcId="{65FAAA97-6345-4FDD-A73B-9D87A5209E0D}" destId="{9EC3ACE5-BD3A-4C02-A706-AF9A89733637}" srcOrd="0" destOrd="0" presId="urn:microsoft.com/office/officeart/2005/8/layout/cycle1"/>
    <dgm:cxn modelId="{BF3169D6-7092-4B25-894C-D7BFFF5E241F}" srcId="{D2DDB7A2-74A8-4658-B8A3-B876E651C2ED}" destId="{3C59AD7C-14E0-4868-967D-E2DC74F03A9A}" srcOrd="2" destOrd="0" parTransId="{869DCAC3-C0A7-458E-AABE-154689A4F70C}" sibTransId="{147A8885-7A67-4B03-9B90-70DD930C5602}"/>
    <dgm:cxn modelId="{B247F3F3-B7E1-4DC9-BDD0-2184338E327A}" type="presOf" srcId="{11DBB777-A699-4D13-8CE4-6815F0A37045}" destId="{F66D9F1E-007A-4925-A45F-9A73D8ABFD66}" srcOrd="0" destOrd="0" presId="urn:microsoft.com/office/officeart/2005/8/layout/cycle1"/>
    <dgm:cxn modelId="{64B9CAF4-FC81-4192-8701-92890C73BD8A}" type="presOf" srcId="{D2DDB7A2-74A8-4658-B8A3-B876E651C2ED}" destId="{D0952716-BC6F-49F0-90C4-8B02D97FCDB5}" srcOrd="0" destOrd="0" presId="urn:microsoft.com/office/officeart/2005/8/layout/cycle1"/>
    <dgm:cxn modelId="{E4829BCA-2BB8-4FFC-B152-DAB583966FA0}" type="presParOf" srcId="{D0952716-BC6F-49F0-90C4-8B02D97FCDB5}" destId="{18F39848-7A2B-49F9-B6AF-5D23B4AC9042}" srcOrd="0" destOrd="0" presId="urn:microsoft.com/office/officeart/2005/8/layout/cycle1"/>
    <dgm:cxn modelId="{404B3782-37E9-4983-9F48-EC15A205BD05}" type="presParOf" srcId="{D0952716-BC6F-49F0-90C4-8B02D97FCDB5}" destId="{3F91BAD7-3FA9-47E8-AC10-1F5C50797832}" srcOrd="1" destOrd="0" presId="urn:microsoft.com/office/officeart/2005/8/layout/cycle1"/>
    <dgm:cxn modelId="{E351AE8C-3D79-4207-BF1F-FBC2E95E1D04}" type="presParOf" srcId="{D0952716-BC6F-49F0-90C4-8B02D97FCDB5}" destId="{CE65C49A-6413-4574-B505-29A484183E7C}" srcOrd="2" destOrd="0" presId="urn:microsoft.com/office/officeart/2005/8/layout/cycle1"/>
    <dgm:cxn modelId="{5B64F606-E29C-4EED-9D7A-BD20F68E7691}" type="presParOf" srcId="{D0952716-BC6F-49F0-90C4-8B02D97FCDB5}" destId="{9E43ECE6-6013-4F5B-81D5-6B050DFEF9C4}" srcOrd="3" destOrd="0" presId="urn:microsoft.com/office/officeart/2005/8/layout/cycle1"/>
    <dgm:cxn modelId="{DA3A701C-7312-44E2-9D5D-F54D7ADC7104}" type="presParOf" srcId="{D0952716-BC6F-49F0-90C4-8B02D97FCDB5}" destId="{30FC2C12-9409-411F-BBD3-9062A4C327E8}" srcOrd="4" destOrd="0" presId="urn:microsoft.com/office/officeart/2005/8/layout/cycle1"/>
    <dgm:cxn modelId="{8F208A54-F9E4-4E9B-9211-EF75903561B1}" type="presParOf" srcId="{D0952716-BC6F-49F0-90C4-8B02D97FCDB5}" destId="{F66D9F1E-007A-4925-A45F-9A73D8ABFD66}" srcOrd="5" destOrd="0" presId="urn:microsoft.com/office/officeart/2005/8/layout/cycle1"/>
    <dgm:cxn modelId="{ECEBD804-9839-45C6-B9D6-98D937F51426}" type="presParOf" srcId="{D0952716-BC6F-49F0-90C4-8B02D97FCDB5}" destId="{BC694281-7CFC-40B1-ACD7-B90EE79FF56B}" srcOrd="6" destOrd="0" presId="urn:microsoft.com/office/officeart/2005/8/layout/cycle1"/>
    <dgm:cxn modelId="{64D5A2C3-8C4E-448E-B60A-714D497A981D}" type="presParOf" srcId="{D0952716-BC6F-49F0-90C4-8B02D97FCDB5}" destId="{13335EDA-A1DB-423F-8EB7-AE5CCC198B74}" srcOrd="7" destOrd="0" presId="urn:microsoft.com/office/officeart/2005/8/layout/cycle1"/>
    <dgm:cxn modelId="{EDFC0AA5-63DA-486D-9B13-D513DE11F0AC}" type="presParOf" srcId="{D0952716-BC6F-49F0-90C4-8B02D97FCDB5}" destId="{F310695F-1587-4562-83C6-C24F33B759FA}" srcOrd="8" destOrd="0" presId="urn:microsoft.com/office/officeart/2005/8/layout/cycle1"/>
    <dgm:cxn modelId="{6E315B9E-F204-438B-B788-84BCEE4BE711}" type="presParOf" srcId="{D0952716-BC6F-49F0-90C4-8B02D97FCDB5}" destId="{22F49A56-D9FA-4C3F-81F6-04B479BAA280}" srcOrd="9" destOrd="0" presId="urn:microsoft.com/office/officeart/2005/8/layout/cycle1"/>
    <dgm:cxn modelId="{542DDE58-C7F9-4A41-A23F-E2B1D381090E}" type="presParOf" srcId="{D0952716-BC6F-49F0-90C4-8B02D97FCDB5}" destId="{9CFCD226-3DE2-4880-8FFE-AFE7783F5A3F}" srcOrd="10" destOrd="0" presId="urn:microsoft.com/office/officeart/2005/8/layout/cycle1"/>
    <dgm:cxn modelId="{DEE9C4D4-01AA-48C2-BDC2-B7632E612DE3}" type="presParOf" srcId="{D0952716-BC6F-49F0-90C4-8B02D97FCDB5}" destId="{9EC3ACE5-BD3A-4C02-A706-AF9A89733637}"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75DC4-673B-854A-AD78-93D9413C2071}">
      <dsp:nvSpPr>
        <dsp:cNvPr id="0" name=""/>
        <dsp:cNvSpPr/>
      </dsp:nvSpPr>
      <dsp:spPr>
        <a:xfrm>
          <a:off x="2702" y="1687736"/>
          <a:ext cx="1304329" cy="688526"/>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FFFFFF"/>
              </a:solidFill>
              <a:latin typeface="Arial" panose="020B0604020202020204" pitchFamily="34" charset="0"/>
              <a:ea typeface="+mn-ea"/>
              <a:cs typeface="Arial" panose="020B0604020202020204" pitchFamily="34" charset="0"/>
            </a:rPr>
            <a:t>Neuro- screen </a:t>
          </a:r>
        </a:p>
        <a:p>
          <a:pPr marL="0" lvl="0" indent="0" algn="ctr" defTabSz="488950">
            <a:lnSpc>
              <a:spcPct val="90000"/>
            </a:lnSpc>
            <a:spcBef>
              <a:spcPct val="0"/>
            </a:spcBef>
            <a:spcAft>
              <a:spcPct val="35000"/>
            </a:spcAft>
            <a:buNone/>
          </a:pPr>
          <a:r>
            <a:rPr lang="en-GB" sz="1100" kern="1200" dirty="0">
              <a:solidFill>
                <a:srgbClr val="FFFFFF"/>
              </a:solidFill>
              <a:latin typeface="Arial" panose="020B0604020202020204" pitchFamily="34" charset="0"/>
              <a:ea typeface="+mn-ea"/>
              <a:cs typeface="Arial" panose="020B0604020202020204" pitchFamily="34" charset="0"/>
            </a:rPr>
            <a:t>(GP)</a:t>
          </a:r>
        </a:p>
      </dsp:txBody>
      <dsp:txXfrm>
        <a:off x="22868" y="1707902"/>
        <a:ext cx="1263997" cy="648194"/>
      </dsp:txXfrm>
    </dsp:sp>
    <dsp:sp modelId="{C491D32B-A8BA-374D-8235-79F1449D0788}">
      <dsp:nvSpPr>
        <dsp:cNvPr id="0" name=""/>
        <dsp:cNvSpPr/>
      </dsp:nvSpPr>
      <dsp:spPr>
        <a:xfrm rot="17654934">
          <a:off x="988704" y="1527196"/>
          <a:ext cx="1080362" cy="24565"/>
        </a:xfrm>
        <a:custGeom>
          <a:avLst/>
          <a:gdLst/>
          <a:ahLst/>
          <a:cxnLst/>
          <a:rect l="0" t="0" r="0" b="0"/>
          <a:pathLst>
            <a:path>
              <a:moveTo>
                <a:pt x="0" y="14479"/>
              </a:moveTo>
              <a:lnTo>
                <a:pt x="915975" y="14479"/>
              </a:lnTo>
            </a:path>
          </a:pathLst>
        </a:custGeom>
        <a:noFill/>
        <a:ln w="25400" cap="flat" cmpd="sng" algn="ctr">
          <a:solidFill>
            <a:srgbClr val="3333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a:ea typeface="+mn-ea"/>
            <a:cs typeface="+mn-cs"/>
          </a:endParaRPr>
        </a:p>
      </dsp:txBody>
      <dsp:txXfrm>
        <a:off x="1493166" y="1553012"/>
        <a:ext cx="0" cy="0"/>
      </dsp:txXfrm>
    </dsp:sp>
    <dsp:sp modelId="{BCB28468-FEB5-E04E-B18D-E779FC08BF53}">
      <dsp:nvSpPr>
        <dsp:cNvPr id="0" name=""/>
        <dsp:cNvSpPr/>
      </dsp:nvSpPr>
      <dsp:spPr>
        <a:xfrm>
          <a:off x="1750738" y="598709"/>
          <a:ext cx="1517830" cy="896497"/>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FFFFFF"/>
              </a:solidFill>
              <a:latin typeface="Arial" panose="020B0604020202020204" pitchFamily="34" charset="0"/>
              <a:ea typeface="+mn-ea"/>
              <a:cs typeface="Arial" panose="020B0604020202020204" pitchFamily="34" charset="0"/>
            </a:rPr>
            <a:t>Mild</a:t>
          </a:r>
        </a:p>
        <a:p>
          <a:pPr marL="0" lvl="0" indent="0" algn="ctr" defTabSz="533400">
            <a:lnSpc>
              <a:spcPct val="90000"/>
            </a:lnSpc>
            <a:spcBef>
              <a:spcPct val="0"/>
            </a:spcBef>
            <a:spcAft>
              <a:spcPct val="35000"/>
            </a:spcAft>
            <a:buNone/>
          </a:pPr>
          <a:r>
            <a:rPr lang="en-GB" sz="1200" kern="1200" dirty="0" err="1">
              <a:solidFill>
                <a:srgbClr val="FFFFFF"/>
              </a:solidFill>
              <a:latin typeface="Arial" panose="020B0604020202020204" pitchFamily="34" charset="0"/>
              <a:ea typeface="+mn-ea"/>
              <a:cs typeface="Arial" panose="020B0604020202020204" pitchFamily="34" charset="0"/>
            </a:rPr>
            <a:t>PsychoEd</a:t>
          </a:r>
          <a:r>
            <a:rPr lang="en-GB" sz="1200" kern="1200" dirty="0">
              <a:solidFill>
                <a:srgbClr val="FFFFFF"/>
              </a:solidFill>
              <a:latin typeface="Arial" panose="020B0604020202020204" pitchFamily="34" charset="0"/>
              <a:ea typeface="+mn-ea"/>
              <a:cs typeface="Arial" panose="020B0604020202020204" pitchFamily="34" charset="0"/>
            </a:rPr>
            <a:t> / Support Organisations</a:t>
          </a:r>
        </a:p>
      </dsp:txBody>
      <dsp:txXfrm>
        <a:off x="1776996" y="624967"/>
        <a:ext cx="1465314" cy="843981"/>
      </dsp:txXfrm>
    </dsp:sp>
    <dsp:sp modelId="{36FDE646-EDFD-5B46-88E2-A5CD428E6665}">
      <dsp:nvSpPr>
        <dsp:cNvPr id="0" name=""/>
        <dsp:cNvSpPr/>
      </dsp:nvSpPr>
      <dsp:spPr>
        <a:xfrm rot="50016">
          <a:off x="1307009" y="2022945"/>
          <a:ext cx="443753" cy="24565"/>
        </a:xfrm>
        <a:custGeom>
          <a:avLst/>
          <a:gdLst/>
          <a:ahLst/>
          <a:cxnLst/>
          <a:rect l="0" t="0" r="0" b="0"/>
          <a:pathLst>
            <a:path>
              <a:moveTo>
                <a:pt x="0" y="14479"/>
              </a:moveTo>
              <a:lnTo>
                <a:pt x="523081" y="14479"/>
              </a:lnTo>
            </a:path>
          </a:pathLst>
        </a:custGeom>
        <a:noFill/>
        <a:ln w="25400" cap="flat" cmpd="sng" algn="ctr">
          <a:solidFill>
            <a:srgbClr val="3333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a:ea typeface="+mn-ea"/>
            <a:cs typeface="+mn-cs"/>
          </a:endParaRPr>
        </a:p>
      </dsp:txBody>
      <dsp:txXfrm>
        <a:off x="1517954" y="2023974"/>
        <a:ext cx="0" cy="0"/>
      </dsp:txXfrm>
    </dsp:sp>
    <dsp:sp modelId="{7A2A8572-20F0-6F48-BC15-8CD4B5CDECA0}">
      <dsp:nvSpPr>
        <dsp:cNvPr id="0" name=""/>
        <dsp:cNvSpPr/>
      </dsp:nvSpPr>
      <dsp:spPr>
        <a:xfrm>
          <a:off x="1750738" y="1578401"/>
          <a:ext cx="1518351" cy="920108"/>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pitchFamily="34" charset="0"/>
              <a:ea typeface="+mn-ea"/>
              <a:cs typeface="Arial" panose="020B0604020202020204" pitchFamily="34" charset="0"/>
            </a:rPr>
            <a:t>Moderate/Severe</a:t>
          </a:r>
        </a:p>
        <a:p>
          <a:pPr marL="0" lvl="0" indent="0" algn="ctr" defTabSz="488950">
            <a:lnSpc>
              <a:spcPct val="90000"/>
            </a:lnSpc>
            <a:spcBef>
              <a:spcPct val="0"/>
            </a:spcBef>
            <a:spcAft>
              <a:spcPct val="35000"/>
            </a:spcAft>
            <a:buNone/>
          </a:pPr>
          <a:r>
            <a:rPr lang="en-GB" sz="1100" kern="1200" dirty="0">
              <a:solidFill>
                <a:srgbClr val="FFFFFF"/>
              </a:solidFill>
              <a:latin typeface="Arial" panose="020B0604020202020204" pitchFamily="34" charset="0"/>
              <a:ea typeface="+mn-ea"/>
              <a:cs typeface="Arial" panose="020B0604020202020204" pitchFamily="34" charset="0"/>
            </a:rPr>
            <a:t>Psychoeducation (YP &amp; Parent)</a:t>
          </a:r>
        </a:p>
      </dsp:txBody>
      <dsp:txXfrm>
        <a:off x="1777687" y="1605350"/>
        <a:ext cx="1464453" cy="866210"/>
      </dsp:txXfrm>
    </dsp:sp>
    <dsp:sp modelId="{31E31CF1-2090-0F46-9963-54CAFB9E937B}">
      <dsp:nvSpPr>
        <dsp:cNvPr id="0" name=""/>
        <dsp:cNvSpPr/>
      </dsp:nvSpPr>
      <dsp:spPr>
        <a:xfrm>
          <a:off x="3269090" y="2026173"/>
          <a:ext cx="443706" cy="24565"/>
        </a:xfrm>
        <a:custGeom>
          <a:avLst/>
          <a:gdLst/>
          <a:ahLst/>
          <a:cxnLst/>
          <a:rect l="0" t="0" r="0" b="0"/>
          <a:pathLst>
            <a:path>
              <a:moveTo>
                <a:pt x="0" y="14479"/>
              </a:moveTo>
              <a:lnTo>
                <a:pt x="523081" y="14479"/>
              </a:lnTo>
            </a:path>
          </a:pathLst>
        </a:custGeom>
        <a:noFill/>
        <a:ln w="25400" cap="flat" cmpd="sng" algn="ctr">
          <a:solidFill>
            <a:srgbClr val="33339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rgbClr val="000000">
                <a:hueOff val="0"/>
                <a:satOff val="0"/>
                <a:lumOff val="0"/>
                <a:alphaOff val="0"/>
              </a:srgbClr>
            </a:solidFill>
            <a:latin typeface="Calibri"/>
            <a:ea typeface="+mn-ea"/>
            <a:cs typeface="+mn-cs"/>
          </a:endParaRPr>
        </a:p>
      </dsp:txBody>
      <dsp:txXfrm>
        <a:off x="3479850" y="2027363"/>
        <a:ext cx="0" cy="0"/>
      </dsp:txXfrm>
    </dsp:sp>
    <dsp:sp modelId="{6CE73611-8989-5E4B-B449-1943DD27EFAB}">
      <dsp:nvSpPr>
        <dsp:cNvPr id="0" name=""/>
        <dsp:cNvSpPr/>
      </dsp:nvSpPr>
      <dsp:spPr>
        <a:xfrm>
          <a:off x="3712796" y="1665199"/>
          <a:ext cx="1299338" cy="746513"/>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FFFFFF"/>
              </a:solidFill>
              <a:latin typeface="Arial" panose="020B0604020202020204" pitchFamily="34" charset="0"/>
              <a:ea typeface="+mn-ea"/>
              <a:cs typeface="Arial" panose="020B0604020202020204" pitchFamily="34" charset="0"/>
            </a:rPr>
            <a:t>CBIT / Comorbidity</a:t>
          </a:r>
        </a:p>
      </dsp:txBody>
      <dsp:txXfrm>
        <a:off x="3734661" y="1687064"/>
        <a:ext cx="1255608" cy="702783"/>
      </dsp:txXfrm>
    </dsp:sp>
    <dsp:sp modelId="{3FD33E22-9BC2-AF47-B1AA-28ED0BCF67AE}">
      <dsp:nvSpPr>
        <dsp:cNvPr id="0" name=""/>
        <dsp:cNvSpPr/>
      </dsp:nvSpPr>
      <dsp:spPr>
        <a:xfrm>
          <a:off x="5012135" y="2026173"/>
          <a:ext cx="443706" cy="24565"/>
        </a:xfrm>
        <a:custGeom>
          <a:avLst/>
          <a:gdLst/>
          <a:ahLst/>
          <a:cxnLst/>
          <a:rect l="0" t="0" r="0" b="0"/>
          <a:pathLst>
            <a:path>
              <a:moveTo>
                <a:pt x="0" y="14479"/>
              </a:moveTo>
              <a:lnTo>
                <a:pt x="523081" y="14479"/>
              </a:lnTo>
            </a:path>
          </a:pathLst>
        </a:custGeom>
        <a:noFill/>
        <a:ln w="25400" cap="flat" cmpd="sng" algn="ctr">
          <a:solidFill>
            <a:srgbClr val="33339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a:ea typeface="+mn-ea"/>
            <a:cs typeface="+mn-cs"/>
          </a:endParaRPr>
        </a:p>
      </dsp:txBody>
      <dsp:txXfrm>
        <a:off x="5222895" y="2027363"/>
        <a:ext cx="0" cy="0"/>
      </dsp:txXfrm>
    </dsp:sp>
    <dsp:sp modelId="{DE2BD9E0-77F5-2647-9D4A-67A477BAF5BE}">
      <dsp:nvSpPr>
        <dsp:cNvPr id="0" name=""/>
        <dsp:cNvSpPr/>
      </dsp:nvSpPr>
      <dsp:spPr>
        <a:xfrm>
          <a:off x="5455841" y="1653341"/>
          <a:ext cx="1360647" cy="770229"/>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FFFFFF"/>
              </a:solidFill>
              <a:latin typeface="Arial" panose="020B0604020202020204" pitchFamily="34" charset="0"/>
              <a:ea typeface="+mn-ea"/>
              <a:cs typeface="Arial" panose="020B0604020202020204" pitchFamily="34" charset="0"/>
            </a:rPr>
            <a:t>Medication</a:t>
          </a:r>
        </a:p>
      </dsp:txBody>
      <dsp:txXfrm>
        <a:off x="5478400" y="1675900"/>
        <a:ext cx="1315529" cy="725111"/>
      </dsp:txXfrm>
    </dsp:sp>
    <dsp:sp modelId="{86CEE7CA-4213-244C-8310-67B1B4FD5759}">
      <dsp:nvSpPr>
        <dsp:cNvPr id="0" name=""/>
        <dsp:cNvSpPr/>
      </dsp:nvSpPr>
      <dsp:spPr>
        <a:xfrm>
          <a:off x="6816488" y="2026173"/>
          <a:ext cx="443706" cy="24565"/>
        </a:xfrm>
        <a:custGeom>
          <a:avLst/>
          <a:gdLst/>
          <a:ahLst/>
          <a:cxnLst/>
          <a:rect l="0" t="0" r="0" b="0"/>
          <a:pathLst>
            <a:path>
              <a:moveTo>
                <a:pt x="0" y="14479"/>
              </a:moveTo>
              <a:lnTo>
                <a:pt x="523081" y="14479"/>
              </a:lnTo>
            </a:path>
          </a:pathLst>
        </a:custGeom>
        <a:noFill/>
        <a:ln w="25400" cap="flat" cmpd="sng" algn="ctr">
          <a:solidFill>
            <a:srgbClr val="33339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a:ea typeface="+mn-ea"/>
            <a:cs typeface="+mn-cs"/>
          </a:endParaRPr>
        </a:p>
      </dsp:txBody>
      <dsp:txXfrm>
        <a:off x="7027249" y="2027363"/>
        <a:ext cx="0" cy="0"/>
      </dsp:txXfrm>
    </dsp:sp>
    <dsp:sp modelId="{29DE0EC7-957D-0646-A69C-29731A70A504}">
      <dsp:nvSpPr>
        <dsp:cNvPr id="0" name=""/>
        <dsp:cNvSpPr/>
      </dsp:nvSpPr>
      <dsp:spPr>
        <a:xfrm>
          <a:off x="7260194" y="1695357"/>
          <a:ext cx="1373470" cy="686197"/>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FF"/>
              </a:solidFill>
              <a:latin typeface="Arial" panose="020B0604020202020204" pitchFamily="34" charset="0"/>
              <a:ea typeface="+mn-ea"/>
              <a:cs typeface="Arial" panose="020B0604020202020204" pitchFamily="34" charset="0"/>
            </a:rPr>
            <a:t>Tier 4</a:t>
          </a:r>
        </a:p>
      </dsp:txBody>
      <dsp:txXfrm>
        <a:off x="7280292" y="1715455"/>
        <a:ext cx="1333274" cy="646001"/>
      </dsp:txXfrm>
    </dsp:sp>
    <dsp:sp modelId="{E0C4764E-F8CB-8342-B2AF-C8663331845A}">
      <dsp:nvSpPr>
        <dsp:cNvPr id="0" name=""/>
        <dsp:cNvSpPr/>
      </dsp:nvSpPr>
      <dsp:spPr>
        <a:xfrm rot="3953457">
          <a:off x="985759" y="2515466"/>
          <a:ext cx="1086251" cy="24565"/>
        </a:xfrm>
        <a:custGeom>
          <a:avLst/>
          <a:gdLst/>
          <a:ahLst/>
          <a:cxnLst/>
          <a:rect l="0" t="0" r="0" b="0"/>
          <a:pathLst>
            <a:path>
              <a:moveTo>
                <a:pt x="0" y="14479"/>
              </a:moveTo>
              <a:lnTo>
                <a:pt x="915975" y="14479"/>
              </a:lnTo>
            </a:path>
          </a:pathLst>
        </a:custGeom>
        <a:noFill/>
        <a:ln w="25400" cap="flat" cmpd="sng" algn="ctr">
          <a:solidFill>
            <a:srgbClr val="33339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000000">
                <a:hueOff val="0"/>
                <a:satOff val="0"/>
                <a:lumOff val="0"/>
                <a:alphaOff val="0"/>
              </a:srgbClr>
            </a:solidFill>
            <a:latin typeface="Calibri"/>
            <a:ea typeface="+mn-ea"/>
            <a:cs typeface="+mn-cs"/>
          </a:endParaRPr>
        </a:p>
      </dsp:txBody>
      <dsp:txXfrm>
        <a:off x="1542580" y="2491868"/>
        <a:ext cx="0" cy="0"/>
      </dsp:txXfrm>
    </dsp:sp>
    <dsp:sp modelId="{D13FBAE1-7688-8B44-AC1F-654D9903B25A}">
      <dsp:nvSpPr>
        <dsp:cNvPr id="0" name=""/>
        <dsp:cNvSpPr/>
      </dsp:nvSpPr>
      <dsp:spPr>
        <a:xfrm>
          <a:off x="1750738" y="2581704"/>
          <a:ext cx="1551441" cy="883585"/>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FF"/>
              </a:solidFill>
              <a:latin typeface="Arial" panose="020B0604020202020204" pitchFamily="34" charset="0"/>
              <a:ea typeface="+mn-ea"/>
              <a:cs typeface="Arial" panose="020B0604020202020204" pitchFamily="34" charset="0"/>
            </a:rPr>
            <a:t>Neurological </a:t>
          </a:r>
        </a:p>
        <a:p>
          <a:pPr marL="0" lvl="0" indent="0" algn="ctr" defTabSz="533400">
            <a:lnSpc>
              <a:spcPct val="90000"/>
            </a:lnSpc>
            <a:spcBef>
              <a:spcPct val="0"/>
            </a:spcBef>
            <a:spcAft>
              <a:spcPct val="35000"/>
            </a:spcAft>
            <a:buNone/>
          </a:pPr>
          <a:r>
            <a:rPr lang="en-GB" sz="1200" kern="1200" dirty="0">
              <a:solidFill>
                <a:srgbClr val="FFFFFF"/>
              </a:solidFill>
              <a:latin typeface="Arial" panose="020B0604020202020204" pitchFamily="34" charset="0"/>
              <a:ea typeface="+mn-ea"/>
              <a:cs typeface="Arial" panose="020B0604020202020204" pitchFamily="34" charset="0"/>
            </a:rPr>
            <a:t>Paediatrics</a:t>
          </a:r>
        </a:p>
      </dsp:txBody>
      <dsp:txXfrm>
        <a:off x="1776617" y="2607583"/>
        <a:ext cx="1499683" cy="831827"/>
      </dsp:txXfrm>
    </dsp:sp>
    <dsp:sp modelId="{0AE3425A-7861-449C-A44F-7CC9930D79A0}">
      <dsp:nvSpPr>
        <dsp:cNvPr id="0" name=""/>
        <dsp:cNvSpPr/>
      </dsp:nvSpPr>
      <dsp:spPr>
        <a:xfrm>
          <a:off x="3738931" y="725199"/>
          <a:ext cx="1299338" cy="746513"/>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FFFFFF"/>
              </a:solidFill>
              <a:latin typeface="Arial" panose="020B0604020202020204" pitchFamily="34" charset="0"/>
              <a:ea typeface="+mn-ea"/>
              <a:cs typeface="Arial" panose="020B0604020202020204" pitchFamily="34" charset="0"/>
            </a:rPr>
            <a:t>MHST</a:t>
          </a:r>
        </a:p>
      </dsp:txBody>
      <dsp:txXfrm>
        <a:off x="3760796" y="747064"/>
        <a:ext cx="1255608" cy="702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5E71-B1DC-4F3E-9BF8-62D95B86F2A8}">
      <dsp:nvSpPr>
        <dsp:cNvPr id="0" name=""/>
        <dsp:cNvSpPr/>
      </dsp:nvSpPr>
      <dsp:spPr>
        <a:xfrm>
          <a:off x="4218889" y="1013550"/>
          <a:ext cx="1840353" cy="1840694"/>
        </a:xfrm>
        <a:prstGeom prst="ellipse">
          <a:avLst/>
        </a:prstGeom>
        <a:gradFill rotWithShape="0">
          <a:gsLst>
            <a:gs pos="0">
              <a:srgbClr val="DAEDEF">
                <a:hueOff val="0"/>
                <a:satOff val="0"/>
                <a:lumOff val="0"/>
                <a:alphaOff val="0"/>
                <a:shade val="51000"/>
                <a:satMod val="130000"/>
              </a:srgbClr>
            </a:gs>
            <a:gs pos="80000">
              <a:srgbClr val="DAEDEF">
                <a:hueOff val="0"/>
                <a:satOff val="0"/>
                <a:lumOff val="0"/>
                <a:alphaOff val="0"/>
                <a:shade val="93000"/>
                <a:satMod val="130000"/>
              </a:srgbClr>
            </a:gs>
            <a:gs pos="100000">
              <a:srgbClr val="DAEDE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05A6023-3A47-4BBD-A0EE-F2100B661FD6}">
      <dsp:nvSpPr>
        <dsp:cNvPr id="0" name=""/>
        <dsp:cNvSpPr/>
      </dsp:nvSpPr>
      <dsp:spPr>
        <a:xfrm>
          <a:off x="4279994" y="1074917"/>
          <a:ext cx="1718142" cy="1717959"/>
        </a:xfrm>
        <a:prstGeom prst="ellipse">
          <a:avLst/>
        </a:prstGeom>
        <a:solidFill>
          <a:srgbClr val="FFFFFF"/>
        </a:solidFill>
        <a:ln w="25400" cap="flat" cmpd="sng" algn="ctr">
          <a:solidFill>
            <a:srgbClr val="FFFFFF">
              <a:shade val="50000"/>
            </a:srgbClr>
          </a:solidFill>
          <a:prstDash val="solid"/>
        </a:ln>
        <a:effectLst/>
        <a:scene3d>
          <a:camera prst="orthographicFront"/>
          <a:lightRig rig="flat" dir="t"/>
        </a:scene3d>
        <a:sp3d z="190500" extrusionH="12700"/>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baseline="0" dirty="0">
              <a:solidFill>
                <a:srgbClr val="000000"/>
              </a:solidFill>
              <a:latin typeface="Arial" panose="020B0604020202020204" pitchFamily="34" charset="0"/>
              <a:ea typeface="+mn-ea"/>
              <a:cs typeface="Arial" panose="020B0604020202020204" pitchFamily="34" charset="0"/>
            </a:rPr>
            <a:t>Relief</a:t>
          </a:r>
        </a:p>
      </dsp:txBody>
      <dsp:txXfrm>
        <a:off x="4705290" y="1500079"/>
        <a:ext cx="867550" cy="867635"/>
      </dsp:txXfrm>
    </dsp:sp>
    <dsp:sp modelId="{B3DD1CA4-2B26-4F8C-A990-B6AA5753BB77}">
      <dsp:nvSpPr>
        <dsp:cNvPr id="0" name=""/>
        <dsp:cNvSpPr/>
      </dsp:nvSpPr>
      <dsp:spPr>
        <a:xfrm rot="2700000">
          <a:off x="2319047" y="1015775"/>
          <a:ext cx="1835921" cy="1835921"/>
        </a:xfrm>
        <a:prstGeom prst="teardrop">
          <a:avLst>
            <a:gd name="adj" fmla="val 100000"/>
          </a:avLst>
        </a:prstGeom>
        <a:gradFill rotWithShape="0">
          <a:gsLst>
            <a:gs pos="0">
              <a:srgbClr val="DAEDEF">
                <a:hueOff val="1628513"/>
                <a:satOff val="5598"/>
                <a:lumOff val="-26863"/>
                <a:alphaOff val="0"/>
                <a:shade val="51000"/>
                <a:satMod val="130000"/>
              </a:srgbClr>
            </a:gs>
            <a:gs pos="80000">
              <a:srgbClr val="DAEDEF">
                <a:hueOff val="1628513"/>
                <a:satOff val="5598"/>
                <a:lumOff val="-26863"/>
                <a:alphaOff val="0"/>
                <a:shade val="93000"/>
                <a:satMod val="130000"/>
              </a:srgbClr>
            </a:gs>
            <a:gs pos="100000">
              <a:srgbClr val="DAEDEF">
                <a:hueOff val="1628513"/>
                <a:satOff val="5598"/>
                <a:lumOff val="-268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24784AF-77C2-4FCA-8CE9-A8E9624052EC}">
      <dsp:nvSpPr>
        <dsp:cNvPr id="0" name=""/>
        <dsp:cNvSpPr/>
      </dsp:nvSpPr>
      <dsp:spPr>
        <a:xfrm>
          <a:off x="2377936" y="1074917"/>
          <a:ext cx="1718142" cy="1717959"/>
        </a:xfrm>
        <a:prstGeom prst="ellipse">
          <a:avLst/>
        </a:prstGeom>
        <a:solidFill>
          <a:srgbClr val="DAEDEF"/>
        </a:solidFill>
        <a:ln w="25400" cap="flat" cmpd="sng" algn="ctr">
          <a:solidFill>
            <a:srgbClr val="DAEDEF">
              <a:shade val="50000"/>
            </a:srgbClr>
          </a:solidFill>
          <a:prstDash val="solid"/>
        </a:ln>
        <a:effectLst/>
        <a:scene3d>
          <a:camera prst="orthographicFront"/>
          <a:lightRig rig="flat" dir="t"/>
        </a:scene3d>
        <a:sp3d z="190500" extrusionH="12700"/>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baseline="0" dirty="0">
              <a:solidFill>
                <a:srgbClr val="000000"/>
              </a:solidFill>
              <a:latin typeface="Arial" panose="020B0604020202020204" pitchFamily="34" charset="0"/>
              <a:ea typeface="+mn-ea"/>
              <a:cs typeface="Arial" panose="020B0604020202020204" pitchFamily="34" charset="0"/>
            </a:rPr>
            <a:t>Tic</a:t>
          </a:r>
        </a:p>
      </dsp:txBody>
      <dsp:txXfrm>
        <a:off x="2803232" y="1500079"/>
        <a:ext cx="867550" cy="867635"/>
      </dsp:txXfrm>
    </dsp:sp>
    <dsp:sp modelId="{99E6B126-426B-4B92-A962-E0B7A984D51A}">
      <dsp:nvSpPr>
        <dsp:cNvPr id="0" name=""/>
        <dsp:cNvSpPr/>
      </dsp:nvSpPr>
      <dsp:spPr>
        <a:xfrm rot="2700000">
          <a:off x="416988" y="1015775"/>
          <a:ext cx="1835921" cy="1835921"/>
        </a:xfrm>
        <a:prstGeom prst="teardrop">
          <a:avLst>
            <a:gd name="adj" fmla="val 100000"/>
          </a:avLst>
        </a:prstGeom>
        <a:gradFill rotWithShape="0">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3BA7FE6-3C94-4911-86BB-18FEE21C797D}">
      <dsp:nvSpPr>
        <dsp:cNvPr id="0" name=""/>
        <dsp:cNvSpPr/>
      </dsp:nvSpPr>
      <dsp:spPr>
        <a:xfrm>
          <a:off x="475877" y="1074917"/>
          <a:ext cx="1718142" cy="1717959"/>
        </a:xfrm>
        <a:prstGeom prst="ellipse">
          <a:avLst/>
        </a:prstGeom>
        <a:solidFill>
          <a:srgbClr val="2D2D8A"/>
        </a:solidFill>
        <a:ln w="25400" cap="flat" cmpd="sng" algn="ctr">
          <a:solidFill>
            <a:srgbClr val="2D2D8A">
              <a:shade val="50000"/>
            </a:srgbClr>
          </a:solidFill>
          <a:prstDash val="solid"/>
        </a:ln>
        <a:effectLst/>
        <a:scene3d>
          <a:camera prst="orthographicFront"/>
          <a:lightRig rig="flat" dir="t"/>
        </a:scene3d>
        <a:sp3d z="190500" extrusionH="12700"/>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FF"/>
              </a:solidFill>
              <a:latin typeface="Arial" panose="020B0604020202020204" pitchFamily="34" charset="0"/>
              <a:ea typeface="+mn-ea"/>
              <a:cs typeface="Arial" panose="020B0604020202020204" pitchFamily="34" charset="0"/>
            </a:rPr>
            <a:t>Premonitory Urge</a:t>
          </a:r>
        </a:p>
      </dsp:txBody>
      <dsp:txXfrm>
        <a:off x="901174" y="1500079"/>
        <a:ext cx="867550" cy="867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FF77-6B65-4501-A845-E2B9175EE6A9}">
      <dsp:nvSpPr>
        <dsp:cNvPr id="0" name=""/>
        <dsp:cNvSpPr/>
      </dsp:nvSpPr>
      <dsp:spPr>
        <a:xfrm>
          <a:off x="102691" y="34426"/>
          <a:ext cx="1985636" cy="1051201"/>
        </a:xfrm>
        <a:prstGeom prst="roundRect">
          <a:avLst/>
        </a:prstGeom>
        <a:gradFill rotWithShape="0">
          <a:gsLst>
            <a:gs pos="0">
              <a:srgbClr val="333399">
                <a:hueOff val="0"/>
                <a:satOff val="0"/>
                <a:lumOff val="0"/>
                <a:alphaOff val="0"/>
                <a:shade val="51000"/>
                <a:satMod val="130000"/>
              </a:srgbClr>
            </a:gs>
            <a:gs pos="80000">
              <a:srgbClr val="333399">
                <a:hueOff val="0"/>
                <a:satOff val="0"/>
                <a:lumOff val="0"/>
                <a:alphaOff val="0"/>
                <a:shade val="93000"/>
                <a:satMod val="130000"/>
              </a:srgbClr>
            </a:gs>
            <a:gs pos="100000">
              <a:srgbClr val="33339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FFFFFF"/>
              </a:solidFill>
              <a:latin typeface="Arial" panose="020B0604020202020204" pitchFamily="34" charset="0"/>
              <a:ea typeface="+mn-ea"/>
              <a:cs typeface="Arial" panose="020B0604020202020204" pitchFamily="34" charset="0"/>
            </a:rPr>
            <a:t>Premonitory Urge</a:t>
          </a:r>
        </a:p>
      </dsp:txBody>
      <dsp:txXfrm>
        <a:off x="154006" y="85741"/>
        <a:ext cx="1883006" cy="948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FF77-6B65-4501-A845-E2B9175EE6A9}">
      <dsp:nvSpPr>
        <dsp:cNvPr id="0" name=""/>
        <dsp:cNvSpPr/>
      </dsp:nvSpPr>
      <dsp:spPr>
        <a:xfrm>
          <a:off x="102691" y="34426"/>
          <a:ext cx="1985636" cy="1051201"/>
        </a:xfrm>
        <a:prstGeom prst="roundRect">
          <a:avLst/>
        </a:prstGeom>
        <a:gradFill rotWithShape="0">
          <a:gsLst>
            <a:gs pos="0">
              <a:srgbClr val="333399">
                <a:hueOff val="0"/>
                <a:satOff val="0"/>
                <a:lumOff val="0"/>
                <a:alphaOff val="0"/>
                <a:shade val="51000"/>
                <a:satMod val="130000"/>
              </a:srgbClr>
            </a:gs>
            <a:gs pos="80000">
              <a:srgbClr val="333399">
                <a:hueOff val="0"/>
                <a:satOff val="0"/>
                <a:lumOff val="0"/>
                <a:alphaOff val="0"/>
                <a:shade val="93000"/>
                <a:satMod val="130000"/>
              </a:srgbClr>
            </a:gs>
            <a:gs pos="100000">
              <a:srgbClr val="33339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FFFFFF"/>
              </a:solidFill>
              <a:latin typeface="Arial" panose="020B0604020202020204" pitchFamily="34" charset="0"/>
              <a:ea typeface="+mn-ea"/>
              <a:cs typeface="Arial" panose="020B0604020202020204" pitchFamily="34" charset="0"/>
            </a:rPr>
            <a:t>Tics</a:t>
          </a:r>
        </a:p>
      </dsp:txBody>
      <dsp:txXfrm>
        <a:off x="154006" y="85741"/>
        <a:ext cx="1883006" cy="948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1BAD7-3FA9-47E8-AC10-1F5C50797832}">
      <dsp:nvSpPr>
        <dsp:cNvPr id="0" name=""/>
        <dsp:cNvSpPr/>
      </dsp:nvSpPr>
      <dsp:spPr>
        <a:xfrm>
          <a:off x="2958376" y="77451"/>
          <a:ext cx="1222782" cy="122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Increase Anxiety</a:t>
          </a:r>
        </a:p>
      </dsp:txBody>
      <dsp:txXfrm>
        <a:off x="2958376" y="77451"/>
        <a:ext cx="1222782" cy="1222782"/>
      </dsp:txXfrm>
    </dsp:sp>
    <dsp:sp modelId="{CE65C49A-6413-4574-B505-29A484183E7C}">
      <dsp:nvSpPr>
        <dsp:cNvPr id="0" name=""/>
        <dsp:cNvSpPr/>
      </dsp:nvSpPr>
      <dsp:spPr>
        <a:xfrm>
          <a:off x="806332" y="718"/>
          <a:ext cx="3451558" cy="3451558"/>
        </a:xfrm>
        <a:prstGeom prst="circularArrow">
          <a:avLst>
            <a:gd name="adj1" fmla="val 6908"/>
            <a:gd name="adj2" fmla="val 465844"/>
            <a:gd name="adj3" fmla="val 547344"/>
            <a:gd name="adj4" fmla="val 20586812"/>
            <a:gd name="adj5" fmla="val 806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0FC2C12-9409-411F-BBD3-9062A4C327E8}">
      <dsp:nvSpPr>
        <dsp:cNvPr id="0" name=""/>
        <dsp:cNvSpPr/>
      </dsp:nvSpPr>
      <dsp:spPr>
        <a:xfrm>
          <a:off x="2958376" y="2152762"/>
          <a:ext cx="1222782" cy="122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Increased Premonitory Urges</a:t>
          </a:r>
        </a:p>
      </dsp:txBody>
      <dsp:txXfrm>
        <a:off x="2958376" y="2152762"/>
        <a:ext cx="1222782" cy="1222782"/>
      </dsp:txXfrm>
    </dsp:sp>
    <dsp:sp modelId="{F66D9F1E-007A-4925-A45F-9A73D8ABFD66}">
      <dsp:nvSpPr>
        <dsp:cNvPr id="0" name=""/>
        <dsp:cNvSpPr/>
      </dsp:nvSpPr>
      <dsp:spPr>
        <a:xfrm>
          <a:off x="806332" y="718"/>
          <a:ext cx="3451558" cy="3451558"/>
        </a:xfrm>
        <a:prstGeom prst="circularArrow">
          <a:avLst>
            <a:gd name="adj1" fmla="val 6908"/>
            <a:gd name="adj2" fmla="val 465844"/>
            <a:gd name="adj3" fmla="val 5947344"/>
            <a:gd name="adj4" fmla="val 4386812"/>
            <a:gd name="adj5" fmla="val 806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3335EDA-A1DB-423F-8EB7-AE5CCC198B74}">
      <dsp:nvSpPr>
        <dsp:cNvPr id="0" name=""/>
        <dsp:cNvSpPr/>
      </dsp:nvSpPr>
      <dsp:spPr>
        <a:xfrm>
          <a:off x="883065" y="2152762"/>
          <a:ext cx="1222782" cy="122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Perform Tic</a:t>
          </a:r>
        </a:p>
      </dsp:txBody>
      <dsp:txXfrm>
        <a:off x="883065" y="2152762"/>
        <a:ext cx="1222782" cy="1222782"/>
      </dsp:txXfrm>
    </dsp:sp>
    <dsp:sp modelId="{F310695F-1587-4562-83C6-C24F33B759FA}">
      <dsp:nvSpPr>
        <dsp:cNvPr id="0" name=""/>
        <dsp:cNvSpPr/>
      </dsp:nvSpPr>
      <dsp:spPr>
        <a:xfrm>
          <a:off x="806332" y="718"/>
          <a:ext cx="3451558" cy="3451558"/>
        </a:xfrm>
        <a:prstGeom prst="circularArrow">
          <a:avLst>
            <a:gd name="adj1" fmla="val 6908"/>
            <a:gd name="adj2" fmla="val 465844"/>
            <a:gd name="adj3" fmla="val 11347344"/>
            <a:gd name="adj4" fmla="val 9786812"/>
            <a:gd name="adj5" fmla="val 806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FCD226-3DE2-4880-8FFE-AFE7783F5A3F}">
      <dsp:nvSpPr>
        <dsp:cNvPr id="0" name=""/>
        <dsp:cNvSpPr/>
      </dsp:nvSpPr>
      <dsp:spPr>
        <a:xfrm>
          <a:off x="883065" y="77451"/>
          <a:ext cx="1222782" cy="122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Negative social reaction</a:t>
          </a:r>
        </a:p>
      </dsp:txBody>
      <dsp:txXfrm>
        <a:off x="883065" y="77451"/>
        <a:ext cx="1222782" cy="1222782"/>
      </dsp:txXfrm>
    </dsp:sp>
    <dsp:sp modelId="{9EC3ACE5-BD3A-4C02-A706-AF9A89733637}">
      <dsp:nvSpPr>
        <dsp:cNvPr id="0" name=""/>
        <dsp:cNvSpPr/>
      </dsp:nvSpPr>
      <dsp:spPr>
        <a:xfrm>
          <a:off x="806332" y="718"/>
          <a:ext cx="3451558" cy="3451558"/>
        </a:xfrm>
        <a:prstGeom prst="circularArrow">
          <a:avLst>
            <a:gd name="adj1" fmla="val 6908"/>
            <a:gd name="adj2" fmla="val 465844"/>
            <a:gd name="adj3" fmla="val 16747344"/>
            <a:gd name="adj4" fmla="val 15186812"/>
            <a:gd name="adj5" fmla="val 806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ea typeface="+mn-ea"/>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BD392B-7B27-DB41-A676-E284DAE06817}" type="datetimeFigureOut">
              <a:rPr lang="en-GB"/>
              <a:pPr/>
              <a:t>17/05/2024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ea typeface="+mn-ea"/>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1A5F25-6070-9F45-A2E5-BB284005B1AF}" type="slidenum">
              <a:rPr lang="en-GB"/>
              <a:pPr/>
              <a:t>‹#›</a:t>
            </a:fld>
            <a:endParaRPr lang="en-GB"/>
          </a:p>
        </p:txBody>
      </p:sp>
    </p:spTree>
    <p:extLst>
      <p:ext uri="{BB962C8B-B14F-4D97-AF65-F5344CB8AC3E}">
        <p14:creationId xmlns:p14="http://schemas.microsoft.com/office/powerpoint/2010/main" val="4273179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B301D-8CD7-47EA-BF91-0A219299EDCE}" type="datetimeFigureOut">
              <a:rPr lang="en-GB" smtClean="0"/>
              <a:t>17/05/2024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3732C-455C-463D-8FAB-B402E2B6F73C}" type="slidenum">
              <a:rPr lang="en-GB" smtClean="0"/>
              <a:t>‹#›</a:t>
            </a:fld>
            <a:endParaRPr lang="en-GB"/>
          </a:p>
        </p:txBody>
      </p:sp>
    </p:spTree>
    <p:extLst>
      <p:ext uri="{BB962C8B-B14F-4D97-AF65-F5344CB8AC3E}">
        <p14:creationId xmlns:p14="http://schemas.microsoft.com/office/powerpoint/2010/main" val="149910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work therapeutically with young people with Tics and </a:t>
            </a:r>
            <a:r>
              <a:rPr lang="en-GB" dirty="0" err="1"/>
              <a:t>Tourettes</a:t>
            </a:r>
            <a:r>
              <a:rPr lang="en-GB" dirty="0"/>
              <a:t>.</a:t>
            </a:r>
          </a:p>
          <a:p>
            <a:endParaRPr lang="en-GB" dirty="0"/>
          </a:p>
          <a:p>
            <a:r>
              <a:rPr lang="en-GB" dirty="0"/>
              <a:t>I hope that this short workshop will provide you will some useful information and strategies.</a:t>
            </a:r>
          </a:p>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1</a:t>
            </a:fld>
            <a:endParaRPr lang="en-GB"/>
          </a:p>
        </p:txBody>
      </p:sp>
    </p:spTree>
    <p:extLst>
      <p:ext uri="{BB962C8B-B14F-4D97-AF65-F5344CB8AC3E}">
        <p14:creationId xmlns:p14="http://schemas.microsoft.com/office/powerpoint/2010/main" val="37521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Söhne"/>
              </a:rPr>
              <a:t>The Tourette Iceberg is a metaphor used to describe the complex and varied nature of Tourette Syndrome (TS). Like an iceberg, only a small portion of TS symptoms are visible to the outside observer, while the majority of symptoms remain hidden beneath the surface.</a:t>
            </a:r>
          </a:p>
          <a:p>
            <a:pPr algn="l"/>
            <a:endParaRPr lang="en-GB" b="0" i="0" dirty="0">
              <a:solidFill>
                <a:srgbClr val="374151"/>
              </a:solidFill>
              <a:effectLst/>
              <a:latin typeface="Söhne"/>
            </a:endParaRPr>
          </a:p>
          <a:p>
            <a:pPr algn="l"/>
            <a:r>
              <a:rPr lang="en-GB" b="0" i="0" dirty="0">
                <a:solidFill>
                  <a:srgbClr val="374151"/>
                </a:solidFill>
                <a:effectLst/>
                <a:latin typeface="Söhne"/>
              </a:rPr>
              <a:t>The visible symptoms of TS typically include motor and vocal tics, which are sudden, repetitive, nonrhythmic movements or sounds that occur repeatedly. However, the Tourette Iceberg suggests that there are many other symptoms of TS that are not immediately apparent, including sensory processing difficulties, anxiety, depression, obsessive-compulsive </a:t>
            </a:r>
            <a:r>
              <a:rPr lang="en-GB" b="0" i="0" dirty="0" err="1">
                <a:solidFill>
                  <a:srgbClr val="374151"/>
                </a:solidFill>
                <a:effectLst/>
                <a:latin typeface="Söhne"/>
              </a:rPr>
              <a:t>behavior</a:t>
            </a:r>
            <a:r>
              <a:rPr lang="en-GB" b="0" i="0" dirty="0">
                <a:solidFill>
                  <a:srgbClr val="374151"/>
                </a:solidFill>
                <a:effectLst/>
                <a:latin typeface="Söhne"/>
              </a:rPr>
              <a:t>, ADHD, sleep disorders, and other related conditions.</a:t>
            </a:r>
          </a:p>
          <a:p>
            <a:pPr algn="l"/>
            <a:endParaRPr lang="en-GB" b="0" i="0" dirty="0">
              <a:solidFill>
                <a:srgbClr val="374151"/>
              </a:solidFill>
              <a:effectLst/>
              <a:latin typeface="Söhne"/>
            </a:endParaRPr>
          </a:p>
          <a:p>
            <a:pPr algn="l"/>
            <a:r>
              <a:rPr lang="en-GB" b="0" i="0" dirty="0">
                <a:solidFill>
                  <a:srgbClr val="374151"/>
                </a:solidFill>
                <a:effectLst/>
                <a:latin typeface="Söhne"/>
              </a:rPr>
              <a:t>People with Tics are more likely to have co-occurring conditions. It is rarer that Tics occur on their own.</a:t>
            </a:r>
          </a:p>
          <a:p>
            <a:pPr algn="l"/>
            <a:endParaRPr lang="en-GB" b="0" i="0" dirty="0">
              <a:solidFill>
                <a:srgbClr val="374151"/>
              </a:solidFill>
              <a:effectLst/>
              <a:latin typeface="Söhne"/>
            </a:endParaRPr>
          </a:p>
          <a:p>
            <a:pPr algn="l"/>
            <a:r>
              <a:rPr lang="en-GB" b="0" i="0" dirty="0">
                <a:solidFill>
                  <a:srgbClr val="374151"/>
                </a:solidFill>
                <a:effectLst/>
                <a:latin typeface="Söhne"/>
              </a:rPr>
              <a:t>The Tourette Iceberg serves as a reminder that people with TS may experience a wide range of challenges beyond just their visible tics. It also highlights the importance of recognizing and addressing these underlying symptoms in order to provide the best possible care for individuals with TS.</a:t>
            </a:r>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10</a:t>
            </a:fld>
            <a:endParaRPr lang="en-GB"/>
          </a:p>
        </p:txBody>
      </p:sp>
    </p:spTree>
    <p:extLst>
      <p:ext uri="{BB962C8B-B14F-4D97-AF65-F5344CB8AC3E}">
        <p14:creationId xmlns:p14="http://schemas.microsoft.com/office/powerpoint/2010/main" val="355380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rPr>
              <a:t>Tics and associated symptoms in these conditions may range from mild/inconsequential to moderate and severe, and are disabling in some cases. Indeed, many individuals with tic disorders do not need or seek treatment, while others require multiple therapeutic interventions to manage tics and symptoms of co-occurring conditions.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Treatment is generally considered when tics are painful, distressing, interfere with social, academic or professional life. Oh the whole, treatment strategies for all Tic Disorders are similar, using behavioural interventions, but more severe presentations and may include medication as well.</a:t>
            </a:r>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11</a:t>
            </a:fld>
            <a:endParaRPr lang="en-GB"/>
          </a:p>
        </p:txBody>
      </p:sp>
    </p:spTree>
    <p:extLst>
      <p:ext uri="{BB962C8B-B14F-4D97-AF65-F5344CB8AC3E}">
        <p14:creationId xmlns:p14="http://schemas.microsoft.com/office/powerpoint/2010/main" val="313409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2"/>
                </a:solidFill>
              </a:rPr>
              <a:t>Individuals with Tics often have co-occurring mental health difficulties, most commonly Obsessive-Compulsive Disorder (OCD) or Attention Deficit-Hyperactivity Disorder (ADHD)</a:t>
            </a:r>
          </a:p>
          <a:p>
            <a:endParaRPr lang="en-GB" dirty="0">
              <a:solidFill>
                <a:schemeClr val="tx2"/>
              </a:solidFill>
            </a:endParaRPr>
          </a:p>
          <a:p>
            <a:r>
              <a:rPr lang="en-GB" dirty="0">
                <a:solidFill>
                  <a:schemeClr val="tx2"/>
                </a:solidFill>
              </a:rPr>
              <a:t>Mood Disorder 10%</a:t>
            </a:r>
          </a:p>
          <a:p>
            <a:r>
              <a:rPr lang="en-GB" dirty="0">
                <a:solidFill>
                  <a:schemeClr val="tx2"/>
                </a:solidFill>
              </a:rPr>
              <a:t>Dyspraxia 2- 6%</a:t>
            </a:r>
          </a:p>
          <a:p>
            <a:r>
              <a:rPr lang="en-GB" dirty="0">
                <a:solidFill>
                  <a:schemeClr val="tx2"/>
                </a:solidFill>
              </a:rPr>
              <a:t>• Self injury</a:t>
            </a:r>
          </a:p>
          <a:p>
            <a:r>
              <a:rPr lang="en-GB" dirty="0">
                <a:solidFill>
                  <a:schemeClr val="tx2"/>
                </a:solidFill>
              </a:rPr>
              <a:t>• Migraine / headaches</a:t>
            </a:r>
          </a:p>
          <a:p>
            <a:r>
              <a:rPr lang="en-GB" dirty="0">
                <a:solidFill>
                  <a:schemeClr val="tx2"/>
                </a:solidFill>
              </a:rPr>
              <a:t>• Sleep disorders</a:t>
            </a:r>
          </a:p>
          <a:p>
            <a:r>
              <a:rPr lang="en-GB" dirty="0">
                <a:solidFill>
                  <a:schemeClr val="tx2"/>
                </a:solidFill>
              </a:rPr>
              <a:t>• Stereotyped movements</a:t>
            </a:r>
          </a:p>
          <a:p>
            <a:r>
              <a:rPr lang="en-GB" dirty="0">
                <a:solidFill>
                  <a:schemeClr val="tx2"/>
                </a:solidFill>
              </a:rPr>
              <a:t>• Teeth grinding/ bruxism</a:t>
            </a:r>
          </a:p>
          <a:p>
            <a:r>
              <a:rPr lang="en-GB" dirty="0">
                <a:solidFill>
                  <a:schemeClr val="tx2"/>
                </a:solidFill>
              </a:rPr>
              <a:t>• Restless leg syndrome</a:t>
            </a:r>
          </a:p>
          <a:p>
            <a:r>
              <a:rPr lang="en-GB" dirty="0">
                <a:solidFill>
                  <a:schemeClr val="tx2"/>
                </a:solidFill>
              </a:rPr>
              <a:t>• Trichotillomania (Hair</a:t>
            </a:r>
          </a:p>
          <a:p>
            <a:r>
              <a:rPr lang="en-GB" dirty="0">
                <a:solidFill>
                  <a:schemeClr val="tx2"/>
                </a:solidFill>
              </a:rPr>
              <a:t>puling)</a:t>
            </a:r>
          </a:p>
          <a:p>
            <a:r>
              <a:rPr lang="en-GB" dirty="0">
                <a:solidFill>
                  <a:schemeClr val="tx2"/>
                </a:solidFill>
              </a:rPr>
              <a:t>• Nail biting / skin picking</a:t>
            </a:r>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12</a:t>
            </a:fld>
            <a:endParaRPr lang="en-GB"/>
          </a:p>
        </p:txBody>
      </p:sp>
    </p:spTree>
    <p:extLst>
      <p:ext uri="{BB962C8B-B14F-4D97-AF65-F5344CB8AC3E}">
        <p14:creationId xmlns:p14="http://schemas.microsoft.com/office/powerpoint/2010/main" val="168583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Söhne"/>
              </a:rPr>
              <a:t>Before we go on to talk about the CAMHS treatment pathway, I wanted to briefly touch on Functional Tics, which came to prominence during the Covid pandemic.</a:t>
            </a:r>
          </a:p>
          <a:p>
            <a:pPr algn="l"/>
            <a:endParaRPr lang="en-GB" b="0" i="0" dirty="0">
              <a:solidFill>
                <a:srgbClr val="374151"/>
              </a:solidFill>
              <a:effectLst/>
              <a:latin typeface="Söhne"/>
            </a:endParaRPr>
          </a:p>
          <a:p>
            <a:pPr algn="l"/>
            <a:r>
              <a:rPr lang="en-GB" b="0" i="0" dirty="0">
                <a:solidFill>
                  <a:srgbClr val="374151"/>
                </a:solidFill>
                <a:effectLst/>
                <a:latin typeface="Söhne"/>
              </a:rPr>
              <a:t>Functional tics are often mistaken for Tourette's syndrome. However, where Tourette's syndrome typically begins in childhood, functional tics may occur at any age and may be triggered by stress or other emotional factors.</a:t>
            </a:r>
          </a:p>
          <a:p>
            <a:pPr algn="l"/>
            <a:endParaRPr lang="en-GB"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there is a dramatic presentation with rapid onset, typically female teenagers, involving complex movements with a prolonged loss of function usually in limbs. These are large amplitude movements.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rutigerLTCo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FrutigerLTCom"/>
              </a:rPr>
              <a:t>We know that functional tics are related to anxiety, and that levels of anxiety have been understandably high during the COVID pandemic, which may partly explain the recent surge. Especially with an increase in health anxiety.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FrutigerLTCo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E2E2E"/>
                </a:solidFill>
                <a:effectLst/>
                <a:latin typeface="Source Sans Pro" panose="020B0503030403020204" pitchFamily="34" charset="0"/>
              </a:rPr>
              <a:t>Research is new, but risk factors includes a combination of predisposing factors (</a:t>
            </a:r>
            <a:r>
              <a:rPr lang="en-GB" b="0" i="0" dirty="0" err="1">
                <a:solidFill>
                  <a:srgbClr val="2E2E2E"/>
                </a:solidFill>
                <a:effectLst/>
                <a:latin typeface="Source Sans Pro" panose="020B0503030403020204" pitchFamily="34" charset="0"/>
              </a:rPr>
              <a:t>ie</a:t>
            </a:r>
            <a:r>
              <a:rPr lang="en-GB" b="0" i="0" dirty="0">
                <a:solidFill>
                  <a:srgbClr val="2E2E2E"/>
                </a:solidFill>
                <a:effectLst/>
                <a:latin typeface="Source Sans Pro" panose="020B0503030403020204" pitchFamily="34" charset="0"/>
              </a:rPr>
              <a:t>, genetic) and emotional states (</a:t>
            </a:r>
            <a:r>
              <a:rPr lang="en-GB" b="0" i="0" dirty="0" err="1">
                <a:solidFill>
                  <a:srgbClr val="2E2E2E"/>
                </a:solidFill>
                <a:effectLst/>
                <a:latin typeface="Source Sans Pro" panose="020B0503030403020204" pitchFamily="34" charset="0"/>
              </a:rPr>
              <a:t>ie</a:t>
            </a:r>
            <a:r>
              <a:rPr lang="en-GB" b="0" i="0" dirty="0">
                <a:solidFill>
                  <a:srgbClr val="2E2E2E"/>
                </a:solidFill>
                <a:effectLst/>
                <a:latin typeface="Source Sans Pro" panose="020B0503030403020204" pitchFamily="34" charset="0"/>
              </a:rPr>
              <a:t>, anxiety) that are then subject to environmental or personal triggers resulting in Functional Tics. In these new cases, the COVID pandemic seems to be a unique environmental trigger.</a:t>
            </a:r>
            <a:endParaRPr lang="en-GB" b="0" i="0" dirty="0">
              <a:solidFill>
                <a:srgbClr val="000000"/>
              </a:solidFill>
              <a:effectLst/>
              <a:latin typeface="FrutigerLTCo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FrutigerLTCom"/>
            </a:endParaRPr>
          </a:p>
          <a:p>
            <a:pPr algn="l"/>
            <a:r>
              <a:rPr lang="en-GB" b="1" i="0" dirty="0">
                <a:solidFill>
                  <a:srgbClr val="0072CE"/>
                </a:solidFill>
                <a:effectLst/>
                <a:latin typeface="FrutigerLTCom"/>
              </a:rPr>
              <a:t>Social media as a contributing factor in tics</a:t>
            </a:r>
          </a:p>
          <a:p>
            <a:pPr algn="l"/>
            <a:r>
              <a:rPr lang="en-GB" b="0" i="0" dirty="0">
                <a:solidFill>
                  <a:srgbClr val="000000"/>
                </a:solidFill>
                <a:effectLst/>
                <a:latin typeface="FrutigerLTCom"/>
              </a:rPr>
              <a:t>Some of the teenagers display tics very similar to the ones exhibited by influencers with tics on TikTok. Watching these videos could reinforce these tic-like behaviours.</a:t>
            </a:r>
          </a:p>
          <a:p>
            <a:pPr algn="l"/>
            <a:endParaRPr lang="en-GB" b="0" i="0" dirty="0">
              <a:solidFill>
                <a:srgbClr val="000000"/>
              </a:solidFill>
              <a:effectLst/>
              <a:latin typeface="FrutigerLTCom"/>
            </a:endParaRPr>
          </a:p>
          <a:p>
            <a:pPr algn="l" fontAlgn="base"/>
            <a:r>
              <a:rPr lang="en-GB" b="0" i="0" dirty="0">
                <a:solidFill>
                  <a:srgbClr val="2E2E2E"/>
                </a:solidFill>
                <a:effectLst/>
                <a:latin typeface="Source Sans Pro" panose="020B0503030403020204" pitchFamily="34" charset="0"/>
              </a:rPr>
              <a:t>Increasing social media use has also emerged as another possible catalyst for the new wave of cases. The young women usually report having watched videos on the social media platform, TikTok, before developing symptoms. </a:t>
            </a:r>
          </a:p>
          <a:p>
            <a:pPr algn="l" fontAlgn="base"/>
            <a:r>
              <a:rPr lang="en-GB" b="0" i="0" dirty="0">
                <a:solidFill>
                  <a:srgbClr val="2E2E2E"/>
                </a:solidFill>
                <a:effectLst/>
                <a:latin typeface="Source Sans Pro" panose="020B0503030403020204" pitchFamily="34" charset="0"/>
              </a:rPr>
              <a:t>#’d - Tic- and Tourette syndrome-related content has recently exploded in popularity on this site, and in March 2021, videos with the keywords #tourette and #tic had over 5 billion views.</a:t>
            </a:r>
            <a:endParaRPr lang="en-GB" b="0" i="0" baseline="30000" dirty="0">
              <a:solidFill>
                <a:srgbClr val="2E2E2E"/>
              </a:solidFill>
              <a:effectLst/>
              <a:latin typeface="inherit"/>
            </a:endParaRPr>
          </a:p>
          <a:p>
            <a:pPr algn="l" fontAlgn="base"/>
            <a:endParaRPr lang="en-GB" b="0" i="0" baseline="30000" dirty="0">
              <a:solidFill>
                <a:srgbClr val="2E2E2E"/>
              </a:solidFill>
              <a:effectLst/>
              <a:latin typeface="inherit"/>
            </a:endParaRPr>
          </a:p>
          <a:p>
            <a:pPr algn="l" fontAlgn="base"/>
            <a:r>
              <a:rPr lang="en-GB" b="0" i="0" dirty="0">
                <a:solidFill>
                  <a:srgbClr val="2E2E2E"/>
                </a:solidFill>
                <a:effectLst/>
                <a:latin typeface="Source Sans Pro" panose="020B0503030403020204" pitchFamily="34" charset="0"/>
              </a:rPr>
              <a:t>The influencers who created these videos are strikingly similar to individuals with tics described in this new wave of functional tic disorder presenting to neurology clinics. Content </a:t>
            </a:r>
            <a:r>
              <a:rPr lang="en-GB" b="0" i="0" dirty="0" err="1">
                <a:solidFill>
                  <a:srgbClr val="2E2E2E"/>
                </a:solidFill>
                <a:effectLst/>
                <a:latin typeface="Source Sans Pro" panose="020B0503030403020204" pitchFamily="34" charset="0"/>
              </a:rPr>
              <a:t>reators</a:t>
            </a:r>
            <a:r>
              <a:rPr lang="en-GB" b="0" i="0" dirty="0">
                <a:solidFill>
                  <a:srgbClr val="2E2E2E"/>
                </a:solidFill>
                <a:effectLst/>
                <a:latin typeface="Source Sans Pro" panose="020B0503030403020204" pitchFamily="34" charset="0"/>
              </a:rPr>
              <a:t> were mostly female persons, average age 19 years. The majority of creators report a coexisting disorder (</a:t>
            </a:r>
            <a:r>
              <a:rPr lang="en-GB" b="0" i="0" dirty="0" err="1">
                <a:solidFill>
                  <a:srgbClr val="2E2E2E"/>
                </a:solidFill>
                <a:effectLst/>
                <a:latin typeface="Source Sans Pro" panose="020B0503030403020204" pitchFamily="34" charset="0"/>
              </a:rPr>
              <a:t>eg</a:t>
            </a:r>
            <a:r>
              <a:rPr lang="en-GB" b="0" i="0" dirty="0">
                <a:solidFill>
                  <a:srgbClr val="2E2E2E"/>
                </a:solidFill>
                <a:effectLst/>
                <a:latin typeface="Source Sans Pro" panose="020B0503030403020204" pitchFamily="34" charset="0"/>
              </a:rPr>
              <a:t>, depression or anxiety). Their tic-like movements are severe and frequent in videos, and their average tic rate was 29/ minute compared with the 0 to 13/minute seen in Tourette syndrome.</a:t>
            </a:r>
          </a:p>
          <a:p>
            <a:pPr algn="l" fontAlgn="base"/>
            <a:endParaRPr lang="en-GB" b="0" i="0" dirty="0">
              <a:solidFill>
                <a:srgbClr val="2E2E2E"/>
              </a:solidFill>
              <a:effectLst/>
              <a:latin typeface="Source Sans Pro" panose="020B0503030403020204" pitchFamily="34" charset="0"/>
            </a:endParaRPr>
          </a:p>
          <a:p>
            <a:pPr algn="l"/>
            <a:r>
              <a:rPr lang="en-GB" b="0" i="0" dirty="0">
                <a:solidFill>
                  <a:srgbClr val="2E2E2E"/>
                </a:solidFill>
                <a:effectLst/>
                <a:latin typeface="Source Sans Pro" panose="020B0503030403020204" pitchFamily="34" charset="0"/>
              </a:rPr>
              <a:t>Due to the underlying </a:t>
            </a:r>
            <a:r>
              <a:rPr lang="en-GB" b="0" i="0" dirty="0">
                <a:solidFill>
                  <a:srgbClr val="0D0D0D"/>
                </a:solidFill>
                <a:effectLst/>
                <a:latin typeface="Söhne"/>
              </a:rPr>
              <a:t>psychological and emotional factors in the development of functional Tics, the treatment approach is slightly different, and focusing on managing anxiety and low mood, using techniques such as CBT.</a:t>
            </a:r>
          </a:p>
          <a:p>
            <a:br>
              <a:rPr lang="en-GB" b="0" i="0" dirty="0">
                <a:solidFill>
                  <a:srgbClr val="0D0D0D"/>
                </a:solidFill>
                <a:effectLst/>
                <a:latin typeface="Söhne"/>
              </a:rPr>
            </a:br>
            <a:endParaRPr lang="en-GB" b="0" i="0" dirty="0">
              <a:solidFill>
                <a:srgbClr val="2E2E2E"/>
              </a:solidFill>
              <a:effectLst/>
              <a:latin typeface="Source Sans Pro" panose="020B0503030403020204" pitchFamily="34" charset="0"/>
            </a:endParaRPr>
          </a:p>
        </p:txBody>
      </p:sp>
      <p:sp>
        <p:nvSpPr>
          <p:cNvPr id="4" name="Slide Number Placeholder 3"/>
          <p:cNvSpPr>
            <a:spLocks noGrp="1"/>
          </p:cNvSpPr>
          <p:nvPr>
            <p:ph type="sldNum" sz="quarter" idx="10"/>
          </p:nvPr>
        </p:nvSpPr>
        <p:spPr/>
        <p:txBody>
          <a:bodyPr/>
          <a:lstStyle/>
          <a:p>
            <a:fld id="{8A0FC132-AAD8-462C-A3A1-0F232AD46FAD}" type="slidenum">
              <a:rPr lang="en-GB" smtClean="0"/>
              <a:t>13</a:t>
            </a:fld>
            <a:endParaRPr lang="en-GB"/>
          </a:p>
        </p:txBody>
      </p:sp>
    </p:spTree>
    <p:extLst>
      <p:ext uri="{BB962C8B-B14F-4D97-AF65-F5344CB8AC3E}">
        <p14:creationId xmlns:p14="http://schemas.microsoft.com/office/powerpoint/2010/main" val="371897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we’ll consider treating Tics associated with Tourette’s syndrome. </a:t>
            </a:r>
          </a:p>
        </p:txBody>
      </p:sp>
      <p:sp>
        <p:nvSpPr>
          <p:cNvPr id="4" name="Slide Number Placeholder 3"/>
          <p:cNvSpPr>
            <a:spLocks noGrp="1"/>
          </p:cNvSpPr>
          <p:nvPr>
            <p:ph type="sldNum" sz="quarter" idx="5"/>
          </p:nvPr>
        </p:nvSpPr>
        <p:spPr/>
        <p:txBody>
          <a:bodyPr/>
          <a:lstStyle/>
          <a:p>
            <a:fld id="{8A0FC132-AAD8-462C-A3A1-0F232AD46FAD}" type="slidenum">
              <a:rPr lang="en-GB" smtClean="0"/>
              <a:t>14</a:t>
            </a:fld>
            <a:endParaRPr lang="en-GB"/>
          </a:p>
        </p:txBody>
      </p:sp>
    </p:spTree>
    <p:extLst>
      <p:ext uri="{BB962C8B-B14F-4D97-AF65-F5344CB8AC3E}">
        <p14:creationId xmlns:p14="http://schemas.microsoft.com/office/powerpoint/2010/main" val="3385334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solidFill>
                  <a:schemeClr val="tx2"/>
                </a:solidFill>
              </a:rPr>
              <a:t>A basic physical health screen to exclude the very rare other movement disorders that can look like tics.. the physical health </a:t>
            </a:r>
            <a:r>
              <a:rPr lang="en-GB" altLang="en-US" sz="1200" dirty="0" err="1">
                <a:solidFill>
                  <a:schemeClr val="tx2"/>
                </a:solidFill>
              </a:rPr>
              <a:t>steroetypies</a:t>
            </a:r>
            <a:r>
              <a:rPr lang="en-GB" altLang="en-US" sz="1200" dirty="0">
                <a:solidFill>
                  <a:schemeClr val="tx2"/>
                </a:solidFill>
              </a:rPr>
              <a:t>. GPs then to signpost the mild group to psycho-education/support organisations. Those with neurological concerns may go to </a:t>
            </a:r>
            <a:r>
              <a:rPr lang="en-GB" altLang="en-US" sz="1200" dirty="0" err="1">
                <a:solidFill>
                  <a:schemeClr val="tx2"/>
                </a:solidFill>
              </a:rPr>
              <a:t>Paeds</a:t>
            </a:r>
            <a:r>
              <a:rPr lang="en-GB" altLang="en-US" sz="1200" dirty="0">
                <a:solidFill>
                  <a:schemeClr val="tx2"/>
                </a:solidFill>
              </a:rPr>
              <a:t> first. </a:t>
            </a:r>
          </a:p>
          <a:p>
            <a:endParaRPr lang="en-GB" altLang="en-US" sz="1200" dirty="0">
              <a:solidFill>
                <a:schemeClr val="tx2"/>
              </a:solidFill>
            </a:endParaRPr>
          </a:p>
          <a:p>
            <a:r>
              <a:rPr lang="en-GB" altLang="en-US" sz="1200" dirty="0">
                <a:solidFill>
                  <a:schemeClr val="tx2"/>
                </a:solidFill>
              </a:rPr>
              <a:t>Then</a:t>
            </a:r>
          </a:p>
          <a:p>
            <a:endParaRPr lang="en-GB" altLang="en-US" sz="1200" dirty="0">
              <a:solidFill>
                <a:schemeClr val="tx2"/>
              </a:solidFill>
            </a:endParaRPr>
          </a:p>
          <a:p>
            <a:r>
              <a:rPr lang="en-GB" altLang="en-US" sz="1200" dirty="0">
                <a:solidFill>
                  <a:schemeClr val="tx2"/>
                </a:solidFill>
              </a:rPr>
              <a:t>For milder presentations – we recommend resources to provide psychoeducation  for the YP + parent. If the YP goes to a school that have a Mental Health Support Team, they can now provide low intensity support.  - </a:t>
            </a:r>
          </a:p>
          <a:p>
            <a:endParaRPr lang="en-GB" altLang="en-US" sz="1200" dirty="0">
              <a:solidFill>
                <a:schemeClr val="tx2"/>
              </a:solidFill>
            </a:endParaRPr>
          </a:p>
          <a:p>
            <a:r>
              <a:rPr lang="en-GB" altLang="en-US" sz="1200" dirty="0">
                <a:solidFill>
                  <a:schemeClr val="tx2"/>
                </a:solidFill>
              </a:rPr>
              <a:t>Those who do not respond to psychoeducation and who meet CAMHS criteria in terms of functional moderate to severe functional impairment will then move on to:</a:t>
            </a:r>
          </a:p>
          <a:p>
            <a:endParaRPr lang="en-GB" altLang="en-US" sz="1200" dirty="0">
              <a:solidFill>
                <a:schemeClr val="tx2"/>
              </a:solidFill>
            </a:endParaRPr>
          </a:p>
          <a:p>
            <a:r>
              <a:rPr lang="en-GB" altLang="en-US" sz="1200" dirty="0">
                <a:solidFill>
                  <a:schemeClr val="tx2"/>
                </a:solidFill>
              </a:rPr>
              <a:t>First line: Behaviour change interventions (such as habit reversal training) and treatment of comorbidities, such as anxiety or low mood.</a:t>
            </a:r>
          </a:p>
          <a:p>
            <a:r>
              <a:rPr lang="en-GB" altLang="en-US" sz="1200" dirty="0">
                <a:solidFill>
                  <a:schemeClr val="tx2"/>
                </a:solidFill>
              </a:rPr>
              <a:t>If they do not respond to behavioural approaches, the second line: Medication</a:t>
            </a:r>
          </a:p>
          <a:p>
            <a:r>
              <a:rPr lang="en-GB" altLang="en-US" sz="1200" dirty="0">
                <a:solidFill>
                  <a:schemeClr val="tx2"/>
                </a:solidFill>
              </a:rPr>
              <a:t>The most severe or treatment resistant YP may be referred to a Tier 4 outpatient specialist service</a:t>
            </a:r>
          </a:p>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15</a:t>
            </a:fld>
            <a:endParaRPr lang="en-GB"/>
          </a:p>
        </p:txBody>
      </p:sp>
    </p:spTree>
    <p:extLst>
      <p:ext uri="{BB962C8B-B14F-4D97-AF65-F5344CB8AC3E}">
        <p14:creationId xmlns:p14="http://schemas.microsoft.com/office/powerpoint/2010/main" val="248059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rPr>
              <a:t>[Click through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rPr>
              <a:t>The components underlying CBIT include functional assessment and formulation </a:t>
            </a:r>
            <a:r>
              <a:rPr lang="en-GB" dirty="0" err="1">
                <a:effectLst/>
                <a:latin typeface="Times New Roman" panose="02020603050405020304" pitchFamily="18" charset="0"/>
              </a:rPr>
              <a:t>fo</a:t>
            </a:r>
            <a:r>
              <a:rPr lang="en-GB" dirty="0">
                <a:effectLst/>
                <a:latin typeface="Times New Roman" panose="02020603050405020304" pitchFamily="18" charset="0"/>
              </a:rPr>
              <a:t> the difficulties. Based upon the assessment and formulation an intervention is individualised to the YP’s needs. This  intervention includes psychoeducation and habit reversal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rPr>
              <a:t>Therapists educate the client about tic disorders to reduce blame, stigma, and negative feelings related to the client’s symptoms. A functional assessment is completed to assess contextual variables that influence tic expression. Based on results from the functional assessment, functional interventions are designed to understand and manage antecedents and consequences that worsen tic severity.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rPr>
              <a:t>Finally, therapists use HRT to teach the client a specific way of recognizing and controlling the tics when they occur.</a:t>
            </a:r>
          </a:p>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16</a:t>
            </a:fld>
            <a:endParaRPr lang="en-GB"/>
          </a:p>
        </p:txBody>
      </p:sp>
    </p:spTree>
    <p:extLst>
      <p:ext uri="{BB962C8B-B14F-4D97-AF65-F5344CB8AC3E}">
        <p14:creationId xmlns:p14="http://schemas.microsoft.com/office/powerpoint/2010/main" val="2292000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rPr>
              <a:t>Although tic disorders have a neurological basis, the environment plays a significant role in tic expression. These contextual variables are believed to interact with biological processes to help explain the variability in tics. Broadly speaking, these various contextual variables that impact tic expression can be broken into triggers and consequences.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rPr>
              <a:t>Triggers are external or internal contextual events that occur immediately before tics that change the likelihood of tic occurrence. </a:t>
            </a:r>
            <a:r>
              <a:rPr lang="en-GB" dirty="0">
                <a:effectLst/>
                <a:latin typeface="Helvetica" pitchFamily="2" charset="0"/>
              </a:rPr>
              <a:t>Settings, activities, and other people are examples of external antecedents. </a:t>
            </a:r>
            <a:r>
              <a:rPr lang="en-GB" dirty="0">
                <a:effectLst/>
                <a:latin typeface="Times New Roman" panose="02020603050405020304" pitchFamily="18" charset="0"/>
              </a:rPr>
              <a:t>A setting may include school, home, a friend’s house or out in the public. Other examples are participating in an activity that takes all your attention (e.g., sports, music).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rPr>
              <a:t>Some people are triggered by the reactions of other people to tics. If they are told off for </a:t>
            </a:r>
            <a:r>
              <a:rPr lang="en-GB" dirty="0" err="1">
                <a:effectLst/>
                <a:latin typeface="Times New Roman" panose="02020603050405020304" pitchFamily="18" charset="0"/>
              </a:rPr>
              <a:t>Ticcing</a:t>
            </a:r>
            <a:r>
              <a:rPr lang="en-GB" dirty="0">
                <a:effectLst/>
                <a:latin typeface="Times New Roman" panose="02020603050405020304" pitchFamily="18" charset="0"/>
              </a:rPr>
              <a:t> or teased for </a:t>
            </a:r>
            <a:r>
              <a:rPr lang="en-GB" dirty="0" err="1">
                <a:effectLst/>
                <a:latin typeface="Times New Roman" panose="02020603050405020304" pitchFamily="18" charset="0"/>
              </a:rPr>
              <a:t>Ticcing</a:t>
            </a:r>
            <a:r>
              <a:rPr lang="en-GB" dirty="0">
                <a:effectLst/>
                <a:latin typeface="Times New Roman" panose="02020603050405020304" pitchFamily="18" charset="0"/>
              </a:rPr>
              <a:t>, this can increase Tics frequency,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rPr>
              <a:t>Interestingly one study reports that over 90% of individuals reported that watching television and playing video games triggered tics. Also, showed that completing homework and being in class exacerbated tics in over 80% of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rPr>
              <a:t>Interestingly, both playing musical instruments and listening to music can reduce tics significantly. Similarly, I am working with a YP whose Tics completely disappear whilst they are trampolining, and report that the Tics reduce for some time afterwards.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p:txBody>
      </p:sp>
      <p:sp>
        <p:nvSpPr>
          <p:cNvPr id="4" name="Slide Number Placeholder 3"/>
          <p:cNvSpPr>
            <a:spLocks noGrp="1"/>
          </p:cNvSpPr>
          <p:nvPr>
            <p:ph type="sldNum" sz="quarter" idx="5"/>
          </p:nvPr>
        </p:nvSpPr>
        <p:spPr/>
        <p:txBody>
          <a:bodyPr/>
          <a:lstStyle/>
          <a:p>
            <a:fld id="{DAD3732C-455C-463D-8FAB-B402E2B6F73C}" type="slidenum">
              <a:rPr lang="en-GB" smtClean="0"/>
              <a:t>17</a:t>
            </a:fld>
            <a:endParaRPr lang="en-GB"/>
          </a:p>
        </p:txBody>
      </p:sp>
    </p:spTree>
    <p:extLst>
      <p:ext uri="{BB962C8B-B14F-4D97-AF65-F5344CB8AC3E}">
        <p14:creationId xmlns:p14="http://schemas.microsoft.com/office/powerpoint/2010/main" val="370622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p:txBody>
      </p:sp>
      <p:sp>
        <p:nvSpPr>
          <p:cNvPr id="4" name="Slide Number Placeholder 3"/>
          <p:cNvSpPr>
            <a:spLocks noGrp="1"/>
          </p:cNvSpPr>
          <p:nvPr>
            <p:ph type="sldNum" sz="quarter" idx="5"/>
          </p:nvPr>
        </p:nvSpPr>
        <p:spPr/>
        <p:txBody>
          <a:bodyPr/>
          <a:lstStyle/>
          <a:p>
            <a:fld id="{DAD3732C-455C-463D-8FAB-B402E2B6F73C}" type="slidenum">
              <a:rPr lang="en-GB" smtClean="0"/>
              <a:t>18</a:t>
            </a:fld>
            <a:endParaRPr lang="en-GB"/>
          </a:p>
        </p:txBody>
      </p:sp>
    </p:spTree>
    <p:extLst>
      <p:ext uri="{BB962C8B-B14F-4D97-AF65-F5344CB8AC3E}">
        <p14:creationId xmlns:p14="http://schemas.microsoft.com/office/powerpoint/2010/main" val="3215386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Psycho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Premonitory urge (tic signal) “itchy-feeling” “tension” “tightness” “tingle”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Premonitory urge is aversive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Tics performed to reduce feeling of discomfort/relieve the urge – negative reinforcement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Negative reinforcement occurs when something unpleasant or uncomfortable is removed or taken away will increase the likelihood of the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Performing the tic reinforces the tic, it becomes a habit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19</a:t>
            </a:fld>
            <a:endParaRPr lang="en-GB"/>
          </a:p>
        </p:txBody>
      </p:sp>
    </p:spTree>
    <p:extLst>
      <p:ext uri="{BB962C8B-B14F-4D97-AF65-F5344CB8AC3E}">
        <p14:creationId xmlns:p14="http://schemas.microsoft.com/office/powerpoint/2010/main" val="205049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2</a:t>
            </a:fld>
            <a:endParaRPr lang="en-GB"/>
          </a:p>
        </p:txBody>
      </p:sp>
    </p:spTree>
    <p:extLst>
      <p:ext uri="{BB962C8B-B14F-4D97-AF65-F5344CB8AC3E}">
        <p14:creationId xmlns:p14="http://schemas.microsoft.com/office/powerpoint/2010/main" val="97412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GB" altLang="en-US" sz="2000" dirty="0">
                <a:solidFill>
                  <a:schemeClr val="tx2"/>
                </a:solidFill>
              </a:rPr>
              <a:t>Examples of premonitory sensations include:</a:t>
            </a:r>
          </a:p>
          <a:p>
            <a:pPr lvl="1" eaLnBrk="1" hangingPunct="1">
              <a:spcBef>
                <a:spcPct val="0"/>
              </a:spcBef>
              <a:buFont typeface="Arial" panose="020B0604020202020204" pitchFamily="34" charset="0"/>
              <a:buChar char="•"/>
            </a:pPr>
            <a:r>
              <a:rPr lang="en-GB" altLang="en-US" sz="2000" dirty="0">
                <a:solidFill>
                  <a:schemeClr val="tx2"/>
                </a:solidFill>
              </a:rPr>
              <a:t>a burning feeling in the eyes before blinking</a:t>
            </a:r>
          </a:p>
          <a:p>
            <a:pPr lvl="1" eaLnBrk="1" hangingPunct="1">
              <a:spcBef>
                <a:spcPct val="0"/>
              </a:spcBef>
              <a:buFont typeface="Arial" panose="020B0604020202020204" pitchFamily="34" charset="0"/>
              <a:buChar char="•"/>
            </a:pPr>
            <a:r>
              <a:rPr lang="en-GB" altLang="en-US" sz="2000" dirty="0">
                <a:solidFill>
                  <a:schemeClr val="tx2"/>
                </a:solidFill>
              </a:rPr>
              <a:t>a dry or sore throat before grunting </a:t>
            </a:r>
          </a:p>
          <a:p>
            <a:pPr lvl="1" eaLnBrk="1" hangingPunct="1">
              <a:spcBef>
                <a:spcPct val="0"/>
              </a:spcBef>
              <a:buFont typeface="Arial" panose="020B0604020202020204" pitchFamily="34" charset="0"/>
              <a:buChar char="•"/>
            </a:pPr>
            <a:r>
              <a:rPr lang="en-GB" altLang="en-US" sz="2000" dirty="0">
                <a:solidFill>
                  <a:schemeClr val="tx2"/>
                </a:solidFill>
              </a:rPr>
              <a:t>an itchy joint or muscle before jerking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The premonitory urge is one of the defining characteristics that distinguish Tics from other movements, such as stimming in autism. Stimming is not usually associated with a premonitory urge. Stimming is also fairly consistent over time, whereas Tics tend to wax and wane.</a:t>
            </a:r>
          </a:p>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20</a:t>
            </a:fld>
            <a:endParaRPr lang="en-GB"/>
          </a:p>
        </p:txBody>
      </p:sp>
    </p:spTree>
    <p:extLst>
      <p:ext uri="{BB962C8B-B14F-4D97-AF65-F5344CB8AC3E}">
        <p14:creationId xmlns:p14="http://schemas.microsoft.com/office/powerpoint/2010/main" val="1168783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dirty="0">
                <a:solidFill>
                  <a:schemeClr val="tx2"/>
                </a:solidFill>
              </a:rPr>
              <a:t>Tics may bounce back after being suppressed. Some YP will suppress </a:t>
            </a:r>
            <a:r>
              <a:rPr lang="en-GB" altLang="en-US" sz="1200" dirty="0" err="1">
                <a:solidFill>
                  <a:schemeClr val="tx2"/>
                </a:solidFill>
              </a:rPr>
              <a:t>Ticing</a:t>
            </a:r>
            <a:r>
              <a:rPr lang="en-GB" altLang="en-US" sz="1200" dirty="0">
                <a:solidFill>
                  <a:schemeClr val="tx2"/>
                </a:solidFill>
              </a:rPr>
              <a:t> at school, only to have a severe “Tic  attack” once they get home.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dirty="0">
                <a:solidFill>
                  <a:schemeClr val="tx2"/>
                </a:solidFill>
              </a:rPr>
              <a:t>However, the ability to suppress Tics also improve with age.</a:t>
            </a:r>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21</a:t>
            </a:fld>
            <a:endParaRPr lang="en-GB"/>
          </a:p>
        </p:txBody>
      </p:sp>
    </p:spTree>
    <p:extLst>
      <p:ext uri="{BB962C8B-B14F-4D97-AF65-F5344CB8AC3E}">
        <p14:creationId xmlns:p14="http://schemas.microsoft.com/office/powerpoint/2010/main" val="1225288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There is a complex relationship between environmental triggers, emotional state, </a:t>
            </a:r>
            <a:r>
              <a:rPr lang="en-GB" dirty="0" err="1"/>
              <a:t>Ticing</a:t>
            </a:r>
            <a:r>
              <a:rPr lang="en-GB" dirty="0"/>
              <a:t> and the consequences of </a:t>
            </a:r>
            <a:r>
              <a:rPr lang="en-GB" dirty="0" err="1"/>
              <a:t>Ticing</a:t>
            </a:r>
            <a:r>
              <a:rPr lang="en-GB"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Here is a common example…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22</a:t>
            </a:fld>
            <a:endParaRPr lang="en-GB"/>
          </a:p>
        </p:txBody>
      </p:sp>
    </p:spTree>
    <p:extLst>
      <p:ext uri="{BB962C8B-B14F-4D97-AF65-F5344CB8AC3E}">
        <p14:creationId xmlns:p14="http://schemas.microsoft.com/office/powerpoint/2010/main" val="2364973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So how is habit reversal training used to treat Tics?</a:t>
            </a:r>
          </a:p>
        </p:txBody>
      </p:sp>
      <p:sp>
        <p:nvSpPr>
          <p:cNvPr id="4" name="Slide Number Placeholder 3"/>
          <p:cNvSpPr>
            <a:spLocks noGrp="1"/>
          </p:cNvSpPr>
          <p:nvPr>
            <p:ph type="sldNum" sz="quarter" idx="5"/>
          </p:nvPr>
        </p:nvSpPr>
        <p:spPr/>
        <p:txBody>
          <a:bodyPr/>
          <a:lstStyle/>
          <a:p>
            <a:fld id="{8A0FC132-AAD8-462C-A3A1-0F232AD46FAD}" type="slidenum">
              <a:rPr lang="en-GB" smtClean="0"/>
              <a:t>23</a:t>
            </a:fld>
            <a:endParaRPr lang="en-GB"/>
          </a:p>
        </p:txBody>
      </p:sp>
    </p:spTree>
    <p:extLst>
      <p:ext uri="{BB962C8B-B14F-4D97-AF65-F5344CB8AC3E}">
        <p14:creationId xmlns:p14="http://schemas.microsoft.com/office/powerpoint/2010/main" val="3374457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Put simply, once a PU is felt, instead of doing the Tic, a competing response to done instead.</a:t>
            </a:r>
          </a:p>
        </p:txBody>
      </p:sp>
      <p:sp>
        <p:nvSpPr>
          <p:cNvPr id="4" name="Slide Number Placeholder 3"/>
          <p:cNvSpPr>
            <a:spLocks noGrp="1"/>
          </p:cNvSpPr>
          <p:nvPr>
            <p:ph type="sldNum" sz="quarter" idx="5"/>
          </p:nvPr>
        </p:nvSpPr>
        <p:spPr/>
        <p:txBody>
          <a:bodyPr/>
          <a:lstStyle/>
          <a:p>
            <a:fld id="{8A0FC132-AAD8-462C-A3A1-0F232AD46FAD}" type="slidenum">
              <a:rPr lang="en-GB" smtClean="0"/>
              <a:t>24</a:t>
            </a:fld>
            <a:endParaRPr lang="en-GB"/>
          </a:p>
        </p:txBody>
      </p:sp>
    </p:spTree>
    <p:extLst>
      <p:ext uri="{BB962C8B-B14F-4D97-AF65-F5344CB8AC3E}">
        <p14:creationId xmlns:p14="http://schemas.microsoft.com/office/powerpoint/2010/main" val="3395420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rPr>
              <a:t>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Franklin Gothic Book" panose="020B0503020102020204" pitchFamily="34" charset="0"/>
              </a:rPr>
              <a:t>Tongue clicking - Push tongue to roof of mouth, close mouth and breath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Franklin Gothic Book" panose="020B050302010202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Vocal tics – “sniffing” slow breathing in and out of your mouth,</a:t>
            </a:r>
          </a:p>
        </p:txBody>
      </p:sp>
      <p:sp>
        <p:nvSpPr>
          <p:cNvPr id="4" name="Slide Number Placeholder 3"/>
          <p:cNvSpPr>
            <a:spLocks noGrp="1"/>
          </p:cNvSpPr>
          <p:nvPr>
            <p:ph type="sldNum" sz="quarter" idx="5"/>
          </p:nvPr>
        </p:nvSpPr>
        <p:spPr/>
        <p:txBody>
          <a:bodyPr/>
          <a:lstStyle/>
          <a:p>
            <a:fld id="{8A0FC132-AAD8-462C-A3A1-0F232AD46FAD}" type="slidenum">
              <a:rPr lang="en-GB" smtClean="0"/>
              <a:t>25</a:t>
            </a:fld>
            <a:endParaRPr lang="en-GB"/>
          </a:p>
        </p:txBody>
      </p:sp>
    </p:spTree>
    <p:extLst>
      <p:ext uri="{BB962C8B-B14F-4D97-AF65-F5344CB8AC3E}">
        <p14:creationId xmlns:p14="http://schemas.microsoft.com/office/powerpoint/2010/main" val="842491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A223E"/>
                </a:solidFill>
                <a:effectLst/>
                <a:latin typeface="Arial" panose="020B0604020202020204" pitchFamily="34" charset="0"/>
              </a:rPr>
              <a:t>1) First, let's define what NICE stands for. NICE is the National Institute for Health and Care Excellence. It is a body of knowledge compiled by experts, service users, carers and the public, which recommends the appropriate treatment and care of people with diseases and conditions within the NHS in England and Wales. </a:t>
            </a:r>
          </a:p>
          <a:p>
            <a:pPr algn="l"/>
            <a:endParaRPr lang="en-GB" b="0" i="0" dirty="0">
              <a:solidFill>
                <a:srgbClr val="1A223E"/>
              </a:solidFill>
              <a:effectLst/>
              <a:latin typeface="Arial" panose="020B0604020202020204" pitchFamily="34" charset="0"/>
            </a:endParaRPr>
          </a:p>
          <a:p>
            <a:pPr algn="l"/>
            <a:r>
              <a:rPr lang="en-GB" b="0" i="0" dirty="0">
                <a:solidFill>
                  <a:srgbClr val="1A223E"/>
                </a:solidFill>
                <a:effectLst/>
                <a:latin typeface="Arial" panose="020B0604020202020204" pitchFamily="34" charset="0"/>
              </a:rPr>
              <a:t>Although guidelines for some conditions which often co-occur with Tourette syndrome, such as Attention Deficit Hyperactivity Disorder (ADHD) and Autism Spectrum Disorder (ASD), have been available for years, to date, we still do not have NICE guidelines for tic disorders, including Tourette syndrome (TS). This is a great shame but mirrors the fact that there is less research funded and carried out on Tourette syndrome than in other neurodevelopmental conditions.</a:t>
            </a:r>
          </a:p>
          <a:p>
            <a:pPr algn="l"/>
            <a:endParaRPr lang="en-GB" b="0" i="0" dirty="0">
              <a:solidFill>
                <a:srgbClr val="1A223E"/>
              </a:solidFill>
              <a:effectLst/>
              <a:latin typeface="Arial" panose="020B0604020202020204" pitchFamily="34" charset="0"/>
            </a:endParaRPr>
          </a:p>
          <a:p>
            <a:pPr algn="l"/>
            <a:r>
              <a:rPr lang="en-GB" b="0" i="0" dirty="0">
                <a:solidFill>
                  <a:srgbClr val="1A223E"/>
                </a:solidFill>
                <a:effectLst/>
                <a:latin typeface="Arial" panose="020B0604020202020204" pitchFamily="34" charset="0"/>
              </a:rPr>
              <a:t>Without national guidelines, we rely on European standards to guide clinical practice.</a:t>
            </a:r>
          </a:p>
          <a:p>
            <a:pPr algn="l"/>
            <a:endParaRPr lang="en-GB" b="0" i="0" dirty="0">
              <a:solidFill>
                <a:srgbClr val="1A223E"/>
              </a:solidFill>
              <a:effectLst/>
              <a:latin typeface="Arial" panose="020B0604020202020204" pitchFamily="34" charset="0"/>
            </a:endParaRPr>
          </a:p>
          <a:p>
            <a:pPr algn="l"/>
            <a:r>
              <a:rPr lang="en-GB" b="0" i="0" dirty="0">
                <a:solidFill>
                  <a:srgbClr val="1A223E"/>
                </a:solidFill>
                <a:effectLst/>
                <a:latin typeface="Arial" panose="020B0604020202020204" pitchFamily="34" charset="0"/>
              </a:rPr>
              <a:t>[Click]</a:t>
            </a:r>
          </a:p>
          <a:p>
            <a:pPr algn="l"/>
            <a:endParaRPr lang="en-GB" b="0" i="0" dirty="0">
              <a:solidFill>
                <a:srgbClr val="1A223E"/>
              </a:solidFill>
              <a:effectLst/>
              <a:latin typeface="Arial" panose="020B0604020202020204" pitchFamily="34" charset="0"/>
            </a:endParaRPr>
          </a:p>
          <a:p>
            <a:pPr algn="l"/>
            <a:r>
              <a:rPr lang="en-GB" b="0" i="0" dirty="0">
                <a:solidFill>
                  <a:srgbClr val="1A223E"/>
                </a:solidFill>
                <a:effectLst/>
                <a:latin typeface="Arial" panose="020B0604020202020204" pitchFamily="34" charset="0"/>
              </a:rPr>
              <a:t>An additional complication is that Tics is a complex neurological presentation that can be maintained by physical health or mental health reasons.</a:t>
            </a:r>
          </a:p>
          <a:p>
            <a:pPr algn="l"/>
            <a:endParaRPr lang="en-GB" b="0" i="0" dirty="0">
              <a:solidFill>
                <a:srgbClr val="1A223E"/>
              </a:solidFill>
              <a:effectLst/>
              <a:latin typeface="Arial" panose="020B0604020202020204" pitchFamily="34" charset="0"/>
            </a:endParaRPr>
          </a:p>
          <a:p>
            <a:pPr algn="l"/>
            <a:r>
              <a:rPr lang="en-GB" b="0" i="0" dirty="0">
                <a:solidFill>
                  <a:srgbClr val="1A223E"/>
                </a:solidFill>
                <a:effectLst/>
                <a:latin typeface="Arial" panose="020B0604020202020204" pitchFamily="34" charset="0"/>
              </a:rPr>
              <a:t>Some GPs refer directly to CAMHS, some send on to Paediatrics. CAMHS can refer back to GPs or Paediatrics if physical health screenings have not been done. Young people can be passed between services, which is distressing and frustrating for families, and delays the young person getting appropriate treatment. Hopefully with the definition of our local pathway, in agreement with our colleagues in GP surgeries and Paediatrics, we can reduce these delays in referral to the most appropriate services.</a:t>
            </a:r>
          </a:p>
          <a:p>
            <a:pPr algn="l"/>
            <a:endParaRPr lang="en-GB" b="0" i="0" dirty="0">
              <a:solidFill>
                <a:srgbClr val="1A223E"/>
              </a:solidFill>
              <a:effectLst/>
              <a:latin typeface="Arial" panose="020B0604020202020204" pitchFamily="34" charset="0"/>
            </a:endParaRPr>
          </a:p>
          <a:p>
            <a:pPr algn="l"/>
            <a:endParaRPr lang="en-GB" b="0" i="0" dirty="0">
              <a:solidFill>
                <a:srgbClr val="1A223E"/>
              </a:solidFill>
              <a:effectLst/>
              <a:latin typeface="Arial" panose="020B0604020202020204" pitchFamily="34" charset="0"/>
            </a:endParaRPr>
          </a:p>
          <a:p>
            <a:pPr algn="l"/>
            <a:endParaRPr lang="en-GB" b="0" i="0" dirty="0">
              <a:solidFill>
                <a:srgbClr val="1A223E"/>
              </a:solidFill>
              <a:effectLst/>
              <a:latin typeface="Arial" panose="020B0604020202020204" pitchFamily="34" charset="0"/>
            </a:endParaRPr>
          </a:p>
          <a:p>
            <a:pPr algn="l"/>
            <a:endParaRPr lang="en-GB" b="0" i="0" dirty="0">
              <a:solidFill>
                <a:srgbClr val="1A223E"/>
              </a:solidFill>
              <a:effectLst/>
              <a:latin typeface="Arial" panose="020B0604020202020204" pitchFamily="34" charset="0"/>
            </a:endParaRPr>
          </a:p>
          <a:p>
            <a:pPr eaLnBrk="1" hangingPunct="1"/>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26</a:t>
            </a:fld>
            <a:endParaRPr lang="en-GB"/>
          </a:p>
        </p:txBody>
      </p:sp>
    </p:spTree>
    <p:extLst>
      <p:ext uri="{BB962C8B-B14F-4D97-AF65-F5344CB8AC3E}">
        <p14:creationId xmlns:p14="http://schemas.microsoft.com/office/powerpoint/2010/main" val="3226998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meantime, let’s have a look at some strategies that research suggests can help young people.</a:t>
            </a:r>
          </a:p>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27</a:t>
            </a:fld>
            <a:endParaRPr lang="en-GB"/>
          </a:p>
        </p:txBody>
      </p:sp>
    </p:spTree>
    <p:extLst>
      <p:ext uri="{BB962C8B-B14F-4D97-AF65-F5344CB8AC3E}">
        <p14:creationId xmlns:p14="http://schemas.microsoft.com/office/powerpoint/2010/main" val="3797023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Times New Roman" panose="02020603050405020304" pitchFamily="18" charset="0"/>
              </a:rPr>
              <a:t>Managing tics in a child with Tourette's requires a combination of understanding, patience, and supportive strategies. Here are some parent strategies for managing tics:</a:t>
            </a:r>
          </a:p>
          <a:p>
            <a:endParaRPr lang="en-GB"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*1. Open Communication*</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Encourage your child to talk about their tics.</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Create a safe space for open discussions without judgment.</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Listen actively and empathise with their experiences.</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*2. Collaborate with Professionals*</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Consult with healthcare professionals, such as paediatricians or neurologists.</a:t>
            </a:r>
          </a:p>
          <a:p>
            <a:r>
              <a:rPr lang="en-GB" sz="1200" dirty="0">
                <a:effectLst/>
                <a:latin typeface="Calibri" panose="020F0502020204030204" pitchFamily="34" charset="0"/>
                <a:ea typeface="Times New Roman" panose="02020603050405020304" pitchFamily="18" charset="0"/>
              </a:rPr>
              <a:t>- Consult with 3</a:t>
            </a:r>
            <a:r>
              <a:rPr lang="en-GB" sz="1200" baseline="30000" dirty="0">
                <a:effectLst/>
                <a:latin typeface="Calibri" panose="020F0502020204030204" pitchFamily="34" charset="0"/>
                <a:ea typeface="Times New Roman" panose="02020603050405020304" pitchFamily="18" charset="0"/>
              </a:rPr>
              <a:t>rd</a:t>
            </a:r>
            <a:r>
              <a:rPr lang="en-GB" sz="1200" dirty="0">
                <a:effectLst/>
                <a:latin typeface="Calibri" panose="020F0502020204030204" pitchFamily="34" charset="0"/>
                <a:ea typeface="Times New Roman" panose="02020603050405020304" pitchFamily="18" charset="0"/>
              </a:rPr>
              <a:t> sector specialists (e.g. Tourette’s Action)</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Seek guidance from teachers and school staff to create a supportive environment.</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Explore potential therapy options, like behavioural therapy or counselling.</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*3. Develop Coping Mechanisms*</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Identify and practice diversion strategies for redirecting attention during tic episodes… activities that will engage them.</a:t>
            </a:r>
            <a:br>
              <a:rPr lang="en-GB" sz="1200" dirty="0">
                <a:effectLst/>
                <a:latin typeface="Calibri" panose="020F0502020204030204" pitchFamily="34" charset="0"/>
                <a:ea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4. **Promote Healthy Lifestyle Habits:** Encourage your child to maintain a healthy lifestyle through regular exercise, a balanced diet, and adequate sleep. These factors can positively influence overall well-being and may have a beneficial impact on tic management.</a:t>
            </a:r>
          </a:p>
          <a:p>
            <a:endParaRPr lang="en-GB"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5. **Promote Self-Advocacy:** As your child grows older, encourage them to understand their condition and advocate for themselves. Teach them how to explain Tourette's to others and communicate their needs effectively.</a:t>
            </a:r>
          </a:p>
          <a:p>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6. **Celebrate Achievements:** Recognize and celebrate your child's achievements, both big and small. Positive reinforcement can boost their self-esteem and help them navigate the challenges associated with Tourette's syndrome.</a:t>
            </a:r>
            <a:br>
              <a:rPr lang="en-GB" sz="1200" dirty="0">
                <a:effectLst/>
                <a:latin typeface="Calibri" panose="020F0502020204030204" pitchFamily="34" charset="0"/>
                <a:ea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7. **Encourage Relaxation Techniques:** Teach your child relaxation techniques such as deep breathing, mindfulness, or progressive muscle relaxation. These methods can help manage stress, which often exacerbates tics.</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Remember, every child with Tourette's is unique, so it's essential to tailor these strategies to your child's specific needs and preferences. Additionally, staying connected with support groups and other families dealing with Tourette's can provide valuable insights and emotional support for parents.</a:t>
            </a:r>
            <a:endParaRPr lang="en-GB" sz="1200" dirty="0">
              <a:effectLst/>
              <a:latin typeface="Calibri" panose="020F0502020204030204" pitchFamily="34" charset="0"/>
              <a:ea typeface="Calibri" panose="020F0502020204030204" pitchFamily="34" charset="0"/>
            </a:endParaRPr>
          </a:p>
          <a:p>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endParaRPr lang="en-GB" dirty="0"/>
          </a:p>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28</a:t>
            </a:fld>
            <a:endParaRPr lang="en-GB"/>
          </a:p>
        </p:txBody>
      </p:sp>
    </p:spTree>
    <p:extLst>
      <p:ext uri="{BB962C8B-B14F-4D97-AF65-F5344CB8AC3E}">
        <p14:creationId xmlns:p14="http://schemas.microsoft.com/office/powerpoint/2010/main" val="3706761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This is an example of mindful breathing that can help a YP self-manage their emotions.</a:t>
            </a:r>
          </a:p>
          <a:p>
            <a:r>
              <a:rPr lang="en-GB" dirty="0"/>
              <a:t>There are lots of different options to try out, and it’s trial and error, some will work better than others.</a:t>
            </a:r>
          </a:p>
        </p:txBody>
      </p:sp>
      <p:sp>
        <p:nvSpPr>
          <p:cNvPr id="4" name="Slide Number Placeholder 3"/>
          <p:cNvSpPr>
            <a:spLocks noGrp="1"/>
          </p:cNvSpPr>
          <p:nvPr>
            <p:ph type="sldNum" sz="quarter" idx="5"/>
          </p:nvPr>
        </p:nvSpPr>
        <p:spPr/>
        <p:txBody>
          <a:bodyPr/>
          <a:lstStyle/>
          <a:p>
            <a:fld id="{DAD3732C-455C-463D-8FAB-B402E2B6F73C}" type="slidenum">
              <a:rPr lang="en-GB" smtClean="0"/>
              <a:t>29</a:t>
            </a:fld>
            <a:endParaRPr lang="en-GB"/>
          </a:p>
        </p:txBody>
      </p:sp>
    </p:spTree>
    <p:extLst>
      <p:ext uri="{BB962C8B-B14F-4D97-AF65-F5344CB8AC3E}">
        <p14:creationId xmlns:p14="http://schemas.microsoft.com/office/powerpoint/2010/main" val="199707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mn-ea"/>
                <a:cs typeface="+mn-cs"/>
              </a:rPr>
              <a:t>Tics — sudden, brief, intermittent movements or sounds — are the hallmark sign of Tourette syndrome. They can range from mild to severe. Severe symptoms might significantly interfere with communication, daily functioning and quality of life.</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Tics can also involve movement (motor tics) or sounds (vocal tics). Motor tics usually begin before vocal tics do. But the spectrum of tics that people experience is diverse.</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In addition, tics can:</a:t>
            </a:r>
          </a:p>
          <a:p>
            <a:r>
              <a:rPr lang="en-GB" sz="1200" b="0" i="0" kern="1200" dirty="0">
                <a:solidFill>
                  <a:schemeClr val="tx1"/>
                </a:solidFill>
                <a:effectLst/>
                <a:latin typeface="Arial" charset="0"/>
                <a:ea typeface="+mn-ea"/>
                <a:cs typeface="+mn-cs"/>
              </a:rPr>
              <a:t>Vary in type, frequency and severity</a:t>
            </a:r>
          </a:p>
          <a:p>
            <a:r>
              <a:rPr lang="en-GB" sz="1200" b="0" i="0" kern="1200" dirty="0">
                <a:solidFill>
                  <a:schemeClr val="tx1"/>
                </a:solidFill>
                <a:effectLst/>
                <a:latin typeface="Arial" charset="0"/>
                <a:ea typeface="+mn-ea"/>
                <a:cs typeface="+mn-cs"/>
              </a:rPr>
              <a:t>Can worsen if you're ill, stressed, anxious, tired or excited</a:t>
            </a:r>
          </a:p>
          <a:p>
            <a:r>
              <a:rPr lang="en-GB" sz="1200" b="0" i="0" kern="1200" dirty="0">
                <a:solidFill>
                  <a:schemeClr val="tx1"/>
                </a:solidFill>
                <a:effectLst/>
                <a:latin typeface="Arial" charset="0"/>
                <a:ea typeface="+mn-ea"/>
                <a:cs typeface="+mn-cs"/>
              </a:rPr>
              <a:t>Occur during sleep</a:t>
            </a:r>
          </a:p>
          <a:p>
            <a:r>
              <a:rPr lang="en-GB" sz="1200" b="0" i="0" kern="1200" dirty="0">
                <a:solidFill>
                  <a:schemeClr val="tx1"/>
                </a:solidFill>
                <a:effectLst/>
                <a:latin typeface="Arial" charset="0"/>
                <a:ea typeface="+mn-ea"/>
                <a:cs typeface="+mn-cs"/>
              </a:rPr>
              <a:t>Change over time</a:t>
            </a:r>
          </a:p>
          <a:p>
            <a:r>
              <a:rPr lang="en-GB" sz="1200" b="0" i="0" kern="1200" dirty="0">
                <a:solidFill>
                  <a:schemeClr val="tx1"/>
                </a:solidFill>
                <a:effectLst/>
                <a:latin typeface="Arial" charset="0"/>
                <a:ea typeface="+mn-ea"/>
                <a:cs typeface="+mn-cs"/>
              </a:rPr>
              <a:t>Worsen in the early teenage years and improve during the transition into adulthood</a:t>
            </a:r>
          </a:p>
          <a:p>
            <a:r>
              <a:rPr lang="en-GB" sz="1200" b="0" i="0" kern="1200" dirty="0">
                <a:solidFill>
                  <a:schemeClr val="tx1"/>
                </a:solidFill>
                <a:effectLst/>
                <a:latin typeface="Arial" charset="0"/>
                <a:ea typeface="+mn-ea"/>
                <a:cs typeface="+mn-cs"/>
              </a:rPr>
              <a:t>Can be consciously suppressed – which is tiring</a:t>
            </a:r>
          </a:p>
        </p:txBody>
      </p:sp>
      <p:sp>
        <p:nvSpPr>
          <p:cNvPr id="4" name="Slide Number Placeholder 3"/>
          <p:cNvSpPr>
            <a:spLocks noGrp="1"/>
          </p:cNvSpPr>
          <p:nvPr>
            <p:ph type="sldNum" sz="quarter" idx="5"/>
          </p:nvPr>
        </p:nvSpPr>
        <p:spPr/>
        <p:txBody>
          <a:bodyPr/>
          <a:lstStyle/>
          <a:p>
            <a:fld id="{8A0FC132-AAD8-462C-A3A1-0F232AD46FAD}" type="slidenum">
              <a:rPr lang="en-GB" smtClean="0"/>
              <a:t>3</a:t>
            </a:fld>
            <a:endParaRPr lang="en-GB"/>
          </a:p>
        </p:txBody>
      </p:sp>
    </p:spTree>
    <p:extLst>
      <p:ext uri="{BB962C8B-B14F-4D97-AF65-F5344CB8AC3E}">
        <p14:creationId xmlns:p14="http://schemas.microsoft.com/office/powerpoint/2010/main" val="125186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Times New Roman" panose="02020603050405020304" pitchFamily="18" charset="0"/>
              </a:rPr>
              <a:t>*1. Education and Awareness*</a:t>
            </a:r>
          </a:p>
          <a:p>
            <a:r>
              <a:rPr lang="en-GB" sz="1200" dirty="0">
                <a:effectLst/>
                <a:latin typeface="Calibri" panose="020F0502020204030204" pitchFamily="34" charset="0"/>
                <a:ea typeface="Times New Roman" panose="02020603050405020304" pitchFamily="18" charset="0"/>
              </a:rPr>
              <a:t>Learn about Tourette's syndrome, its symptoms, and the impact it can have on your child. Understanding the condition is the first step in providing effective support.</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Educate family members, friends, and teachers about tics.</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Promote understanding to reduce stigma and misconceptions.</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Foster an inclusive environment that encourages acceptance.</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*2. Positive Reinforcement*</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Acknowledge and celebrate your child's achievements.</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Focus on strengths rather than limitations.</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Encourage a positive mindset to build resilience.</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*3. Empower Your Child*</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Involve your child in decision-making about their care.</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Build their self-advocacy skills to express their needs and preferences.</a:t>
            </a: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Encourage participation in activities they enjoy to boost self-confidence.</a:t>
            </a:r>
          </a:p>
          <a:p>
            <a:endParaRPr lang="en-GB"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4. **Avoid Drawing Attention:** Help your child feel more comfortable in social situations by avoiding drawing unnecessary attention to their tics. </a:t>
            </a:r>
          </a:p>
          <a:p>
            <a:endParaRPr lang="en-GB" sz="1200" dirty="0">
              <a:effectLst/>
              <a:latin typeface="Calibri" panose="020F0502020204030204" pitchFamily="34" charset="0"/>
              <a:ea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rPr>
              <a:t>5. **Establish Routines:** Create consistent daily routines for your child. Predictability and structure can help reduce anxiety and stress, which may, in turn, minimize tic frequency and intensity.</a:t>
            </a:r>
            <a:endParaRPr lang="en-GB" dirty="0"/>
          </a:p>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30</a:t>
            </a:fld>
            <a:endParaRPr lang="en-GB"/>
          </a:p>
        </p:txBody>
      </p:sp>
    </p:spTree>
    <p:extLst>
      <p:ext uri="{BB962C8B-B14F-4D97-AF65-F5344CB8AC3E}">
        <p14:creationId xmlns:p14="http://schemas.microsoft.com/office/powerpoint/2010/main" val="610182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solidFill>
                  <a:schemeClr val="tx2"/>
                </a:solidFill>
              </a:rPr>
              <a:t>Psychoeducation (YP + parent)- at the moment you can recommend </a:t>
            </a:r>
          </a:p>
          <a:p>
            <a:endParaRPr lang="en-GB" altLang="en-US" sz="1200" dirty="0">
              <a:solidFill>
                <a:schemeClr val="tx2"/>
              </a:solidFill>
            </a:endParaRPr>
          </a:p>
          <a:p>
            <a:r>
              <a:rPr lang="en-GB" altLang="en-US" sz="1200" dirty="0" err="1">
                <a:solidFill>
                  <a:schemeClr val="tx2"/>
                </a:solidFill>
              </a:rPr>
              <a:t>Tourettes</a:t>
            </a:r>
            <a:r>
              <a:rPr lang="en-GB" altLang="en-US" sz="1200" dirty="0">
                <a:solidFill>
                  <a:schemeClr val="tx2"/>
                </a:solidFill>
              </a:rPr>
              <a:t> Action (tourettes-action.org.uk)</a:t>
            </a:r>
          </a:p>
          <a:p>
            <a:r>
              <a:rPr lang="en-GB" altLang="en-US" sz="1200" dirty="0">
                <a:solidFill>
                  <a:schemeClr val="tx2"/>
                </a:solidFill>
              </a:rPr>
              <a:t>Tourette syndrome information pack | Great Ormond Street Hospital (gosh.nhs.uk)</a:t>
            </a:r>
          </a:p>
          <a:p>
            <a:r>
              <a:rPr lang="en-GB" altLang="en-US" sz="1200" dirty="0">
                <a:solidFill>
                  <a:schemeClr val="tx2"/>
                </a:solidFill>
              </a:rPr>
              <a:t>Leaky Brakes :: LEAKY BRAKE TOOLBOX (The Brake Shop Virtual Clinic)</a:t>
            </a:r>
          </a:p>
          <a:p>
            <a:r>
              <a:rPr lang="en-GB" dirty="0"/>
              <a:t>Book - </a:t>
            </a:r>
          </a:p>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31</a:t>
            </a:fld>
            <a:endParaRPr lang="en-GB"/>
          </a:p>
        </p:txBody>
      </p:sp>
    </p:spTree>
    <p:extLst>
      <p:ext uri="{BB962C8B-B14F-4D97-AF65-F5344CB8AC3E}">
        <p14:creationId xmlns:p14="http://schemas.microsoft.com/office/powerpoint/2010/main" val="47833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Teachers play a crucial role in creating a supportive and inclusive learning environment for students with Tourette's syndrome. Here are some strategies that teachers can employ to manage tics in the classroom. </a:t>
            </a:r>
            <a:br>
              <a:rPr lang="en-GB" sz="1200" dirty="0">
                <a:effectLst/>
                <a:latin typeface="Calibri" panose="020F0502020204030204" pitchFamily="34" charset="0"/>
                <a:ea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Understanding Tics and their Impact</a:t>
            </a:r>
            <a:br>
              <a:rPr lang="en-GB" sz="1200" dirty="0">
                <a:effectLst/>
                <a:latin typeface="Calibri" panose="020F0502020204030204" pitchFamily="34" charset="0"/>
                <a:ea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 It’s important that teachers are aware what tics are (involuntary, repetitive movements or sounds). Learn about Tourette's syndrome and its manifestations to better understand your student's needs.</a:t>
            </a:r>
            <a:br>
              <a:rPr lang="en-GB" sz="1200" dirty="0">
                <a:effectLst/>
                <a:latin typeface="Calibri" panose="020F0502020204030204" pitchFamily="34" charset="0"/>
                <a:ea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 Prevalence: Highlight that tics are relatively common in children, affecting around 10-20% of the school-age population.</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 Impact on Education: Understanding how tics can sometimes interfere with a child's academic performance, social interactions, and overall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1. Tics can disrupt the classroom environment, especially if they are loud or frequent. This disruption may affect not only the student with tics but also their classmates and the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2. Tics can draw attention and may lead to social challenges. Students with noticeable tics might experience teasing, bullying, or social isolation. Peers may not fully understand the nature of tics, leading to misunderstandings.</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3. Tics can sometimes interfere with concentration and focus, potentially affecting academic performance. Students may find it challenging to concentrate during exams or while completing assignments.</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r>
              <a:rPr lang="en-GB" sz="1200" dirty="0">
                <a:effectLst/>
                <a:latin typeface="Calibri" panose="020F0502020204030204" pitchFamily="34" charset="0"/>
                <a:ea typeface="Times New Roman" panose="02020603050405020304" pitchFamily="18" charset="0"/>
              </a:rPr>
              <a:t>4. The social challenges and potential negative reactions from peers can impact a student's emotional well-being. They may experience stress, anxiety, or feelings of self-consciousness. Constant awareness of tics and their impact on social interactions can affect a student's self-esteem. Educators and peers need to create a supportive environment to boost self-confidence.</a:t>
            </a: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br>
              <a:rPr lang="en-GB" sz="1200" dirty="0">
                <a:effectLst/>
                <a:latin typeface="Calibri" panose="020F0502020204030204" pitchFamily="34" charset="0"/>
                <a:ea typeface="Times New Roman" panose="02020603050405020304" pitchFamily="18" charset="0"/>
              </a:rPr>
            </a:br>
            <a:endParaRPr lang="en-GB" dirty="0"/>
          </a:p>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32</a:t>
            </a:fld>
            <a:endParaRPr lang="en-GB"/>
          </a:p>
        </p:txBody>
      </p:sp>
    </p:spTree>
    <p:extLst>
      <p:ext uri="{BB962C8B-B14F-4D97-AF65-F5344CB8AC3E}">
        <p14:creationId xmlns:p14="http://schemas.microsoft.com/office/powerpoint/2010/main" val="890813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 Educate Staff: Provide training to teachers and staff about tics, emphasizing the importance of awareness and understanding. Schools with a Mental Health Support Team (MHST) – the mental health practitioners have received training to provide therapeutic support for </a:t>
            </a:r>
            <a:r>
              <a:rPr lang="en-GB" sz="1200" dirty="0" err="1">
                <a:effectLst/>
                <a:latin typeface="Calibri" panose="020F0502020204030204" pitchFamily="34" charset="0"/>
                <a:ea typeface="Times New Roman" panose="02020603050405020304" pitchFamily="18" charset="0"/>
              </a:rPr>
              <a:t>Tourettes</a:t>
            </a:r>
            <a:r>
              <a:rPr lang="en-GB" sz="1200" dirty="0">
                <a:effectLst/>
                <a:latin typeface="Calibri" panose="020F0502020204030204" pitchFamily="34" charset="0"/>
                <a:ea typeface="Times New Roman" panose="02020603050405020304" pitchFamily="18" charset="0"/>
              </a:rPr>
              <a:t>. Work collaboratively with the school's support team, including special education staff and </a:t>
            </a:r>
            <a:r>
              <a:rPr lang="en-GB" sz="1200" dirty="0" err="1">
                <a:effectLst/>
                <a:latin typeface="Calibri" panose="020F0502020204030204" pitchFamily="34" charset="0"/>
                <a:ea typeface="Times New Roman" panose="02020603050405020304" pitchFamily="18" charset="0"/>
              </a:rPr>
              <a:t>counselors</a:t>
            </a:r>
            <a:r>
              <a:rPr lang="en-GB" sz="1200" dirty="0">
                <a:effectLst/>
                <a:latin typeface="Calibri" panose="020F0502020204030204" pitchFamily="34" charset="0"/>
                <a:ea typeface="Times New Roman" panose="02020603050405020304" pitchFamily="18" charset="0"/>
              </a:rPr>
              <a:t>.</a:t>
            </a:r>
            <a:br>
              <a:rPr lang="en-GB" sz="1200" dirty="0">
                <a:effectLst/>
                <a:latin typeface="Calibri" panose="020F0502020204030204" pitchFamily="34" charset="0"/>
                <a:ea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 Individualized Support: Work with the child's parents and healthcare professionals to develop an individualized plan that addresses the unique needs of the student. Establish open communication with the student and their parents to understand specific triggers or accommodations needed.</a:t>
            </a:r>
            <a:br>
              <a:rPr lang="en-GB" sz="1200" dirty="0">
                <a:effectLst/>
                <a:latin typeface="Calibri" panose="020F0502020204030204" pitchFamily="34" charset="0"/>
                <a:ea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 - Classroom Adjustments: Discuss practical strategies for making classroom adjustments, such as providing a quiet space for the student to take breaks if needed, allowing for flexibility in movement, and implementing a signal for when the student needs to step out briefly.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Allow the student to take breaks when needed to manage tics and reduce stress. Arrange the classroom seating to accommodate the student's needs. For example, consider placing them in a location where they can move without disrupting the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Allow the student opportunities to move around or take short breaks to release pent-up energy and manage tics discreetly. Develop a non-verbal signal system with the student to discreetly communicate when they need a break or assistance without drawing attention to their tics.</a:t>
            </a:r>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33</a:t>
            </a:fld>
            <a:endParaRPr lang="en-GB"/>
          </a:p>
        </p:txBody>
      </p:sp>
    </p:spTree>
    <p:extLst>
      <p:ext uri="{BB962C8B-B14F-4D97-AF65-F5344CB8AC3E}">
        <p14:creationId xmlns:p14="http://schemas.microsoft.com/office/powerpoint/2010/main" val="859341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 Promote Awareness: Encourage open conversations about tics to reduce stigma and increase awareness among students, teachers, and parents.</a:t>
            </a:r>
            <a:br>
              <a:rPr lang="en-GB" sz="1200" dirty="0">
                <a:effectLst/>
                <a:latin typeface="Calibri" panose="020F0502020204030204" pitchFamily="34" charset="0"/>
                <a:ea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 Peer Education: Implement programs that educate students about tics, fostering empathy and understanding among peers. Educate classmates about Tourette's to foster understanding and reduce stigma. Create a safe and supportive classroom atmosphere that emphasizes tolerance and acceptance.  Educate the entire class about Tourette's syndrome, fostering empathy and understanding among peers. Address questions from students to dispel myths and misconceptions.</a:t>
            </a:r>
            <a:br>
              <a:rPr lang="en-GB" sz="1200" dirty="0">
                <a:effectLst/>
                <a:latin typeface="Calibri" panose="020F0502020204030204" pitchFamily="34" charset="0"/>
                <a:ea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 Support Networks: Establish support networks within the school community to provide resources and assistance for both the child with tics and their parents. This may include a designated point of contact or a support group.  Implement a buddy system, pairing the student with a supportive classmate who can assist when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By implementing these strategies, teachers can contribute to a positive and inclusive classroom environment that supports students with Tourette's syndrome in their academic and social development.</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34</a:t>
            </a:fld>
            <a:endParaRPr lang="en-GB"/>
          </a:p>
        </p:txBody>
      </p:sp>
    </p:spTree>
    <p:extLst>
      <p:ext uri="{BB962C8B-B14F-4D97-AF65-F5344CB8AC3E}">
        <p14:creationId xmlns:p14="http://schemas.microsoft.com/office/powerpoint/2010/main" val="42661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3732C-455C-463D-8FAB-B402E2B6F73C}" type="slidenum">
              <a:rPr lang="en-GB" smtClean="0"/>
              <a:t>35</a:t>
            </a:fld>
            <a:endParaRPr lang="en-GB"/>
          </a:p>
        </p:txBody>
      </p:sp>
    </p:spTree>
    <p:extLst>
      <p:ext uri="{BB962C8B-B14F-4D97-AF65-F5344CB8AC3E}">
        <p14:creationId xmlns:p14="http://schemas.microsoft.com/office/powerpoint/2010/main" val="353189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mn-ea"/>
                <a:cs typeface="+mn-cs"/>
              </a:rPr>
              <a:t>Tics are classified as:</a:t>
            </a:r>
          </a:p>
          <a:p>
            <a:endParaRPr lang="en-GB" sz="1200" b="1" i="0" kern="1200" dirty="0">
              <a:solidFill>
                <a:schemeClr val="tx1"/>
              </a:solidFill>
              <a:effectLst/>
              <a:latin typeface="Arial" charset="0"/>
              <a:ea typeface="+mn-ea"/>
              <a:cs typeface="+mn-cs"/>
            </a:endParaRPr>
          </a:p>
          <a:p>
            <a:r>
              <a:rPr lang="en-GB" sz="1200" b="1" i="0" kern="1200" dirty="0">
                <a:solidFill>
                  <a:schemeClr val="tx1"/>
                </a:solidFill>
                <a:effectLst/>
                <a:latin typeface="Arial" charset="0"/>
                <a:ea typeface="+mn-ea"/>
                <a:cs typeface="+mn-cs"/>
              </a:rPr>
              <a:t>Simple tics.</a:t>
            </a:r>
            <a:r>
              <a:rPr lang="en-GB" sz="1200" b="0" i="0" kern="1200" dirty="0">
                <a:solidFill>
                  <a:schemeClr val="tx1"/>
                </a:solidFill>
                <a:effectLst/>
                <a:latin typeface="Arial" charset="0"/>
                <a:ea typeface="+mn-ea"/>
                <a:cs typeface="+mn-cs"/>
              </a:rPr>
              <a:t> These sudden, brief and repetitive tics involve a limited number of muscle groups.</a:t>
            </a:r>
          </a:p>
          <a:p>
            <a:r>
              <a:rPr lang="en-GB" sz="1200" b="1" i="0" kern="1200" dirty="0">
                <a:solidFill>
                  <a:schemeClr val="tx1"/>
                </a:solidFill>
                <a:effectLst/>
                <a:latin typeface="Arial" charset="0"/>
                <a:ea typeface="+mn-ea"/>
                <a:cs typeface="+mn-cs"/>
              </a:rPr>
              <a:t>Complex tics.</a:t>
            </a:r>
            <a:r>
              <a:rPr lang="en-GB" sz="1200" b="0" i="0" kern="1200" dirty="0">
                <a:solidFill>
                  <a:schemeClr val="tx1"/>
                </a:solidFill>
                <a:effectLst/>
                <a:latin typeface="Arial" charset="0"/>
                <a:ea typeface="+mn-ea"/>
                <a:cs typeface="+mn-cs"/>
              </a:rPr>
              <a:t> These distinct, coordinated patterns of movements involve several muscle groups.</a:t>
            </a:r>
          </a:p>
          <a:p>
            <a:pPr eaLnBrk="1" hangingPunct="1"/>
            <a:endParaRPr lang="en-GB" sz="1200" b="0" i="0" kern="1200" dirty="0">
              <a:solidFill>
                <a:schemeClr val="tx1"/>
              </a:solidFill>
              <a:effectLst/>
              <a:latin typeface="Arial" charset="0"/>
              <a:ea typeface="+mn-ea"/>
              <a:cs typeface="+mn-cs"/>
            </a:endParaRPr>
          </a:p>
          <a:p>
            <a:pPr eaLnBrk="1" hangingPunct="1"/>
            <a:r>
              <a:rPr lang="en-GB" sz="1200" b="0" i="0" kern="1200" dirty="0">
                <a:solidFill>
                  <a:schemeClr val="tx1"/>
                </a:solidFill>
                <a:effectLst/>
                <a:latin typeface="Arial" charset="0"/>
                <a:ea typeface="+mn-ea"/>
                <a:cs typeface="+mn-cs"/>
              </a:rPr>
              <a:t>Copropraxia is </a:t>
            </a:r>
            <a:r>
              <a:rPr lang="en-GB" sz="1200" b="1" i="0" kern="1200" dirty="0">
                <a:solidFill>
                  <a:schemeClr val="tx1"/>
                </a:solidFill>
                <a:effectLst/>
                <a:latin typeface="Arial" charset="0"/>
                <a:ea typeface="+mn-ea"/>
                <a:cs typeface="+mn-cs"/>
              </a:rPr>
              <a:t>a tic consisting of involuntarily performing obscene or forbidden gestures, or inappropriate touching</a:t>
            </a:r>
            <a:r>
              <a:rPr lang="en-GB" sz="1200" b="0" i="0" kern="1200" dirty="0">
                <a:solidFill>
                  <a:schemeClr val="tx1"/>
                </a:solidFill>
                <a:effectLst/>
                <a:latin typeface="Arial" charset="0"/>
                <a:ea typeface="+mn-ea"/>
                <a:cs typeface="+mn-cs"/>
              </a:rPr>
              <a:t>.</a:t>
            </a:r>
          </a:p>
          <a:p>
            <a:pPr eaLnBrk="1" hangingPunct="1"/>
            <a:endParaRPr lang="en-GB" sz="1200" b="0" i="0"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charset="0"/>
                <a:ea typeface="+mn-ea"/>
                <a:cs typeface="+mn-cs"/>
              </a:rPr>
              <a:t>It’s also important to mention that some motor Tics are invisible. These include abdominal tensing and toe curling.</a:t>
            </a:r>
          </a:p>
          <a:p>
            <a:pPr eaLnBrk="1" hangingPunct="1"/>
            <a:endParaRPr lang="en-GB" sz="1200" b="0" i="0" kern="1200" dirty="0">
              <a:solidFill>
                <a:schemeClr val="tx1"/>
              </a:solidFill>
              <a:effectLst/>
              <a:latin typeface="Arial" charset="0"/>
              <a:ea typeface="+mn-ea"/>
              <a:cs typeface="+mn-cs"/>
            </a:endParaRPr>
          </a:p>
          <a:p>
            <a:pPr eaLnBrk="1" hangingPunct="1"/>
            <a:endParaRPr lang="en-GB" altLang="en-US" sz="1200" b="0" i="0"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i="0" kern="1200" dirty="0">
                <a:solidFill>
                  <a:schemeClr val="tx1"/>
                </a:solidFill>
                <a:effectLst/>
                <a:latin typeface="Arial" charset="0"/>
                <a:ea typeface="+mn-ea"/>
                <a:cs typeface="+mn-cs"/>
              </a:rPr>
              <a:t>Coprolalia is involuntary swearing or the involuntary utterance of obscene words or socially inappropriate and derogatory remarks. </a:t>
            </a:r>
            <a:r>
              <a:rPr lang="en-GB" dirty="0">
                <a:solidFill>
                  <a:schemeClr val="tx2"/>
                </a:solidFill>
              </a:rPr>
              <a:t>However, coprolalia is relatively rare in individuals with TS (1-2 in 10), is not required for diagnosis, and does not persist in many cases.</a:t>
            </a:r>
          </a:p>
          <a:p>
            <a:pPr eaLnBrk="1" hangingPunct="1"/>
            <a:endParaRPr lang="en-GB" sz="1200" b="1" i="0" kern="1200" dirty="0">
              <a:solidFill>
                <a:schemeClr val="tx1"/>
              </a:solidFill>
              <a:effectLst/>
              <a:latin typeface="Arial" charset="0"/>
              <a:ea typeface="+mn-ea"/>
              <a:cs typeface="+mn-cs"/>
            </a:endParaRPr>
          </a:p>
          <a:p>
            <a:pPr eaLnBrk="1" hangingPunct="1"/>
            <a:r>
              <a:rPr lang="en-GB" sz="1200" b="1" i="0" kern="1200" dirty="0">
                <a:solidFill>
                  <a:schemeClr val="tx1"/>
                </a:solidFill>
                <a:effectLst/>
                <a:latin typeface="Arial" charset="0"/>
                <a:ea typeface="+mn-ea"/>
                <a:cs typeface="+mn-cs"/>
              </a:rPr>
              <a:t>Echolalia is the repetition of words spoken by others, whereas palilalia is the automatic repetition of one's own words</a:t>
            </a:r>
            <a:r>
              <a:rPr lang="en-GB" sz="1200" b="0" i="0" kern="1200" dirty="0">
                <a:solidFill>
                  <a:schemeClr val="tx1"/>
                </a:solidFill>
                <a:effectLst/>
                <a:latin typeface="Arial" charset="0"/>
                <a:ea typeface="+mn-ea"/>
                <a:cs typeface="+mn-cs"/>
              </a:rPr>
              <a:t>.</a:t>
            </a:r>
            <a:endParaRPr lang="en-GB" altLang="en-US" sz="1200" b="0" i="0" kern="1200" dirty="0">
              <a:solidFill>
                <a:schemeClr val="tx1"/>
              </a:solidFill>
              <a:effectLst/>
              <a:latin typeface="Arial" charset="0"/>
              <a:ea typeface="+mn-ea"/>
              <a:cs typeface="+mn-cs"/>
            </a:endParaRPr>
          </a:p>
          <a:p>
            <a:pPr eaLnBrk="1" hangingPunct="1"/>
            <a:endParaRPr lang="en-GB" alt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8A0FC132-AAD8-462C-A3A1-0F232AD46FAD}" type="slidenum">
              <a:rPr lang="en-GB" smtClean="0"/>
              <a:t>4</a:t>
            </a:fld>
            <a:endParaRPr lang="en-GB"/>
          </a:p>
        </p:txBody>
      </p:sp>
    </p:spTree>
    <p:extLst>
      <p:ext uri="{BB962C8B-B14F-4D97-AF65-F5344CB8AC3E}">
        <p14:creationId xmlns:p14="http://schemas.microsoft.com/office/powerpoint/2010/main" val="375439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8A0FC132-AAD8-462C-A3A1-0F232AD46FAD}" type="slidenum">
              <a:rPr lang="en-GB" smtClean="0"/>
              <a:t>5</a:t>
            </a:fld>
            <a:endParaRPr lang="en-GB"/>
          </a:p>
        </p:txBody>
      </p:sp>
    </p:spTree>
    <p:extLst>
      <p:ext uri="{BB962C8B-B14F-4D97-AF65-F5344CB8AC3E}">
        <p14:creationId xmlns:p14="http://schemas.microsoft.com/office/powerpoint/2010/main" val="419192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charset="0"/>
                <a:ea typeface="+mn-ea"/>
                <a:cs typeface="+mn-cs"/>
              </a:rPr>
              <a:t>Stereotypies are </a:t>
            </a:r>
            <a:r>
              <a:rPr lang="en-GB" sz="1200" b="1" i="0" kern="1200" dirty="0">
                <a:solidFill>
                  <a:schemeClr val="tx1"/>
                </a:solidFill>
                <a:effectLst/>
                <a:latin typeface="Arial" charset="0"/>
                <a:ea typeface="+mn-ea"/>
                <a:cs typeface="+mn-cs"/>
              </a:rPr>
              <a:t>repetitive movements or sounds</a:t>
            </a:r>
            <a:r>
              <a:rPr lang="en-GB" sz="1200" b="0" i="0" kern="1200" dirty="0">
                <a:solidFill>
                  <a:schemeClr val="tx1"/>
                </a:solidFill>
                <a:effectLst/>
                <a:latin typeface="Arial" charset="0"/>
                <a:ea typeface="+mn-ea"/>
                <a:cs typeface="+mn-cs"/>
              </a:rPr>
              <a:t>. These might include simple movements such as body-rocking, head-nodding, and finger-tapping, or more complex movements, such as arm and hand-flapping, waving or pacing.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8A0FC132-AAD8-462C-A3A1-0F232AD46FAD}" type="slidenum">
              <a:rPr lang="en-GB" smtClean="0"/>
              <a:t>6</a:t>
            </a:fld>
            <a:endParaRPr lang="en-GB"/>
          </a:p>
        </p:txBody>
      </p:sp>
    </p:spTree>
    <p:extLst>
      <p:ext uri="{BB962C8B-B14F-4D97-AF65-F5344CB8AC3E}">
        <p14:creationId xmlns:p14="http://schemas.microsoft.com/office/powerpoint/2010/main" val="203116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mn-ea"/>
                <a:cs typeface="+mn-cs"/>
              </a:rPr>
              <a:t>Causes</a:t>
            </a:r>
          </a:p>
          <a:p>
            <a:r>
              <a:rPr lang="en-GB" sz="1200" b="0" i="0" kern="1200" dirty="0">
                <a:solidFill>
                  <a:schemeClr val="tx1"/>
                </a:solidFill>
                <a:effectLst/>
                <a:latin typeface="Arial" charset="0"/>
                <a:ea typeface="+mn-ea"/>
                <a:cs typeface="+mn-cs"/>
              </a:rPr>
              <a:t>The exact cause of Tourette syndrome isn't known. It's a complex disorder likely caused by a combination of inherited (genetic) and environmental factors. Chemicals in the brain that transmit nerve impulses (neurotransmitters), including dopamine and serotonin, might play a role.</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Risk factors</a:t>
            </a:r>
          </a:p>
          <a:p>
            <a:r>
              <a:rPr lang="en-GB" sz="1200" b="0" i="0" kern="1200" dirty="0">
                <a:solidFill>
                  <a:schemeClr val="tx1"/>
                </a:solidFill>
                <a:effectLst/>
                <a:latin typeface="Arial" charset="0"/>
                <a:ea typeface="+mn-ea"/>
                <a:cs typeface="+mn-cs"/>
              </a:rPr>
              <a:t>Risk factors for Tourette syndrome include:</a:t>
            </a:r>
          </a:p>
          <a:p>
            <a:r>
              <a:rPr lang="en-GB" sz="1200" b="1" i="0" kern="1200" dirty="0">
                <a:solidFill>
                  <a:schemeClr val="tx1"/>
                </a:solidFill>
                <a:effectLst/>
                <a:latin typeface="Arial" charset="0"/>
                <a:ea typeface="+mn-ea"/>
                <a:cs typeface="+mn-cs"/>
              </a:rPr>
              <a:t>Family history.</a:t>
            </a:r>
            <a:r>
              <a:rPr lang="en-GB" sz="1200" b="0" i="0" kern="1200" dirty="0">
                <a:solidFill>
                  <a:schemeClr val="tx1"/>
                </a:solidFill>
                <a:effectLst/>
                <a:latin typeface="Arial" charset="0"/>
                <a:ea typeface="+mn-ea"/>
                <a:cs typeface="+mn-cs"/>
              </a:rPr>
              <a:t> Having a family history of Tourette syndrome or other tic disorders might increase the risk of developing Tourette syndrome.</a:t>
            </a:r>
          </a:p>
          <a:p>
            <a:r>
              <a:rPr lang="en-GB" sz="1200" b="1" i="0" kern="1200" dirty="0">
                <a:solidFill>
                  <a:schemeClr val="tx1"/>
                </a:solidFill>
                <a:effectLst/>
                <a:latin typeface="Arial" charset="0"/>
                <a:ea typeface="+mn-ea"/>
                <a:cs typeface="+mn-cs"/>
              </a:rPr>
              <a:t>Biological sex.</a:t>
            </a:r>
            <a:r>
              <a:rPr lang="en-GB" sz="1200" b="0" i="0" kern="1200" dirty="0">
                <a:solidFill>
                  <a:schemeClr val="tx1"/>
                </a:solidFill>
                <a:effectLst/>
                <a:latin typeface="Arial" charset="0"/>
                <a:ea typeface="+mn-ea"/>
                <a:cs typeface="+mn-cs"/>
              </a:rPr>
              <a:t> Males are about three to four times more likely than females to develop Tourette syndrome.</a:t>
            </a:r>
          </a:p>
        </p:txBody>
      </p:sp>
      <p:sp>
        <p:nvSpPr>
          <p:cNvPr id="4" name="Slide Number Placeholder 3"/>
          <p:cNvSpPr>
            <a:spLocks noGrp="1"/>
          </p:cNvSpPr>
          <p:nvPr>
            <p:ph type="sldNum" sz="quarter" idx="5"/>
          </p:nvPr>
        </p:nvSpPr>
        <p:spPr/>
        <p:txBody>
          <a:bodyPr/>
          <a:lstStyle/>
          <a:p>
            <a:fld id="{8A0FC132-AAD8-462C-A3A1-0F232AD46FAD}" type="slidenum">
              <a:rPr lang="en-GB" smtClean="0"/>
              <a:t>7</a:t>
            </a:fld>
            <a:endParaRPr lang="en-GB"/>
          </a:p>
        </p:txBody>
      </p:sp>
    </p:spTree>
    <p:extLst>
      <p:ext uri="{BB962C8B-B14F-4D97-AF65-F5344CB8AC3E}">
        <p14:creationId xmlns:p14="http://schemas.microsoft.com/office/powerpoint/2010/main" val="370511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8A0FC132-AAD8-462C-A3A1-0F232AD46FAD}" type="slidenum">
              <a:rPr lang="en-GB" smtClean="0"/>
              <a:t>8</a:t>
            </a:fld>
            <a:endParaRPr lang="en-GB"/>
          </a:p>
        </p:txBody>
      </p:sp>
    </p:spTree>
    <p:extLst>
      <p:ext uri="{BB962C8B-B14F-4D97-AF65-F5344CB8AC3E}">
        <p14:creationId xmlns:p14="http://schemas.microsoft.com/office/powerpoint/2010/main" val="211967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mn-ea"/>
                <a:cs typeface="+mn-cs"/>
              </a:rPr>
              <a:t>This is a graph of the average levels of Tic severity over time</a:t>
            </a:r>
          </a:p>
        </p:txBody>
      </p:sp>
      <p:sp>
        <p:nvSpPr>
          <p:cNvPr id="4" name="Slide Number Placeholder 3"/>
          <p:cNvSpPr>
            <a:spLocks noGrp="1"/>
          </p:cNvSpPr>
          <p:nvPr>
            <p:ph type="sldNum" sz="quarter" idx="5"/>
          </p:nvPr>
        </p:nvSpPr>
        <p:spPr/>
        <p:txBody>
          <a:bodyPr/>
          <a:lstStyle/>
          <a:p>
            <a:fld id="{8A0FC132-AAD8-462C-A3A1-0F232AD46FAD}" type="slidenum">
              <a:rPr lang="en-GB" smtClean="0"/>
              <a:t>9</a:t>
            </a:fld>
            <a:endParaRPr lang="en-GB"/>
          </a:p>
        </p:txBody>
      </p:sp>
    </p:spTree>
    <p:extLst>
      <p:ext uri="{BB962C8B-B14F-4D97-AF65-F5344CB8AC3E}">
        <p14:creationId xmlns:p14="http://schemas.microsoft.com/office/powerpoint/2010/main" val="4227090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defRPr/>
            </a:lvl1pPr>
          </a:lstStyle>
          <a:p>
            <a:fld id="{C6D190D8-2B40-9E48-A8B7-DABEEB415F7B}" type="slidenum">
              <a:rPr lang="en-GB"/>
              <a:pPr/>
              <a:t>‹#›</a:t>
            </a:fld>
            <a:endParaRPr lang="en-GB" dirty="0"/>
          </a:p>
        </p:txBody>
      </p:sp>
      <p:sp>
        <p:nvSpPr>
          <p:cNvPr id="8" name="Title 1"/>
          <p:cNvSpPr>
            <a:spLocks noGrp="1"/>
          </p:cNvSpPr>
          <p:nvPr>
            <p:ph type="title"/>
          </p:nvPr>
        </p:nvSpPr>
        <p:spPr>
          <a:xfrm>
            <a:off x="385763" y="1700808"/>
            <a:ext cx="8229600" cy="2232248"/>
          </a:xfrm>
        </p:spPr>
        <p:txBody>
          <a:bodyPr/>
          <a:lstStyle>
            <a:lvl1pPr algn="ctr">
              <a:defRPr/>
            </a:lvl1pPr>
          </a:lstStyle>
          <a:p>
            <a:r>
              <a:rPr lang="en-US" dirty="0"/>
              <a:t>Click to edit Master title style</a:t>
            </a:r>
            <a:endParaRPr lang="en-GB" dirty="0"/>
          </a:p>
        </p:txBody>
      </p:sp>
      <p:pic>
        <p:nvPicPr>
          <p:cNvPr id="7" name="Picture 6" descr="A picture containing text, clock&#10;&#10;Description automatically generated">
            <a:extLst>
              <a:ext uri="{FF2B5EF4-FFF2-40B4-BE49-F238E27FC236}">
                <a16:creationId xmlns:a16="http://schemas.microsoft.com/office/drawing/2014/main" id="{6D9CFCC0-84A1-A358-F449-59F2D6DA731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27397" y="5570174"/>
            <a:ext cx="6489205" cy="1027178"/>
          </a:xfrm>
          <a:prstGeom prst="rect">
            <a:avLst/>
          </a:prstGeom>
        </p:spPr>
      </p:pic>
      <p:pic>
        <p:nvPicPr>
          <p:cNvPr id="10" name="Picture 9">
            <a:extLst>
              <a:ext uri="{FF2B5EF4-FFF2-40B4-BE49-F238E27FC236}">
                <a16:creationId xmlns:a16="http://schemas.microsoft.com/office/drawing/2014/main" id="{50627C97-2898-86D0-027F-304028AEE1E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spTree>
    <p:extLst>
      <p:ext uri="{BB962C8B-B14F-4D97-AF65-F5344CB8AC3E}">
        <p14:creationId xmlns:p14="http://schemas.microsoft.com/office/powerpoint/2010/main" val="106817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ABC9E-6E6A-42E0-B3D8-3F851427FDF5}"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401223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EABC9E-6E6A-42E0-B3D8-3F851427FDF5}"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17143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EABC9E-6E6A-42E0-B3D8-3F851427FDF5}" type="datetimeFigureOut">
              <a:rPr lang="en-GB" smtClean="0"/>
              <a:t>17/05/2024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84548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EABC9E-6E6A-42E0-B3D8-3F851427FDF5}" type="datetimeFigureOut">
              <a:rPr lang="en-GB" smtClean="0"/>
              <a:t>17/05/2024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75323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ABC9E-6E6A-42E0-B3D8-3F851427FDF5}" type="datetimeFigureOut">
              <a:rPr lang="en-GB" smtClean="0"/>
              <a:t>17/05/2024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86141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ABC9E-6E6A-42E0-B3D8-3F851427FDF5}"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64209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ABC9E-6E6A-42E0-B3D8-3F851427FDF5}" type="datetimeFigureOut">
              <a:rPr lang="en-GB" smtClean="0"/>
              <a:t>17/05/2024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896999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1575019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97222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defRPr/>
            </a:lvl1pPr>
          </a:lstStyle>
          <a:p>
            <a:fld id="{C6D190D8-2B40-9E48-A8B7-DABEEB415F7B}" type="slidenum">
              <a:rPr lang="en-GB"/>
              <a:pPr/>
              <a:t>‹#›</a:t>
            </a:fld>
            <a:endParaRPr lang="en-GB"/>
          </a:p>
        </p:txBody>
      </p:sp>
      <p:pic>
        <p:nvPicPr>
          <p:cNvPr id="3" name="Picture 2">
            <a:extLst>
              <a:ext uri="{FF2B5EF4-FFF2-40B4-BE49-F238E27FC236}">
                <a16:creationId xmlns:a16="http://schemas.microsoft.com/office/drawing/2014/main" id="{966A919C-D677-B9F1-66F0-82C23D545D0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pic>
        <p:nvPicPr>
          <p:cNvPr id="4" name="Picture 3" descr="A picture containing text, clock&#10;&#10;Description automatically generated">
            <a:extLst>
              <a:ext uri="{FF2B5EF4-FFF2-40B4-BE49-F238E27FC236}">
                <a16:creationId xmlns:a16="http://schemas.microsoft.com/office/drawing/2014/main" id="{B4F2FBDC-CB7D-1A5C-64ED-083561B73E2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1666" y="5949279"/>
            <a:ext cx="3854550" cy="610137"/>
          </a:xfrm>
          <a:prstGeom prst="rect">
            <a:avLst/>
          </a:prstGeom>
        </p:spPr>
      </p:pic>
    </p:spTree>
    <p:extLst>
      <p:ext uri="{BB962C8B-B14F-4D97-AF65-F5344CB8AC3E}">
        <p14:creationId xmlns:p14="http://schemas.microsoft.com/office/powerpoint/2010/main" val="351009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fld id="{E8710CB4-71F0-2343-8993-59BB2A3CF373}" type="slidenum">
              <a:rPr lang="en-GB"/>
              <a:pPr/>
              <a:t>‹#›</a:t>
            </a:fld>
            <a:endParaRPr lang="en-GB"/>
          </a:p>
        </p:txBody>
      </p:sp>
      <p:pic>
        <p:nvPicPr>
          <p:cNvPr id="7" name="Picture 6">
            <a:extLst>
              <a:ext uri="{FF2B5EF4-FFF2-40B4-BE49-F238E27FC236}">
                <a16:creationId xmlns:a16="http://schemas.microsoft.com/office/drawing/2014/main" id="{A26B2BBD-1889-B6B6-68F3-D7160888D1E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202314CE-48B4-59E8-2F89-04D0CB59564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1666" y="5949279"/>
            <a:ext cx="3854550" cy="610137"/>
          </a:xfrm>
          <a:prstGeom prst="rect">
            <a:avLst/>
          </a:prstGeom>
        </p:spPr>
      </p:pic>
    </p:spTree>
    <p:extLst>
      <p:ext uri="{BB962C8B-B14F-4D97-AF65-F5344CB8AC3E}">
        <p14:creationId xmlns:p14="http://schemas.microsoft.com/office/powerpoint/2010/main" val="146845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99B"/>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205039"/>
            <a:ext cx="4038600" cy="30961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205039"/>
            <a:ext cx="4038600" cy="30961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fld id="{F4719A42-8D72-8946-BE7C-2EEA1840B467}" type="slidenum">
              <a:rPr lang="en-GB"/>
              <a:pPr/>
              <a:t>‹#›</a:t>
            </a:fld>
            <a:endParaRPr lang="en-GB"/>
          </a:p>
        </p:txBody>
      </p:sp>
      <p:pic>
        <p:nvPicPr>
          <p:cNvPr id="8" name="Picture 7">
            <a:extLst>
              <a:ext uri="{FF2B5EF4-FFF2-40B4-BE49-F238E27FC236}">
                <a16:creationId xmlns:a16="http://schemas.microsoft.com/office/drawing/2014/main" id="{B1A5516E-864A-95A1-F407-5CF2FC56BCE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spTree>
    <p:extLst>
      <p:ext uri="{BB962C8B-B14F-4D97-AF65-F5344CB8AC3E}">
        <p14:creationId xmlns:p14="http://schemas.microsoft.com/office/powerpoint/2010/main" val="35214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6856" y="1124744"/>
            <a:ext cx="8229600" cy="79695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67544" y="2154534"/>
            <a:ext cx="4029844" cy="6180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52936"/>
            <a:ext cx="4040188" cy="24482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213285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52936"/>
            <a:ext cx="4041775" cy="24482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fld id="{40825678-BF99-0242-B63E-B759E6C7AE39}" type="slidenum">
              <a:rPr lang="en-GB"/>
              <a:pPr/>
              <a:t>‹#›</a:t>
            </a:fld>
            <a:endParaRPr lang="en-GB"/>
          </a:p>
        </p:txBody>
      </p:sp>
      <p:pic>
        <p:nvPicPr>
          <p:cNvPr id="10" name="Picture 9">
            <a:extLst>
              <a:ext uri="{FF2B5EF4-FFF2-40B4-BE49-F238E27FC236}">
                <a16:creationId xmlns:a16="http://schemas.microsoft.com/office/drawing/2014/main" id="{CBA75DF5-B311-5EC9-F708-F83F78A2CD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spTree>
    <p:extLst>
      <p:ext uri="{BB962C8B-B14F-4D97-AF65-F5344CB8AC3E}">
        <p14:creationId xmlns:p14="http://schemas.microsoft.com/office/powerpoint/2010/main" val="178676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1904" y="4944616"/>
            <a:ext cx="5486400" cy="284584"/>
          </a:xfrm>
        </p:spPr>
        <p:txBody>
          <a:bodyPr anchor="b"/>
          <a:lstStyle>
            <a:lvl1pPr algn="ctr">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821904" y="1340768"/>
            <a:ext cx="5486400" cy="3384376"/>
          </a:xfrm>
        </p:spPr>
        <p:txBody>
          <a:bodyPr/>
          <a:lstStyle>
            <a:lvl1pPr marL="0" indent="0">
              <a:buNone/>
              <a:defRPr sz="3200">
                <a:solidFill>
                  <a:srgbClr val="00599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fld id="{9F5498F4-F302-A341-8254-A133F073195D}" type="slidenum">
              <a:rPr lang="en-GB"/>
              <a:pPr/>
              <a:t>‹#›</a:t>
            </a:fld>
            <a:endParaRPr lang="en-GB"/>
          </a:p>
        </p:txBody>
      </p:sp>
      <p:pic>
        <p:nvPicPr>
          <p:cNvPr id="4" name="Picture 3">
            <a:extLst>
              <a:ext uri="{FF2B5EF4-FFF2-40B4-BE49-F238E27FC236}">
                <a16:creationId xmlns:a16="http://schemas.microsoft.com/office/drawing/2014/main" id="{36D04C71-D749-E928-EFBB-F128E29300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spTree>
    <p:extLst>
      <p:ext uri="{BB962C8B-B14F-4D97-AF65-F5344CB8AC3E}">
        <p14:creationId xmlns:p14="http://schemas.microsoft.com/office/powerpoint/2010/main" val="185911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252873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144908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EABC9E-6E6A-42E0-B3D8-3F851427FDF5}" type="datetimeFigureOut">
              <a:rPr lang="en-GB" smtClean="0"/>
              <a:t>17/05/2024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4EF032-10E5-4D7D-A83A-87291B8CE0C3}" type="slidenum">
              <a:rPr lang="en-GB" smtClean="0"/>
              <a:t>‹#›</a:t>
            </a:fld>
            <a:endParaRPr lang="en-GB"/>
          </a:p>
        </p:txBody>
      </p:sp>
    </p:spTree>
    <p:extLst>
      <p:ext uri="{BB962C8B-B14F-4D97-AF65-F5344CB8AC3E}">
        <p14:creationId xmlns:p14="http://schemas.microsoft.com/office/powerpoint/2010/main" val="329565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96752"/>
            <a:ext cx="82296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457200" y="2060849"/>
            <a:ext cx="82296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2"/>
            <a:r>
              <a:rPr lang="en-GB" dirty="0"/>
              <a:t>Next level</a:t>
            </a:r>
          </a:p>
          <a:p>
            <a:pPr lvl="2"/>
            <a:r>
              <a:rPr lang="en-GB" dirty="0"/>
              <a:t>Next level</a:t>
            </a:r>
          </a:p>
          <a:p>
            <a:pPr lvl="2"/>
            <a:r>
              <a:rPr lang="en-GB" dirty="0"/>
              <a:t>Next level</a:t>
            </a:r>
          </a:p>
          <a:p>
            <a:pPr lvl="2"/>
            <a:r>
              <a:rPr lang="en-GB" dirty="0"/>
              <a:t>Next level</a:t>
            </a:r>
          </a:p>
          <a:p>
            <a:pPr lvl="2"/>
            <a:r>
              <a:rPr lang="en-GB" dirty="0"/>
              <a:t>Next level</a:t>
            </a:r>
          </a:p>
          <a:p>
            <a:pPr marL="627063" marR="0" lvl="2" indent="-266700" algn="l" defTabSz="914400" rtl="0" eaLnBrk="0" fontAlgn="base" latinLnBrk="0" hangingPunct="0">
              <a:lnSpc>
                <a:spcPct val="100000"/>
              </a:lnSpc>
              <a:spcBef>
                <a:spcPct val="20000"/>
              </a:spcBef>
              <a:spcAft>
                <a:spcPct val="0"/>
              </a:spcAft>
              <a:buClrTx/>
              <a:buSzTx/>
              <a:buFontTx/>
              <a:buBlip>
                <a:blip r:embed="rId9"/>
              </a:buBlip>
              <a:tabLst/>
              <a:defRPr/>
            </a:pPr>
            <a:r>
              <a:rPr lang="en-GB" dirty="0"/>
              <a:t>Next level</a:t>
            </a:r>
          </a:p>
        </p:txBody>
      </p:sp>
      <p:sp>
        <p:nvSpPr>
          <p:cNvPr id="1028" name="Rectangle 4"/>
          <p:cNvSpPr>
            <a:spLocks noGrp="1" noChangeArrowheads="1"/>
          </p:cNvSpPr>
          <p:nvPr>
            <p:ph type="dt" sz="half" idx="2"/>
          </p:nvPr>
        </p:nvSpPr>
        <p:spPr bwMode="auto">
          <a:xfrm>
            <a:off x="457200" y="5445224"/>
            <a:ext cx="213360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ea typeface="+mn-ea"/>
              </a:defRPr>
            </a:lvl1pPr>
          </a:lstStyle>
          <a:p>
            <a:pPr>
              <a:defRPr/>
            </a:pPr>
            <a:r>
              <a:rPr lang="en-GB" altLang="en-US" dirty="0"/>
              <a:t>Date:</a:t>
            </a:r>
          </a:p>
        </p:txBody>
      </p:sp>
      <p:sp>
        <p:nvSpPr>
          <p:cNvPr id="1029" name="Rectangle 5"/>
          <p:cNvSpPr>
            <a:spLocks noGrp="1" noChangeArrowheads="1"/>
          </p:cNvSpPr>
          <p:nvPr>
            <p:ph type="ftr" sz="quarter" idx="3"/>
          </p:nvPr>
        </p:nvSpPr>
        <p:spPr bwMode="auto">
          <a:xfrm>
            <a:off x="3124200" y="5445224"/>
            <a:ext cx="289560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ea typeface="+mn-ea"/>
              </a:defRPr>
            </a:lvl1pPr>
          </a:lstStyle>
          <a:p>
            <a:pPr>
              <a:defRPr/>
            </a:pPr>
            <a:endParaRPr lang="en-GB" altLang="en-US" dirty="0"/>
          </a:p>
        </p:txBody>
      </p:sp>
      <p:sp>
        <p:nvSpPr>
          <p:cNvPr id="1030" name="Rectangle 6"/>
          <p:cNvSpPr>
            <a:spLocks noGrp="1" noChangeArrowheads="1"/>
          </p:cNvSpPr>
          <p:nvPr>
            <p:ph type="sldNum" sz="quarter" idx="4"/>
          </p:nvPr>
        </p:nvSpPr>
        <p:spPr bwMode="auto">
          <a:xfrm>
            <a:off x="7524328" y="6245225"/>
            <a:ext cx="116247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3FE639-8BBE-D74F-86DD-C23C1967D8C1}" type="slidenum">
              <a:rPr lang="en-GB"/>
              <a:pPr/>
              <a:t>‹#›</a:t>
            </a:fld>
            <a:endParaRPr lang="en-GB" dirty="0"/>
          </a:p>
        </p:txBody>
      </p:sp>
      <p:pic>
        <p:nvPicPr>
          <p:cNvPr id="3" name="Picture 2">
            <a:extLst>
              <a:ext uri="{FF2B5EF4-FFF2-40B4-BE49-F238E27FC236}">
                <a16:creationId xmlns:a16="http://schemas.microsoft.com/office/drawing/2014/main" id="{51AF86EB-6C6B-1252-5440-62DE58ABCEE9}"/>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pic>
        <p:nvPicPr>
          <p:cNvPr id="4" name="Picture 3" descr="A picture containing text, clock&#10;&#10;Description automatically generated">
            <a:extLst>
              <a:ext uri="{FF2B5EF4-FFF2-40B4-BE49-F238E27FC236}">
                <a16:creationId xmlns:a16="http://schemas.microsoft.com/office/drawing/2014/main" id="{ABB595DA-CB0F-41EF-DC44-EE1198597BB8}"/>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2661666" y="5949279"/>
            <a:ext cx="3854550" cy="61013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61" r:id="rId3"/>
    <p:sldLayoutId id="2147483663" r:id="rId4"/>
    <p:sldLayoutId id="2147483664" r:id="rId5"/>
    <p:sldLayoutId id="2147483668" r:id="rId6"/>
    <p:sldLayoutId id="2147483673" r:id="rId7"/>
  </p:sldLayoutIdLst>
  <p:txStyles>
    <p:titleStyle>
      <a:lvl1pPr algn="l" rtl="0" eaLnBrk="0" fontAlgn="base" hangingPunct="0">
        <a:spcBef>
          <a:spcPct val="0"/>
        </a:spcBef>
        <a:spcAft>
          <a:spcPct val="0"/>
        </a:spcAft>
        <a:defRPr sz="4400">
          <a:solidFill>
            <a:srgbClr val="00599B"/>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Arial Rounded MT Bold" pitchFamily="34" charset="0"/>
          <a:ea typeface="ＭＳ Ｐゴシック" charset="0"/>
        </a:defRPr>
      </a:lvl2pPr>
      <a:lvl3pPr algn="l" rtl="0" eaLnBrk="0" fontAlgn="base" hangingPunct="0">
        <a:spcBef>
          <a:spcPct val="0"/>
        </a:spcBef>
        <a:spcAft>
          <a:spcPct val="0"/>
        </a:spcAft>
        <a:defRPr sz="4400">
          <a:solidFill>
            <a:schemeClr val="tx2"/>
          </a:solidFill>
          <a:latin typeface="Arial Rounded MT Bold" pitchFamily="34" charset="0"/>
          <a:ea typeface="ＭＳ Ｐゴシック" charset="0"/>
        </a:defRPr>
      </a:lvl3pPr>
      <a:lvl4pPr algn="l" rtl="0" eaLnBrk="0" fontAlgn="base" hangingPunct="0">
        <a:spcBef>
          <a:spcPct val="0"/>
        </a:spcBef>
        <a:spcAft>
          <a:spcPct val="0"/>
        </a:spcAft>
        <a:defRPr sz="4400">
          <a:solidFill>
            <a:schemeClr val="tx2"/>
          </a:solidFill>
          <a:latin typeface="Arial Rounded MT Bold" pitchFamily="34" charset="0"/>
          <a:ea typeface="ＭＳ Ｐゴシック" charset="0"/>
        </a:defRPr>
      </a:lvl4pPr>
      <a:lvl5pPr algn="l" rtl="0" eaLnBrk="0" fontAlgn="base" hangingPunct="0">
        <a:spcBef>
          <a:spcPct val="0"/>
        </a:spcBef>
        <a:spcAft>
          <a:spcPct val="0"/>
        </a:spcAft>
        <a:defRPr sz="4400">
          <a:solidFill>
            <a:schemeClr val="tx2"/>
          </a:solidFill>
          <a:latin typeface="Arial Rounded MT Bold" pitchFamily="34" charset="0"/>
          <a:ea typeface="ＭＳ Ｐゴシック" charset="0"/>
        </a:defRPr>
      </a:lvl5pPr>
      <a:lvl6pPr marL="457200" algn="l" rtl="0" fontAlgn="base">
        <a:spcBef>
          <a:spcPct val="0"/>
        </a:spcBef>
        <a:spcAft>
          <a:spcPct val="0"/>
        </a:spcAft>
        <a:defRPr sz="4400">
          <a:solidFill>
            <a:schemeClr val="tx2"/>
          </a:solidFill>
          <a:latin typeface="Arial Rounded MT Bold" pitchFamily="34" charset="0"/>
        </a:defRPr>
      </a:lvl6pPr>
      <a:lvl7pPr marL="914400" algn="l" rtl="0" fontAlgn="base">
        <a:spcBef>
          <a:spcPct val="0"/>
        </a:spcBef>
        <a:spcAft>
          <a:spcPct val="0"/>
        </a:spcAft>
        <a:defRPr sz="4400">
          <a:solidFill>
            <a:schemeClr val="tx2"/>
          </a:solidFill>
          <a:latin typeface="Arial Rounded MT Bold" pitchFamily="34" charset="0"/>
        </a:defRPr>
      </a:lvl7pPr>
      <a:lvl8pPr marL="1371600" algn="l" rtl="0" fontAlgn="base">
        <a:spcBef>
          <a:spcPct val="0"/>
        </a:spcBef>
        <a:spcAft>
          <a:spcPct val="0"/>
        </a:spcAft>
        <a:defRPr sz="4400">
          <a:solidFill>
            <a:schemeClr val="tx2"/>
          </a:solidFill>
          <a:latin typeface="Arial Rounded MT Bold" pitchFamily="34" charset="0"/>
        </a:defRPr>
      </a:lvl8pPr>
      <a:lvl9pPr marL="1828800" algn="l" rtl="0" fontAlgn="base">
        <a:spcBef>
          <a:spcPct val="0"/>
        </a:spcBef>
        <a:spcAft>
          <a:spcPct val="0"/>
        </a:spcAft>
        <a:defRPr sz="44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Blip>
          <a:blip r:embed="rId9"/>
        </a:buBlip>
        <a:defRPr sz="3200">
          <a:solidFill>
            <a:schemeClr val="bg2"/>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627063" marR="0" indent="-266700" algn="l" defTabSz="914400" rtl="0" eaLnBrk="0" fontAlgn="base" latinLnBrk="0" hangingPunct="0">
        <a:lnSpc>
          <a:spcPct val="100000"/>
        </a:lnSpc>
        <a:spcBef>
          <a:spcPct val="20000"/>
        </a:spcBef>
        <a:spcAft>
          <a:spcPct val="0"/>
        </a:spcAft>
        <a:buClrTx/>
        <a:buSzTx/>
        <a:buFontTx/>
        <a:buBlip>
          <a:blip r:embed="rId9"/>
        </a:buBlip>
        <a:tabLst/>
        <a:defRPr sz="2400">
          <a:solidFill>
            <a:schemeClr val="bg2"/>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ABC9E-6E6A-42E0-B3D8-3F851427FDF5}" type="datetimeFigureOut">
              <a:rPr lang="en-GB" smtClean="0"/>
              <a:t>17/05/2024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EF032-10E5-4D7D-A83A-87291B8CE0C3}" type="slidenum">
              <a:rPr lang="en-GB" smtClean="0"/>
              <a:t>‹#›</a:t>
            </a:fld>
            <a:endParaRPr lang="en-GB"/>
          </a:p>
        </p:txBody>
      </p:sp>
    </p:spTree>
    <p:extLst>
      <p:ext uri="{BB962C8B-B14F-4D97-AF65-F5344CB8AC3E}">
        <p14:creationId xmlns:p14="http://schemas.microsoft.com/office/powerpoint/2010/main" val="32581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jpeg"/><Relationship Id="rId7" Type="http://schemas.openxmlformats.org/officeDocument/2006/relationships/diagramColors" Target="../diagrams/colors5.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32" y="-2112"/>
            <a:ext cx="9144000" cy="6858000"/>
          </a:xfrm>
          <a:prstGeom prst="rect">
            <a:avLst/>
          </a:prstGeom>
        </p:spPr>
      </p:pic>
      <p:sp>
        <p:nvSpPr>
          <p:cNvPr id="5" name="TextBox 4"/>
          <p:cNvSpPr txBox="1"/>
          <p:nvPr/>
        </p:nvSpPr>
        <p:spPr>
          <a:xfrm>
            <a:off x="0" y="1340768"/>
            <a:ext cx="8892480" cy="2923877"/>
          </a:xfrm>
          <a:prstGeom prst="rect">
            <a:avLst/>
          </a:prstGeom>
          <a:noFill/>
        </p:spPr>
        <p:txBody>
          <a:bodyPr wrap="square" rtlCol="0">
            <a:spAutoFit/>
          </a:bodyPr>
          <a:lstStyle/>
          <a:p>
            <a:pPr algn="ctr"/>
            <a:endParaRPr lang="en-GB" sz="4800" b="1" dirty="0">
              <a:latin typeface="Arial" panose="020B0604020202020204" pitchFamily="34" charset="0"/>
              <a:cs typeface="Arial" panose="020B0604020202020204" pitchFamily="34" charset="0"/>
            </a:endParaRPr>
          </a:p>
          <a:p>
            <a:pPr algn="ctr"/>
            <a:r>
              <a:rPr lang="en-GB" sz="4800" b="1" dirty="0">
                <a:latin typeface="Arial" panose="020B0604020202020204" pitchFamily="34" charset="0"/>
                <a:cs typeface="Arial" panose="020B0604020202020204" pitchFamily="34" charset="0"/>
              </a:rPr>
              <a:t>Understanding &amp; Managing Tics and Tourette’s Syndrome</a:t>
            </a:r>
          </a:p>
          <a:p>
            <a:pPr algn="ctr"/>
            <a:r>
              <a:rPr lang="en-GB" sz="1600" b="1" dirty="0">
                <a:latin typeface="Arial" panose="020B0604020202020204" pitchFamily="34" charset="0"/>
                <a:cs typeface="Arial" panose="020B0604020202020204" pitchFamily="34" charset="0"/>
              </a:rPr>
              <a:t> </a:t>
            </a:r>
          </a:p>
          <a:p>
            <a:pPr algn="ctr"/>
            <a:r>
              <a:rPr lang="en-GB" sz="2400" b="1" dirty="0">
                <a:latin typeface="Arial" panose="020B0604020202020204" pitchFamily="34" charset="0"/>
                <a:cs typeface="Arial" panose="020B0604020202020204" pitchFamily="34" charset="0"/>
              </a:rPr>
              <a:t>Dr Michael Rolt – Senior Clinical Psychologist</a:t>
            </a:r>
          </a:p>
        </p:txBody>
      </p:sp>
    </p:spTree>
    <p:extLst>
      <p:ext uri="{BB962C8B-B14F-4D97-AF65-F5344CB8AC3E}">
        <p14:creationId xmlns:p14="http://schemas.microsoft.com/office/powerpoint/2010/main" val="340565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AutoShape 7" descr="Image result for smoke alarm images animation"/>
          <p:cNvSpPr>
            <a:spLocks noChangeAspect="1" noChangeArrowheads="1"/>
          </p:cNvSpPr>
          <p:nvPr/>
        </p:nvSpPr>
        <p:spPr bwMode="auto">
          <a:xfrm>
            <a:off x="63500" y="-822325"/>
            <a:ext cx="22574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9" descr="Image result for smoke alarm images animation"/>
          <p:cNvSpPr>
            <a:spLocks noChangeAspect="1" noChangeArrowheads="1"/>
          </p:cNvSpPr>
          <p:nvPr/>
        </p:nvSpPr>
        <p:spPr bwMode="auto">
          <a:xfrm>
            <a:off x="215900" y="-669925"/>
            <a:ext cx="22574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B3C2F30D-CFC1-F1A6-E779-D68298F4DD62}"/>
              </a:ext>
            </a:extLst>
          </p:cNvPr>
          <p:cNvPicPr>
            <a:picLocks noChangeAspect="1"/>
          </p:cNvPicPr>
          <p:nvPr/>
        </p:nvPicPr>
        <p:blipFill>
          <a:blip r:embed="rId4"/>
          <a:stretch>
            <a:fillRect/>
          </a:stretch>
        </p:blipFill>
        <p:spPr>
          <a:xfrm>
            <a:off x="1763688" y="1124744"/>
            <a:ext cx="4906988" cy="4876127"/>
          </a:xfrm>
          <a:prstGeom prst="rect">
            <a:avLst/>
          </a:prstGeom>
        </p:spPr>
      </p:pic>
    </p:spTree>
    <p:extLst>
      <p:ext uri="{BB962C8B-B14F-4D97-AF65-F5344CB8AC3E}">
        <p14:creationId xmlns:p14="http://schemas.microsoft.com/office/powerpoint/2010/main" val="283602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AutoShape 7" descr="Image result for smoke alarm images animation"/>
          <p:cNvSpPr>
            <a:spLocks noChangeAspect="1" noChangeArrowheads="1"/>
          </p:cNvSpPr>
          <p:nvPr/>
        </p:nvSpPr>
        <p:spPr bwMode="auto">
          <a:xfrm>
            <a:off x="63500" y="-822325"/>
            <a:ext cx="22574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9" descr="Image result for smoke alarm images animation"/>
          <p:cNvSpPr>
            <a:spLocks noChangeAspect="1" noChangeArrowheads="1"/>
          </p:cNvSpPr>
          <p:nvPr/>
        </p:nvSpPr>
        <p:spPr bwMode="auto">
          <a:xfrm>
            <a:off x="215900" y="-669925"/>
            <a:ext cx="22574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B3C2F30D-CFC1-F1A6-E779-D68298F4DD62}"/>
              </a:ext>
            </a:extLst>
          </p:cNvPr>
          <p:cNvPicPr>
            <a:picLocks noChangeAspect="1"/>
          </p:cNvPicPr>
          <p:nvPr/>
        </p:nvPicPr>
        <p:blipFill>
          <a:blip r:embed="rId4"/>
          <a:stretch>
            <a:fillRect/>
          </a:stretch>
        </p:blipFill>
        <p:spPr>
          <a:xfrm>
            <a:off x="7535730" y="1602461"/>
            <a:ext cx="1376811" cy="1368152"/>
          </a:xfrm>
          <a:prstGeom prst="rect">
            <a:avLst/>
          </a:prstGeom>
        </p:spPr>
      </p:pic>
      <p:sp>
        <p:nvSpPr>
          <p:cNvPr id="3" name="Rectangle 6">
            <a:extLst>
              <a:ext uri="{FF2B5EF4-FFF2-40B4-BE49-F238E27FC236}">
                <a16:creationId xmlns:a16="http://schemas.microsoft.com/office/drawing/2014/main" id="{25EA9A1F-7E04-951F-899F-C9D1E03C29CA}"/>
              </a:ext>
            </a:extLst>
          </p:cNvPr>
          <p:cNvSpPr>
            <a:spLocks noChangeArrowheads="1"/>
          </p:cNvSpPr>
          <p:nvPr/>
        </p:nvSpPr>
        <p:spPr bwMode="auto">
          <a:xfrm>
            <a:off x="323528" y="1628800"/>
            <a:ext cx="6548276" cy="51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r>
              <a:rPr lang="en-GB" sz="2800" b="1" dirty="0">
                <a:solidFill>
                  <a:srgbClr val="0070C0"/>
                </a:solidFill>
                <a:latin typeface="+mj-lt"/>
              </a:rPr>
              <a:t>MORE THAN JUST A MOVEMENT DISORDER</a:t>
            </a:r>
          </a:p>
          <a:p>
            <a:endParaRPr lang="en-GB" dirty="0">
              <a:solidFill>
                <a:schemeClr val="tx2"/>
              </a:solidFill>
            </a:endParaRPr>
          </a:p>
        </p:txBody>
      </p:sp>
      <p:sp>
        <p:nvSpPr>
          <p:cNvPr id="4" name="Rectangle 6">
            <a:extLst>
              <a:ext uri="{FF2B5EF4-FFF2-40B4-BE49-F238E27FC236}">
                <a16:creationId xmlns:a16="http://schemas.microsoft.com/office/drawing/2014/main" id="{47EECC3A-017A-B2C4-183E-34C20AD57327}"/>
              </a:ext>
            </a:extLst>
          </p:cNvPr>
          <p:cNvSpPr>
            <a:spLocks noChangeArrowheads="1"/>
          </p:cNvSpPr>
          <p:nvPr/>
        </p:nvSpPr>
        <p:spPr bwMode="auto">
          <a:xfrm>
            <a:off x="234299" y="2852936"/>
            <a:ext cx="8678242" cy="270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lvl="1" indent="-342900" eaLnBrk="0" hangingPunct="0">
              <a:buBlip>
                <a:blip r:embed="rId5"/>
              </a:buBlip>
            </a:pPr>
            <a:r>
              <a:rPr lang="en-GB" altLang="en-US" sz="3000" dirty="0"/>
              <a:t>We use the term Tourette Syndrome</a:t>
            </a:r>
          </a:p>
          <a:p>
            <a:pPr marL="342900" lvl="1" indent="-342900" eaLnBrk="0" hangingPunct="0">
              <a:buBlip>
                <a:blip r:embed="rId5"/>
              </a:buBlip>
            </a:pPr>
            <a:r>
              <a:rPr lang="en-GB" altLang="en-US" sz="3000" dirty="0"/>
              <a:t>Tic disorders are better understood as a complex neuro-behavioural condition</a:t>
            </a:r>
          </a:p>
          <a:p>
            <a:pPr marL="342900" lvl="1" indent="-342900" eaLnBrk="0" hangingPunct="0">
              <a:buBlip>
                <a:blip r:embed="rId5"/>
              </a:buBlip>
            </a:pPr>
            <a:r>
              <a:rPr lang="en-GB" altLang="en-US" sz="3000" dirty="0"/>
              <a:t>A high rate of mental health /developmental co-morbidities</a:t>
            </a:r>
          </a:p>
          <a:p>
            <a:pPr marL="342900" lvl="1" indent="-342900" eaLnBrk="0" hangingPunct="0">
              <a:buBlip>
                <a:blip r:embed="rId5"/>
              </a:buBlip>
            </a:pPr>
            <a:endParaRPr lang="en-GB" altLang="en-US" dirty="0"/>
          </a:p>
        </p:txBody>
      </p:sp>
    </p:spTree>
    <p:extLst>
      <p:ext uri="{BB962C8B-B14F-4D97-AF65-F5344CB8AC3E}">
        <p14:creationId xmlns:p14="http://schemas.microsoft.com/office/powerpoint/2010/main" val="419818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AutoShape 7" descr="Image result for smoke alarm images animation"/>
          <p:cNvSpPr>
            <a:spLocks noChangeAspect="1" noChangeArrowheads="1"/>
          </p:cNvSpPr>
          <p:nvPr/>
        </p:nvSpPr>
        <p:spPr bwMode="auto">
          <a:xfrm>
            <a:off x="63500" y="-822325"/>
            <a:ext cx="22574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9" descr="Image result for smoke alarm images animation"/>
          <p:cNvSpPr>
            <a:spLocks noChangeAspect="1" noChangeArrowheads="1"/>
          </p:cNvSpPr>
          <p:nvPr/>
        </p:nvSpPr>
        <p:spPr bwMode="auto">
          <a:xfrm>
            <a:off x="215900" y="-669925"/>
            <a:ext cx="22574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B3C2F30D-CFC1-F1A6-E779-D68298F4DD62}"/>
              </a:ext>
            </a:extLst>
          </p:cNvPr>
          <p:cNvPicPr>
            <a:picLocks noChangeAspect="1"/>
          </p:cNvPicPr>
          <p:nvPr/>
        </p:nvPicPr>
        <p:blipFill>
          <a:blip r:embed="rId4"/>
          <a:stretch>
            <a:fillRect/>
          </a:stretch>
        </p:blipFill>
        <p:spPr>
          <a:xfrm>
            <a:off x="7535730" y="1602461"/>
            <a:ext cx="1376811" cy="1368152"/>
          </a:xfrm>
          <a:prstGeom prst="rect">
            <a:avLst/>
          </a:prstGeom>
        </p:spPr>
      </p:pic>
      <p:sp>
        <p:nvSpPr>
          <p:cNvPr id="3" name="Rectangle 6">
            <a:extLst>
              <a:ext uri="{FF2B5EF4-FFF2-40B4-BE49-F238E27FC236}">
                <a16:creationId xmlns:a16="http://schemas.microsoft.com/office/drawing/2014/main" id="{25EA9A1F-7E04-951F-899F-C9D1E03C29CA}"/>
              </a:ext>
            </a:extLst>
          </p:cNvPr>
          <p:cNvSpPr>
            <a:spLocks noChangeArrowheads="1"/>
          </p:cNvSpPr>
          <p:nvPr/>
        </p:nvSpPr>
        <p:spPr bwMode="auto">
          <a:xfrm>
            <a:off x="323528" y="1628800"/>
            <a:ext cx="6548276" cy="51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r>
              <a:rPr lang="en-GB" sz="2800" b="1" dirty="0">
                <a:solidFill>
                  <a:srgbClr val="0070C0"/>
                </a:solidFill>
                <a:latin typeface="+mj-lt"/>
              </a:rPr>
              <a:t>MORE THAN JUST A MOVEMENT DISORDER</a:t>
            </a:r>
          </a:p>
          <a:p>
            <a:endParaRPr lang="en-GB" dirty="0">
              <a:solidFill>
                <a:schemeClr val="tx2"/>
              </a:solidFill>
            </a:endParaRPr>
          </a:p>
        </p:txBody>
      </p:sp>
      <p:sp>
        <p:nvSpPr>
          <p:cNvPr id="11" name="TextBox 10">
            <a:extLst>
              <a:ext uri="{FF2B5EF4-FFF2-40B4-BE49-F238E27FC236}">
                <a16:creationId xmlns:a16="http://schemas.microsoft.com/office/drawing/2014/main" id="{DE5787A8-F270-4173-9FCC-F8DE6920A7CF}"/>
              </a:ext>
            </a:extLst>
          </p:cNvPr>
          <p:cNvSpPr txBox="1"/>
          <p:nvPr/>
        </p:nvSpPr>
        <p:spPr>
          <a:xfrm>
            <a:off x="212782" y="2144422"/>
            <a:ext cx="7179624"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Among children diagnosed with TS, 86% also have been diagnosed with at least one additional mental, behavioural, or developmental condition, such as: </a:t>
            </a:r>
          </a:p>
        </p:txBody>
      </p:sp>
      <p:sp>
        <p:nvSpPr>
          <p:cNvPr id="12" name="Rectangle 6">
            <a:extLst>
              <a:ext uri="{FF2B5EF4-FFF2-40B4-BE49-F238E27FC236}">
                <a16:creationId xmlns:a16="http://schemas.microsoft.com/office/drawing/2014/main" id="{974DE626-65EA-D762-E12F-8946D3441606}"/>
              </a:ext>
            </a:extLst>
          </p:cNvPr>
          <p:cNvSpPr>
            <a:spLocks noChangeArrowheads="1"/>
          </p:cNvSpPr>
          <p:nvPr/>
        </p:nvSpPr>
        <p:spPr bwMode="auto">
          <a:xfrm>
            <a:off x="694345" y="3321764"/>
            <a:ext cx="7262032" cy="25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10000"/>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lvl="1" indent="-342900" eaLnBrk="0" hangingPunct="0">
              <a:buBlip>
                <a:blip r:embed="rId5"/>
              </a:buBlip>
            </a:pPr>
            <a:r>
              <a:rPr lang="en-GB" altLang="en-US" sz="2600" dirty="0"/>
              <a:t>ADHD 30 - 60%</a:t>
            </a:r>
          </a:p>
          <a:p>
            <a:pPr marL="342900" lvl="1" indent="-342900" eaLnBrk="0" hangingPunct="0">
              <a:buBlip>
                <a:blip r:embed="rId5"/>
              </a:buBlip>
            </a:pPr>
            <a:r>
              <a:rPr lang="en-GB" altLang="en-US" sz="2600" dirty="0"/>
              <a:t>Obsessive Compulsive Disorder 30 - 40%</a:t>
            </a:r>
          </a:p>
          <a:p>
            <a:pPr marL="342900" lvl="1" indent="-342900" eaLnBrk="0" hangingPunct="0">
              <a:buBlip>
                <a:blip r:embed="rId5"/>
              </a:buBlip>
            </a:pPr>
            <a:r>
              <a:rPr lang="en-GB" altLang="en-US" sz="2600" dirty="0"/>
              <a:t>Anxiety disorders 25% - 30%</a:t>
            </a:r>
          </a:p>
          <a:p>
            <a:pPr marL="342900" lvl="1" indent="-342900" eaLnBrk="0" hangingPunct="0">
              <a:buBlip>
                <a:blip r:embed="rId5"/>
              </a:buBlip>
            </a:pPr>
            <a:r>
              <a:rPr lang="en-GB" altLang="en-US" sz="2600" dirty="0"/>
              <a:t>Conduct &amp; ODD 10-30%</a:t>
            </a:r>
          </a:p>
          <a:p>
            <a:pPr marL="342900" lvl="1" indent="-342900" eaLnBrk="0" hangingPunct="0">
              <a:buBlip>
                <a:blip r:embed="rId5"/>
              </a:buBlip>
            </a:pPr>
            <a:r>
              <a:rPr lang="en-GB" altLang="en-US" sz="2600" dirty="0"/>
              <a:t>ASC 5 % </a:t>
            </a:r>
          </a:p>
          <a:p>
            <a:pPr marL="342900" lvl="1" indent="-342900" eaLnBrk="0" hangingPunct="0">
              <a:buBlip>
                <a:blip r:embed="rId5"/>
              </a:buBlip>
            </a:pPr>
            <a:r>
              <a:rPr lang="en-GB" altLang="en-US" sz="2600" dirty="0"/>
              <a:t>Specific learning difficulties (23%)</a:t>
            </a:r>
          </a:p>
          <a:p>
            <a:pPr marL="342900" lvl="1" indent="-342900" eaLnBrk="0" hangingPunct="0">
              <a:buBlip>
                <a:blip r:embed="rId5"/>
              </a:buBlip>
            </a:pPr>
            <a:endParaRPr lang="en-GB" altLang="en-US" dirty="0"/>
          </a:p>
        </p:txBody>
      </p:sp>
    </p:spTree>
    <p:extLst>
      <p:ext uri="{BB962C8B-B14F-4D97-AF65-F5344CB8AC3E}">
        <p14:creationId xmlns:p14="http://schemas.microsoft.com/office/powerpoint/2010/main" val="35386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AutoShape 7" descr="Image result for smoke alarm images animation"/>
          <p:cNvSpPr>
            <a:spLocks noChangeAspect="1" noChangeArrowheads="1"/>
          </p:cNvSpPr>
          <p:nvPr/>
        </p:nvSpPr>
        <p:spPr bwMode="auto">
          <a:xfrm>
            <a:off x="63500" y="-822325"/>
            <a:ext cx="22574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9" descr="Image result for smoke alarm images animation"/>
          <p:cNvSpPr>
            <a:spLocks noChangeAspect="1" noChangeArrowheads="1"/>
          </p:cNvSpPr>
          <p:nvPr/>
        </p:nvSpPr>
        <p:spPr bwMode="auto">
          <a:xfrm>
            <a:off x="215900" y="-669925"/>
            <a:ext cx="22574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6">
            <a:extLst>
              <a:ext uri="{FF2B5EF4-FFF2-40B4-BE49-F238E27FC236}">
                <a16:creationId xmlns:a16="http://schemas.microsoft.com/office/drawing/2014/main" id="{25EA9A1F-7E04-951F-899F-C9D1E03C29CA}"/>
              </a:ext>
            </a:extLst>
          </p:cNvPr>
          <p:cNvSpPr>
            <a:spLocks noChangeArrowheads="1"/>
          </p:cNvSpPr>
          <p:nvPr/>
        </p:nvSpPr>
        <p:spPr bwMode="auto">
          <a:xfrm>
            <a:off x="323528" y="1628800"/>
            <a:ext cx="6548276" cy="51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r>
              <a:rPr lang="en-GB" sz="2800" b="1" dirty="0">
                <a:solidFill>
                  <a:srgbClr val="0070C0"/>
                </a:solidFill>
                <a:latin typeface="+mj-lt"/>
              </a:rPr>
              <a:t>FUNCTIONAL TICS</a:t>
            </a:r>
          </a:p>
          <a:p>
            <a:endParaRPr lang="en-GB" dirty="0">
              <a:solidFill>
                <a:schemeClr val="tx2"/>
              </a:solidFill>
            </a:endParaRPr>
          </a:p>
        </p:txBody>
      </p:sp>
      <p:sp>
        <p:nvSpPr>
          <p:cNvPr id="4" name="Content Placeholder 2">
            <a:extLst>
              <a:ext uri="{FF2B5EF4-FFF2-40B4-BE49-F238E27FC236}">
                <a16:creationId xmlns:a16="http://schemas.microsoft.com/office/drawing/2014/main" id="{5A73FC5F-F8E0-A049-DC7A-E5CD2E5FA8B6}"/>
              </a:ext>
            </a:extLst>
          </p:cNvPr>
          <p:cNvSpPr txBox="1">
            <a:spLocks/>
          </p:cNvSpPr>
          <p:nvPr/>
        </p:nvSpPr>
        <p:spPr>
          <a:xfrm>
            <a:off x="323528" y="2317047"/>
            <a:ext cx="5256584" cy="3263504"/>
          </a:xfrm>
          <a:prstGeom prst="rect">
            <a:avLst/>
          </a:prstGeom>
        </p:spPr>
        <p:txBody>
          <a:bodyPr>
            <a:normAutofit/>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buFont typeface="Arial" panose="020B0604020202020204" pitchFamily="34" charset="0"/>
              <a:buChar char="•"/>
            </a:pPr>
            <a:r>
              <a:rPr lang="en-US" kern="0" dirty="0">
                <a:latin typeface="Arial" panose="020B0604020202020204" pitchFamily="34" charset="0"/>
                <a:cs typeface="Arial" panose="020B0604020202020204" pitchFamily="34" charset="0"/>
              </a:rPr>
              <a:t>Rapid onset</a:t>
            </a:r>
          </a:p>
          <a:p>
            <a:pPr>
              <a:buFont typeface="Arial" panose="020B0604020202020204" pitchFamily="34" charset="0"/>
              <a:buChar char="•"/>
            </a:pPr>
            <a:r>
              <a:rPr lang="en-US" kern="0" dirty="0">
                <a:latin typeface="Arial" panose="020B0604020202020204" pitchFamily="34" charset="0"/>
                <a:cs typeface="Arial" panose="020B0604020202020204" pitchFamily="34" charset="0"/>
              </a:rPr>
              <a:t>Dramatic presentation</a:t>
            </a:r>
          </a:p>
          <a:p>
            <a:pPr>
              <a:buFont typeface="Arial" panose="020B0604020202020204" pitchFamily="34" charset="0"/>
              <a:buChar char="•"/>
            </a:pPr>
            <a:r>
              <a:rPr lang="en-US" kern="0" dirty="0">
                <a:latin typeface="Arial" panose="020B0604020202020204" pitchFamily="34" charset="0"/>
                <a:cs typeface="Arial" panose="020B0604020202020204" pitchFamily="34" charset="0"/>
              </a:rPr>
              <a:t>Prolonged loss of function of limbs</a:t>
            </a:r>
          </a:p>
          <a:p>
            <a:pPr>
              <a:buFont typeface="Arial" panose="020B0604020202020204" pitchFamily="34" charset="0"/>
              <a:buChar char="•"/>
            </a:pPr>
            <a:r>
              <a:rPr lang="en-US" kern="0" dirty="0">
                <a:latin typeface="Arial" panose="020B0604020202020204" pitchFamily="34" charset="0"/>
                <a:cs typeface="Arial" panose="020B0604020202020204" pitchFamily="34" charset="0"/>
              </a:rPr>
              <a:t>Predominantly female</a:t>
            </a:r>
          </a:p>
          <a:p>
            <a:pPr>
              <a:buFont typeface="Arial" panose="020B0604020202020204" pitchFamily="34" charset="0"/>
              <a:buChar char="•"/>
            </a:pPr>
            <a:r>
              <a:rPr lang="en-US" kern="0" dirty="0">
                <a:latin typeface="Arial" panose="020B0604020202020204" pitchFamily="34" charset="0"/>
                <a:cs typeface="Arial" panose="020B0604020202020204" pitchFamily="34" charset="0"/>
              </a:rPr>
              <a:t>Associated with depression and anxiety</a:t>
            </a:r>
          </a:p>
          <a:p>
            <a:pPr>
              <a:buFont typeface="Arial" panose="020B0604020202020204" pitchFamily="34" charset="0"/>
              <a:buChar char="•"/>
            </a:pPr>
            <a:r>
              <a:rPr lang="en-US" kern="0" dirty="0">
                <a:latin typeface="Arial" panose="020B0604020202020204" pitchFamily="34" charset="0"/>
                <a:cs typeface="Arial" panose="020B0604020202020204" pitchFamily="34" charset="0"/>
              </a:rPr>
              <a:t>Potential influence of social media</a:t>
            </a:r>
          </a:p>
          <a:p>
            <a:endParaRPr lang="en-US" kern="0" dirty="0"/>
          </a:p>
        </p:txBody>
      </p:sp>
      <p:pic>
        <p:nvPicPr>
          <p:cNvPr id="8" name="Picture 2" descr="An update on TikTok in Turkey | TikTok Haber Dairesi">
            <a:extLst>
              <a:ext uri="{FF2B5EF4-FFF2-40B4-BE49-F238E27FC236}">
                <a16:creationId xmlns:a16="http://schemas.microsoft.com/office/drawing/2014/main" id="{C2006659-2ABE-3834-F4A2-041B0DF4E3D4}"/>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50" r="2" b="2"/>
          <a:stretch/>
        </p:blipFill>
        <p:spPr bwMode="auto">
          <a:xfrm>
            <a:off x="5940152" y="2437160"/>
            <a:ext cx="2864048" cy="286404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1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264" y="0"/>
            <a:ext cx="9324528" cy="6858000"/>
          </a:xfrm>
          <a:prstGeom prst="rect">
            <a:avLst/>
          </a:prstGeom>
        </p:spPr>
      </p:pic>
      <p:sp>
        <p:nvSpPr>
          <p:cNvPr id="10" name="Rectangle 9"/>
          <p:cNvSpPr/>
          <p:nvPr/>
        </p:nvSpPr>
        <p:spPr>
          <a:xfrm>
            <a:off x="1475656" y="2500446"/>
            <a:ext cx="6696744" cy="92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GB" sz="36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Treatment Pathway</a:t>
            </a:r>
          </a:p>
        </p:txBody>
      </p:sp>
    </p:spTree>
    <p:extLst>
      <p:ext uri="{BB962C8B-B14F-4D97-AF65-F5344CB8AC3E}">
        <p14:creationId xmlns:p14="http://schemas.microsoft.com/office/powerpoint/2010/main" val="136531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3" name="TextBox 2"/>
          <p:cNvSpPr txBox="1"/>
          <p:nvPr/>
        </p:nvSpPr>
        <p:spPr>
          <a:xfrm>
            <a:off x="2339752" y="1484784"/>
            <a:ext cx="475252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Tics and Tourette’s Pathway</a:t>
            </a:r>
          </a:p>
        </p:txBody>
      </p:sp>
      <p:graphicFrame>
        <p:nvGraphicFramePr>
          <p:cNvPr id="4" name="Diagram 3">
            <a:extLst>
              <a:ext uri="{FF2B5EF4-FFF2-40B4-BE49-F238E27FC236}">
                <a16:creationId xmlns:a16="http://schemas.microsoft.com/office/drawing/2014/main" id="{D337E2A2-FE04-E282-02A6-C3337178A884}"/>
              </a:ext>
            </a:extLst>
          </p:cNvPr>
          <p:cNvGraphicFramePr/>
          <p:nvPr>
            <p:extLst>
              <p:ext uri="{D42A27DB-BD31-4B8C-83A1-F6EECF244321}">
                <p14:modId xmlns:p14="http://schemas.microsoft.com/office/powerpoint/2010/main" val="3033691545"/>
              </p:ext>
            </p:extLst>
          </p:nvPr>
        </p:nvGraphicFramePr>
        <p:xfrm>
          <a:off x="397832" y="1957288"/>
          <a:ext cx="863636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a:extLst>
              <a:ext uri="{FF2B5EF4-FFF2-40B4-BE49-F238E27FC236}">
                <a16:creationId xmlns:a16="http://schemas.microsoft.com/office/drawing/2014/main" id="{FBE25A75-4E27-5F71-E2DD-0D25E2788BE9}"/>
              </a:ext>
            </a:extLst>
          </p:cNvPr>
          <p:cNvCxnSpPr>
            <a:cxnSpLocks/>
          </p:cNvCxnSpPr>
          <p:nvPr/>
        </p:nvCxnSpPr>
        <p:spPr>
          <a:xfrm>
            <a:off x="3635896" y="2924944"/>
            <a:ext cx="504056" cy="0"/>
          </a:xfrm>
          <a:prstGeom prst="line">
            <a:avLst/>
          </a:prstGeom>
          <a:noFill/>
          <a:ln w="25400" cap="flat" cmpd="sng" algn="ctr">
            <a:solidFill>
              <a:srgbClr val="333399">
                <a:shade val="80000"/>
                <a:hueOff val="0"/>
                <a:satOff val="0"/>
                <a:lumOff val="0"/>
                <a:alphaOff val="0"/>
              </a:srgbClr>
            </a:solidFill>
            <a:prstDash val="solid"/>
          </a:ln>
          <a:effectLst/>
        </p:spPr>
      </p:cxnSp>
    </p:spTree>
    <p:extLst>
      <p:ext uri="{BB962C8B-B14F-4D97-AF65-F5344CB8AC3E}">
        <p14:creationId xmlns:p14="http://schemas.microsoft.com/office/powerpoint/2010/main" val="135818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3" name="TextBox 2"/>
          <p:cNvSpPr txBox="1"/>
          <p:nvPr/>
        </p:nvSpPr>
        <p:spPr>
          <a:xfrm>
            <a:off x="323528" y="1484784"/>
            <a:ext cx="8712968"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Comprehensive Behavioural Intervention for Tics (CBIT) </a:t>
            </a:r>
          </a:p>
        </p:txBody>
      </p:sp>
      <p:sp>
        <p:nvSpPr>
          <p:cNvPr id="5" name="Rectangle 6">
            <a:extLst>
              <a:ext uri="{FF2B5EF4-FFF2-40B4-BE49-F238E27FC236}">
                <a16:creationId xmlns:a16="http://schemas.microsoft.com/office/drawing/2014/main" id="{27D1DA59-8E99-96BF-22BF-4E3A6E70E2F6}"/>
              </a:ext>
            </a:extLst>
          </p:cNvPr>
          <p:cNvSpPr>
            <a:spLocks noChangeArrowheads="1"/>
          </p:cNvSpPr>
          <p:nvPr/>
        </p:nvSpPr>
        <p:spPr bwMode="auto">
          <a:xfrm>
            <a:off x="683568" y="2836863"/>
            <a:ext cx="7632848" cy="25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lnSpcReduction="10000"/>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lvl="1" indent="-342900" eaLnBrk="0" hangingPunct="0">
              <a:buBlip>
                <a:blip r:embed="rId4"/>
              </a:buBlip>
            </a:pPr>
            <a:r>
              <a:rPr lang="en-GB" altLang="en-US" sz="3000" dirty="0"/>
              <a:t>Assessment – Developmental History</a:t>
            </a:r>
          </a:p>
          <a:p>
            <a:pPr marL="342900" lvl="1" indent="-342900" eaLnBrk="0" hangingPunct="0">
              <a:buBlip>
                <a:blip r:embed="rId4"/>
              </a:buBlip>
            </a:pPr>
            <a:r>
              <a:rPr lang="en-GB" altLang="en-US" sz="3000" dirty="0"/>
              <a:t>Formulation – Triggers and consequences</a:t>
            </a:r>
          </a:p>
          <a:p>
            <a:pPr marL="342900" lvl="1" indent="-342900" eaLnBrk="0" hangingPunct="0">
              <a:buBlip>
                <a:blip r:embed="rId4"/>
              </a:buBlip>
            </a:pPr>
            <a:r>
              <a:rPr lang="en-GB" altLang="en-US" sz="3000" dirty="0"/>
              <a:t>Intervention</a:t>
            </a:r>
          </a:p>
          <a:p>
            <a:pPr marL="742950" lvl="2" indent="-342900" eaLnBrk="0" hangingPunct="0">
              <a:buBlip>
                <a:blip r:embed="rId4"/>
              </a:buBlip>
            </a:pPr>
            <a:r>
              <a:rPr lang="en-GB" altLang="en-US" sz="3000" dirty="0"/>
              <a:t>Psycho Education</a:t>
            </a:r>
          </a:p>
          <a:p>
            <a:pPr marL="742950" lvl="2" indent="-342900" eaLnBrk="0" hangingPunct="0">
              <a:buBlip>
                <a:blip r:embed="rId4"/>
              </a:buBlip>
            </a:pPr>
            <a:r>
              <a:rPr lang="en-GB" altLang="en-US" sz="3000" dirty="0"/>
              <a:t>Habit Reversal Therapy</a:t>
            </a:r>
          </a:p>
          <a:p>
            <a:pPr marL="342900" lvl="1" indent="-342900" eaLnBrk="0" hangingPunct="0">
              <a:buBlip>
                <a:blip r:embed="rId4"/>
              </a:buBlip>
            </a:pPr>
            <a:endParaRPr lang="en-GB" altLang="en-US" dirty="0"/>
          </a:p>
        </p:txBody>
      </p:sp>
    </p:spTree>
    <p:extLst>
      <p:ext uri="{BB962C8B-B14F-4D97-AF65-F5344CB8AC3E}">
        <p14:creationId xmlns:p14="http://schemas.microsoft.com/office/powerpoint/2010/main" val="345086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3" name="TextBox 2"/>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Formulation</a:t>
            </a:r>
          </a:p>
        </p:txBody>
      </p:sp>
      <p:sp>
        <p:nvSpPr>
          <p:cNvPr id="6" name="Rectangle 6">
            <a:extLst>
              <a:ext uri="{FF2B5EF4-FFF2-40B4-BE49-F238E27FC236}">
                <a16:creationId xmlns:a16="http://schemas.microsoft.com/office/drawing/2014/main" id="{16221223-928B-E762-4F35-3813897957A9}"/>
              </a:ext>
            </a:extLst>
          </p:cNvPr>
          <p:cNvSpPr>
            <a:spLocks noChangeArrowheads="1"/>
          </p:cNvSpPr>
          <p:nvPr/>
        </p:nvSpPr>
        <p:spPr bwMode="auto">
          <a:xfrm>
            <a:off x="611559" y="2132856"/>
            <a:ext cx="828161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lvl="1" indent="-342900" eaLnBrk="0" hangingPunct="0">
              <a:buBlip>
                <a:blip r:embed="rId4"/>
              </a:buBlip>
            </a:pPr>
            <a:r>
              <a:rPr lang="en-GB" altLang="en-US" sz="3000" dirty="0"/>
              <a:t>External cues can include specific activities (e.g., playing sports, musical instruments) and environmental/situational situations (e.g., returning home, specific family members)</a:t>
            </a:r>
          </a:p>
          <a:p>
            <a:pPr marL="342900" lvl="1" indent="-342900" eaLnBrk="0" hangingPunct="0">
              <a:buBlip>
                <a:blip r:embed="rId4"/>
              </a:buBlip>
            </a:pPr>
            <a:r>
              <a:rPr lang="en-GB" altLang="en-US" sz="3000" dirty="0"/>
              <a:t>Internal cues commonly including premonitory urges and/or internal mood states (e.g., anxiety, boredom etc.)</a:t>
            </a:r>
          </a:p>
          <a:p>
            <a:pPr marL="342900" lvl="1" indent="-342900" eaLnBrk="0" hangingPunct="0">
              <a:buBlip>
                <a:blip r:embed="rId4"/>
              </a:buBlip>
            </a:pPr>
            <a:endParaRPr lang="en-GB" altLang="en-US" dirty="0"/>
          </a:p>
        </p:txBody>
      </p:sp>
    </p:spTree>
    <p:extLst>
      <p:ext uri="{BB962C8B-B14F-4D97-AF65-F5344CB8AC3E}">
        <p14:creationId xmlns:p14="http://schemas.microsoft.com/office/powerpoint/2010/main" val="109922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5054"/>
            <a:ext cx="9144000" cy="6858000"/>
          </a:xfrm>
          <a:prstGeom prst="rect">
            <a:avLst/>
          </a:prstGeom>
        </p:spPr>
      </p:pic>
      <p:sp>
        <p:nvSpPr>
          <p:cNvPr id="3" name="TextBox 2"/>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Triggering  Events That Impact Tics</a:t>
            </a:r>
          </a:p>
        </p:txBody>
      </p:sp>
      <p:sp>
        <p:nvSpPr>
          <p:cNvPr id="4" name="Rectangle 6">
            <a:extLst>
              <a:ext uri="{FF2B5EF4-FFF2-40B4-BE49-F238E27FC236}">
                <a16:creationId xmlns:a16="http://schemas.microsoft.com/office/drawing/2014/main" id="{91E082BF-1431-D410-3C7E-EE0837B65434}"/>
              </a:ext>
            </a:extLst>
          </p:cNvPr>
          <p:cNvSpPr>
            <a:spLocks noChangeArrowheads="1"/>
          </p:cNvSpPr>
          <p:nvPr/>
        </p:nvSpPr>
        <p:spPr bwMode="auto">
          <a:xfrm>
            <a:off x="1187624" y="2236404"/>
            <a:ext cx="7776864" cy="363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lvl="1" indent="-342900" eaLnBrk="0" hangingPunct="0">
              <a:buBlip>
                <a:blip r:embed="rId4"/>
              </a:buBlip>
            </a:pPr>
            <a:r>
              <a:rPr lang="en-GB" altLang="en-US" dirty="0"/>
              <a:t>Being upset or anxious (Silva et al., 1995)</a:t>
            </a:r>
          </a:p>
          <a:p>
            <a:pPr marL="342900" lvl="1" indent="-342900" eaLnBrk="0" hangingPunct="0">
              <a:buBlip>
                <a:blip r:embed="rId4"/>
              </a:buBlip>
            </a:pPr>
            <a:r>
              <a:rPr lang="da-DK" altLang="en-US" dirty="0"/>
              <a:t>Watching TV (Silva et al., 1995)</a:t>
            </a:r>
          </a:p>
          <a:p>
            <a:pPr marL="342900" lvl="1" indent="-342900" eaLnBrk="0" hangingPunct="0">
              <a:buBlip>
                <a:blip r:embed="rId4"/>
              </a:buBlip>
            </a:pPr>
            <a:r>
              <a:rPr lang="da-DK" altLang="en-US" dirty="0"/>
              <a:t>Being Alone (Silva et al., 1995)</a:t>
            </a:r>
          </a:p>
          <a:p>
            <a:pPr marL="342900" lvl="1" indent="-342900" eaLnBrk="0" hangingPunct="0">
              <a:buBlip>
                <a:blip r:embed="rId4"/>
              </a:buBlip>
            </a:pPr>
            <a:r>
              <a:rPr lang="da-DK" altLang="en-US" dirty="0"/>
              <a:t>Social Gatherings (Silva et al., 1995)</a:t>
            </a:r>
          </a:p>
          <a:p>
            <a:pPr marL="342900" lvl="1" indent="-342900" eaLnBrk="0" hangingPunct="0">
              <a:buBlip>
                <a:blip r:embed="rId4"/>
              </a:buBlip>
            </a:pPr>
            <a:r>
              <a:rPr lang="da-DK" altLang="en-US" dirty="0"/>
              <a:t>Stressful Life Events (Surwillo et al., 1978)</a:t>
            </a:r>
          </a:p>
          <a:p>
            <a:pPr marL="342900" lvl="1" indent="-342900" eaLnBrk="0" hangingPunct="0">
              <a:buBlip>
                <a:blip r:embed="rId4"/>
              </a:buBlip>
            </a:pPr>
            <a:r>
              <a:rPr lang="da-DK" altLang="en-US" dirty="0"/>
              <a:t>Hearing Others Cough (Commander et al., 1991)</a:t>
            </a:r>
          </a:p>
          <a:p>
            <a:pPr marL="342900" lvl="1" indent="-342900" eaLnBrk="0" hangingPunct="0">
              <a:buBlip>
                <a:blip r:embed="rId4"/>
              </a:buBlip>
            </a:pPr>
            <a:r>
              <a:rPr lang="da-DK" altLang="en-US" dirty="0"/>
              <a:t>Talking about tics (Woods et al., 2001)</a:t>
            </a:r>
          </a:p>
          <a:p>
            <a:pPr marL="342900" lvl="1" indent="-342900" eaLnBrk="0" hangingPunct="0">
              <a:buBlip>
                <a:blip r:embed="rId4"/>
              </a:buBlip>
            </a:pPr>
            <a:endParaRPr lang="da-DK" altLang="en-US" dirty="0"/>
          </a:p>
          <a:p>
            <a:pPr marL="342900" lvl="1" indent="-342900" eaLnBrk="0" hangingPunct="0">
              <a:buBlip>
                <a:blip r:embed="rId4"/>
              </a:buBlip>
            </a:pPr>
            <a:endParaRPr lang="en-GB" altLang="en-US" dirty="0"/>
          </a:p>
          <a:p>
            <a:pPr marL="342900" lvl="1" indent="-342900" eaLnBrk="0" hangingPunct="0">
              <a:buBlip>
                <a:blip r:embed="rId4"/>
              </a:buBlip>
            </a:pPr>
            <a:endParaRPr lang="en-GB" altLang="en-US" dirty="0"/>
          </a:p>
        </p:txBody>
      </p:sp>
    </p:spTree>
    <p:extLst>
      <p:ext uri="{BB962C8B-B14F-4D97-AF65-F5344CB8AC3E}">
        <p14:creationId xmlns:p14="http://schemas.microsoft.com/office/powerpoint/2010/main" val="4005855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78BB929-500B-0F95-ACB2-0E9C1F8302E8}"/>
              </a:ext>
            </a:extLst>
          </p:cNvPr>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Anatomy of a Tic</a:t>
            </a:r>
          </a:p>
        </p:txBody>
      </p:sp>
      <p:graphicFrame>
        <p:nvGraphicFramePr>
          <p:cNvPr id="5" name="Diagram 4">
            <a:extLst>
              <a:ext uri="{FF2B5EF4-FFF2-40B4-BE49-F238E27FC236}">
                <a16:creationId xmlns:a16="http://schemas.microsoft.com/office/drawing/2014/main" id="{DA3F86F7-D0A3-808E-B84A-1EEFC2A4A990}"/>
              </a:ext>
            </a:extLst>
          </p:cNvPr>
          <p:cNvGraphicFramePr/>
          <p:nvPr>
            <p:extLst>
              <p:ext uri="{D42A27DB-BD31-4B8C-83A1-F6EECF244321}">
                <p14:modId xmlns:p14="http://schemas.microsoft.com/office/powerpoint/2010/main" val="995291231"/>
              </p:ext>
            </p:extLst>
          </p:nvPr>
        </p:nvGraphicFramePr>
        <p:xfrm>
          <a:off x="1632011" y="1556792"/>
          <a:ext cx="6096000" cy="3867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rrow: Curved Left 5">
            <a:extLst>
              <a:ext uri="{FF2B5EF4-FFF2-40B4-BE49-F238E27FC236}">
                <a16:creationId xmlns:a16="http://schemas.microsoft.com/office/drawing/2014/main" id="{9E447261-B36D-F024-C035-76A63F4EBEF8}"/>
              </a:ext>
            </a:extLst>
          </p:cNvPr>
          <p:cNvSpPr/>
          <p:nvPr/>
        </p:nvSpPr>
        <p:spPr>
          <a:xfrm rot="5400000">
            <a:off x="4323916" y="2957004"/>
            <a:ext cx="1072232" cy="4176464"/>
          </a:xfrm>
          <a:prstGeom prst="curvedLef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4350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9E6B126-426B-4B92-A962-E0B7A984D51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3BA7FE6-3C94-4911-86BB-18FEE21C797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B3DD1CA4-2B26-4F8C-A990-B6AA5753BB7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24784AF-77C2-4FCA-8CE9-A8E9624052E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D765E71-B1DC-4F3E-9BF8-62D95B86F2A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A05A6023-3A47-4BBD-A0EE-F2100B661FD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264" y="0"/>
            <a:ext cx="9324528" cy="6858000"/>
          </a:xfrm>
          <a:prstGeom prst="rect">
            <a:avLst/>
          </a:prstGeom>
        </p:spPr>
      </p:pic>
      <p:sp>
        <p:nvSpPr>
          <p:cNvPr id="10" name="Rectangle 9"/>
          <p:cNvSpPr/>
          <p:nvPr/>
        </p:nvSpPr>
        <p:spPr>
          <a:xfrm>
            <a:off x="1331640" y="1556792"/>
            <a:ext cx="6696744" cy="92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GB" sz="28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3 things to take away from today</a:t>
            </a:r>
          </a:p>
        </p:txBody>
      </p:sp>
      <p:sp>
        <p:nvSpPr>
          <p:cNvPr id="3" name="Rectangle 2"/>
          <p:cNvSpPr/>
          <p:nvPr/>
        </p:nvSpPr>
        <p:spPr>
          <a:xfrm>
            <a:off x="1331640" y="3020759"/>
            <a:ext cx="7704856" cy="1200329"/>
          </a:xfrm>
          <a:prstGeom prst="rect">
            <a:avLst/>
          </a:prstGeom>
        </p:spPr>
        <p:txBody>
          <a:bodyPr wrap="square">
            <a:spAutoFit/>
          </a:bodyPr>
          <a:lstStyle/>
          <a:p>
            <a:pPr marL="457200" indent="-457200">
              <a:buFont typeface="+mj-lt"/>
              <a:buAutoNum type="arabicPeriod"/>
            </a:pPr>
            <a:r>
              <a:rPr lang="en-GB" sz="2400" dirty="0"/>
              <a:t>What are Tics / is Tourette’s Syndrome (TS)?</a:t>
            </a:r>
          </a:p>
          <a:p>
            <a:pPr marL="457200" indent="-457200">
              <a:buFont typeface="+mj-lt"/>
              <a:buAutoNum type="arabicPeriod"/>
            </a:pPr>
            <a:r>
              <a:rPr lang="en-GB" sz="2400" dirty="0"/>
              <a:t>Treatment Pathway</a:t>
            </a:r>
          </a:p>
          <a:p>
            <a:pPr marL="457200" indent="-457200">
              <a:buFont typeface="+mj-lt"/>
              <a:buAutoNum type="arabicPeriod"/>
            </a:pPr>
            <a:r>
              <a:rPr lang="en-GB" sz="2400" dirty="0"/>
              <a:t>Strategies that help manage Tics (inc. resources)</a:t>
            </a:r>
          </a:p>
        </p:txBody>
      </p:sp>
    </p:spTree>
    <p:extLst>
      <p:ext uri="{BB962C8B-B14F-4D97-AF65-F5344CB8AC3E}">
        <p14:creationId xmlns:p14="http://schemas.microsoft.com/office/powerpoint/2010/main" val="1375533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78BB929-500B-0F95-ACB2-0E9C1F8302E8}"/>
              </a:ext>
            </a:extLst>
          </p:cNvPr>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Clinical Characteristics of Tics</a:t>
            </a:r>
          </a:p>
        </p:txBody>
      </p:sp>
      <p:graphicFrame>
        <p:nvGraphicFramePr>
          <p:cNvPr id="3" name="Diagram 2">
            <a:extLst>
              <a:ext uri="{FF2B5EF4-FFF2-40B4-BE49-F238E27FC236}">
                <a16:creationId xmlns:a16="http://schemas.microsoft.com/office/drawing/2014/main" id="{BE868519-C49D-D3E5-DCFD-121E9C68998A}"/>
              </a:ext>
            </a:extLst>
          </p:cNvPr>
          <p:cNvGraphicFramePr/>
          <p:nvPr>
            <p:extLst>
              <p:ext uri="{D42A27DB-BD31-4B8C-83A1-F6EECF244321}">
                <p14:modId xmlns:p14="http://schemas.microsoft.com/office/powerpoint/2010/main" val="3256819578"/>
              </p:ext>
            </p:extLst>
          </p:nvPr>
        </p:nvGraphicFramePr>
        <p:xfrm>
          <a:off x="796925" y="2276872"/>
          <a:ext cx="7231460" cy="4375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A3A9FE79-C166-D7CD-7F9D-149B0356D544}"/>
              </a:ext>
            </a:extLst>
          </p:cNvPr>
          <p:cNvSpPr>
            <a:spLocks noChangeArrowheads="1"/>
          </p:cNvSpPr>
          <p:nvPr/>
        </p:nvSpPr>
        <p:spPr bwMode="auto">
          <a:xfrm>
            <a:off x="3131840" y="2276872"/>
            <a:ext cx="561528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lvl="1" indent="-342900" eaLnBrk="0" hangingPunct="0">
              <a:buBlip>
                <a:blip r:embed="rId9"/>
              </a:buBlip>
            </a:pPr>
            <a:r>
              <a:rPr lang="en-GB" altLang="en-US" sz="3000" dirty="0"/>
              <a:t>Strong urge before a tic, similar to the feeling you get before needing to itch or sneeze. </a:t>
            </a:r>
          </a:p>
          <a:p>
            <a:pPr marL="342900" lvl="1" indent="-342900" eaLnBrk="0" hangingPunct="0">
              <a:buBlip>
                <a:blip r:embed="rId9"/>
              </a:buBlip>
            </a:pPr>
            <a:endParaRPr lang="en-GB" altLang="en-US" sz="3000" dirty="0"/>
          </a:p>
          <a:p>
            <a:pPr marL="342900" lvl="1" indent="-342900" eaLnBrk="0" hangingPunct="0">
              <a:buBlip>
                <a:blip r:embed="rId9"/>
              </a:buBlip>
            </a:pPr>
            <a:r>
              <a:rPr lang="en-GB" altLang="en-US" sz="3000" dirty="0"/>
              <a:t>Premonitory sensations are only relieved after the tic has been carried out.</a:t>
            </a:r>
          </a:p>
          <a:p>
            <a:pPr marL="342900" lvl="1" indent="-342900" eaLnBrk="0" hangingPunct="0">
              <a:buBlip>
                <a:blip r:embed="rId9"/>
              </a:buBlip>
            </a:pPr>
            <a:endParaRPr lang="en-GB" altLang="en-US" dirty="0"/>
          </a:p>
        </p:txBody>
      </p:sp>
    </p:spTree>
    <p:extLst>
      <p:ext uri="{BB962C8B-B14F-4D97-AF65-F5344CB8AC3E}">
        <p14:creationId xmlns:p14="http://schemas.microsoft.com/office/powerpoint/2010/main" val="11754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78BB929-500B-0F95-ACB2-0E9C1F8302E8}"/>
              </a:ext>
            </a:extLst>
          </p:cNvPr>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Clinical Characteristics of Tics</a:t>
            </a:r>
          </a:p>
        </p:txBody>
      </p:sp>
      <p:graphicFrame>
        <p:nvGraphicFramePr>
          <p:cNvPr id="12" name="Diagram 11">
            <a:extLst>
              <a:ext uri="{FF2B5EF4-FFF2-40B4-BE49-F238E27FC236}">
                <a16:creationId xmlns:a16="http://schemas.microsoft.com/office/drawing/2014/main" id="{C0E6D899-3CE2-2A80-8E89-A937CB47B711}"/>
              </a:ext>
            </a:extLst>
          </p:cNvPr>
          <p:cNvGraphicFramePr/>
          <p:nvPr>
            <p:extLst>
              <p:ext uri="{D42A27DB-BD31-4B8C-83A1-F6EECF244321}">
                <p14:modId xmlns:p14="http://schemas.microsoft.com/office/powerpoint/2010/main" val="2958718156"/>
              </p:ext>
            </p:extLst>
          </p:nvPr>
        </p:nvGraphicFramePr>
        <p:xfrm>
          <a:off x="796925" y="2276872"/>
          <a:ext cx="7231460" cy="4375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6">
            <a:extLst>
              <a:ext uri="{FF2B5EF4-FFF2-40B4-BE49-F238E27FC236}">
                <a16:creationId xmlns:a16="http://schemas.microsoft.com/office/drawing/2014/main" id="{F065602D-BA6C-C148-D1CC-D6AF9DD11B4D}"/>
              </a:ext>
            </a:extLst>
          </p:cNvPr>
          <p:cNvSpPr>
            <a:spLocks noChangeArrowheads="1"/>
          </p:cNvSpPr>
          <p:nvPr/>
        </p:nvSpPr>
        <p:spPr bwMode="auto">
          <a:xfrm>
            <a:off x="3092489" y="2290138"/>
            <a:ext cx="580068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10000"/>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9"/>
              </a:buBlip>
              <a:tabLst/>
              <a:defRPr/>
            </a:pPr>
            <a:r>
              <a:rPr kumimoji="0" lang="en-GB" altLang="en-US" sz="3000" b="0" i="0" u="none" strike="noStrike" kern="0" cap="none" spc="0" normalizeH="0" baseline="0" noProof="0" dirty="0">
                <a:ln>
                  <a:noFill/>
                </a:ln>
                <a:solidFill>
                  <a:srgbClr val="000000"/>
                </a:solidFill>
                <a:effectLst/>
                <a:uLnTx/>
                <a:uFillTx/>
                <a:latin typeface="Arial" panose="020B0604020202020204" pitchFamily="34" charset="0"/>
              </a:rPr>
              <a:t>Some people can control their tics for a short while in certain social situations</a:t>
            </a: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9"/>
              </a:buBlip>
              <a:tabLst/>
              <a:defRPr/>
            </a:pPr>
            <a:endParaRPr kumimoji="0" lang="en-GB" altLang="en-US" sz="30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9"/>
              </a:buBlip>
              <a:tabLst/>
              <a:defRPr/>
            </a:pPr>
            <a:r>
              <a:rPr kumimoji="0" lang="en-GB" altLang="en-US" sz="3000" b="0" i="0" u="none" strike="noStrike" kern="0" cap="none" spc="0" normalizeH="0" baseline="0" noProof="0" dirty="0">
                <a:ln>
                  <a:noFill/>
                </a:ln>
                <a:solidFill>
                  <a:srgbClr val="000000"/>
                </a:solidFill>
                <a:effectLst/>
                <a:uLnTx/>
                <a:uFillTx/>
                <a:latin typeface="Arial" panose="020B0604020202020204" pitchFamily="34" charset="0"/>
              </a:rPr>
              <a:t>Controlling tics can be tiring. A person may have a sudden release of tics after a day of trying to control them</a:t>
            </a: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9"/>
              </a:buBlip>
              <a:tabLst/>
              <a:defRPr/>
            </a:pPr>
            <a:endParaRPr kumimoji="0" lang="en-GB" altLang="en-US" sz="2400" b="0" i="0" u="none" strike="noStrike" kern="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41309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78BB929-500B-0F95-ACB2-0E9C1F8302E8}"/>
              </a:ext>
            </a:extLst>
          </p:cNvPr>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Example of a Tic Formulation</a:t>
            </a:r>
          </a:p>
        </p:txBody>
      </p:sp>
      <p:graphicFrame>
        <p:nvGraphicFramePr>
          <p:cNvPr id="6" name="Diagram 5">
            <a:extLst>
              <a:ext uri="{FF2B5EF4-FFF2-40B4-BE49-F238E27FC236}">
                <a16:creationId xmlns:a16="http://schemas.microsoft.com/office/drawing/2014/main" id="{7F2A1E15-C74F-1472-EBFC-B91DBD3980E9}"/>
              </a:ext>
            </a:extLst>
          </p:cNvPr>
          <p:cNvGraphicFramePr/>
          <p:nvPr>
            <p:extLst>
              <p:ext uri="{D42A27DB-BD31-4B8C-83A1-F6EECF244321}">
                <p14:modId xmlns:p14="http://schemas.microsoft.com/office/powerpoint/2010/main" val="1307979657"/>
              </p:ext>
            </p:extLst>
          </p:nvPr>
        </p:nvGraphicFramePr>
        <p:xfrm>
          <a:off x="2003884" y="2420888"/>
          <a:ext cx="5064224" cy="3452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Rounded Corners 6">
            <a:extLst>
              <a:ext uri="{FF2B5EF4-FFF2-40B4-BE49-F238E27FC236}">
                <a16:creationId xmlns:a16="http://schemas.microsoft.com/office/drawing/2014/main" id="{6C2CB1BD-1935-4327-0233-4385ABD8F919}"/>
              </a:ext>
            </a:extLst>
          </p:cNvPr>
          <p:cNvSpPr/>
          <p:nvPr/>
        </p:nvSpPr>
        <p:spPr>
          <a:xfrm>
            <a:off x="6876256" y="2132856"/>
            <a:ext cx="1800200" cy="11521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Trigger </a:t>
            </a:r>
          </a:p>
          <a:p>
            <a:pPr algn="ctr"/>
            <a:r>
              <a:rPr lang="en-GB" dirty="0"/>
              <a:t>(e.g. classroom)</a:t>
            </a:r>
          </a:p>
        </p:txBody>
      </p:sp>
      <p:sp>
        <p:nvSpPr>
          <p:cNvPr id="8" name="Arrow: Right 7">
            <a:extLst>
              <a:ext uri="{FF2B5EF4-FFF2-40B4-BE49-F238E27FC236}">
                <a16:creationId xmlns:a16="http://schemas.microsoft.com/office/drawing/2014/main" id="{9F513DF4-9D10-E179-3A20-A4463250F969}"/>
              </a:ext>
            </a:extLst>
          </p:cNvPr>
          <p:cNvSpPr/>
          <p:nvPr/>
        </p:nvSpPr>
        <p:spPr>
          <a:xfrm rot="9512150">
            <a:off x="6064685" y="2720743"/>
            <a:ext cx="688999"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5412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78BB929-500B-0F95-ACB2-0E9C1F8302E8}"/>
              </a:ext>
            </a:extLst>
          </p:cNvPr>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Competing Response training</a:t>
            </a:r>
          </a:p>
        </p:txBody>
      </p:sp>
      <p:sp>
        <p:nvSpPr>
          <p:cNvPr id="3" name="TextBox 2">
            <a:extLst>
              <a:ext uri="{FF2B5EF4-FFF2-40B4-BE49-F238E27FC236}">
                <a16:creationId xmlns:a16="http://schemas.microsoft.com/office/drawing/2014/main" id="{4CC70FC6-654F-6D66-665B-818440CA468F}"/>
              </a:ext>
            </a:extLst>
          </p:cNvPr>
          <p:cNvSpPr txBox="1"/>
          <p:nvPr/>
        </p:nvSpPr>
        <p:spPr>
          <a:xfrm>
            <a:off x="434975" y="2836863"/>
            <a:ext cx="7737425"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Arial" charset="0"/>
                <a:ea typeface="ＭＳ Ｐゴシック" charset="0"/>
                <a:cs typeface="+mn-cs"/>
              </a:rPr>
              <a:t>Allows the young person to select and implement behaviour designed to prevent the occurrence of Tics</a:t>
            </a:r>
          </a:p>
        </p:txBody>
      </p:sp>
    </p:spTree>
    <p:extLst>
      <p:ext uri="{BB962C8B-B14F-4D97-AF65-F5344CB8AC3E}">
        <p14:creationId xmlns:p14="http://schemas.microsoft.com/office/powerpoint/2010/main" val="282410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78BB929-500B-0F95-ACB2-0E9C1F8302E8}"/>
              </a:ext>
            </a:extLst>
          </p:cNvPr>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Competing Response training</a:t>
            </a:r>
          </a:p>
        </p:txBody>
      </p:sp>
      <p:sp>
        <p:nvSpPr>
          <p:cNvPr id="3" name="Teardrop 2">
            <a:extLst>
              <a:ext uri="{FF2B5EF4-FFF2-40B4-BE49-F238E27FC236}">
                <a16:creationId xmlns:a16="http://schemas.microsoft.com/office/drawing/2014/main" id="{DAC93175-F51D-105B-B6B3-A2EA877F82E8}"/>
              </a:ext>
            </a:extLst>
          </p:cNvPr>
          <p:cNvSpPr/>
          <p:nvPr/>
        </p:nvSpPr>
        <p:spPr>
          <a:xfrm rot="2700000">
            <a:off x="777107" y="2987116"/>
            <a:ext cx="1835921" cy="1835921"/>
          </a:xfrm>
          <a:prstGeom prst="teardrop">
            <a:avLst>
              <a:gd name="adj" fmla="val 100000"/>
            </a:avLst>
          </a:prstGeom>
          <a:gradFill rotWithShape="1">
            <a:gsLst>
              <a:gs pos="0">
                <a:srgbClr val="DAEDEF">
                  <a:hueOff val="3257026"/>
                  <a:satOff val="11196"/>
                  <a:lumOff val="-53726"/>
                  <a:alphaOff val="0"/>
                  <a:shade val="51000"/>
                  <a:satMod val="130000"/>
                </a:srgbClr>
              </a:gs>
              <a:gs pos="80000">
                <a:srgbClr val="DAEDEF">
                  <a:hueOff val="3257026"/>
                  <a:satOff val="11196"/>
                  <a:lumOff val="-53726"/>
                  <a:alphaOff val="0"/>
                  <a:shade val="93000"/>
                  <a:satMod val="130000"/>
                </a:srgbClr>
              </a:gs>
              <a:gs pos="100000">
                <a:srgbClr val="DAEDEF">
                  <a:hueOff val="3257026"/>
                  <a:satOff val="11196"/>
                  <a:lumOff val="-537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p>
      <p:grpSp>
        <p:nvGrpSpPr>
          <p:cNvPr id="6" name="Group 5">
            <a:extLst>
              <a:ext uri="{FF2B5EF4-FFF2-40B4-BE49-F238E27FC236}">
                <a16:creationId xmlns:a16="http://schemas.microsoft.com/office/drawing/2014/main" id="{D0E23AD3-999D-4124-965D-BF4DAF555192}"/>
              </a:ext>
            </a:extLst>
          </p:cNvPr>
          <p:cNvGrpSpPr/>
          <p:nvPr/>
        </p:nvGrpSpPr>
        <p:grpSpPr>
          <a:xfrm>
            <a:off x="835996" y="3046258"/>
            <a:ext cx="1718142" cy="1717959"/>
            <a:chOff x="475877" y="1074917"/>
            <a:chExt cx="1718142" cy="1717959"/>
          </a:xfrm>
          <a:scene3d>
            <a:camera prst="orthographicFront"/>
            <a:lightRig rig="flat" dir="t"/>
          </a:scene3d>
        </p:grpSpPr>
        <p:sp>
          <p:nvSpPr>
            <p:cNvPr id="7" name="Oval 6">
              <a:extLst>
                <a:ext uri="{FF2B5EF4-FFF2-40B4-BE49-F238E27FC236}">
                  <a16:creationId xmlns:a16="http://schemas.microsoft.com/office/drawing/2014/main" id="{50EB38B9-538B-9E2A-711E-CE27A1C6CDD7}"/>
                </a:ext>
              </a:extLst>
            </p:cNvPr>
            <p:cNvSpPr/>
            <p:nvPr/>
          </p:nvSpPr>
          <p:spPr>
            <a:xfrm>
              <a:off x="475877" y="1074917"/>
              <a:ext cx="1718142" cy="1717959"/>
            </a:xfrm>
            <a:prstGeom prst="ellipse">
              <a:avLst/>
            </a:prstGeom>
            <a:solidFill>
              <a:srgbClr val="2D2D8A"/>
            </a:solidFill>
            <a:ln w="25400" cap="flat" cmpd="sng" algn="ctr">
              <a:solidFill>
                <a:srgbClr val="2D2D8A">
                  <a:shade val="50000"/>
                </a:srgbClr>
              </a:solidFill>
              <a:prstDash val="solid"/>
            </a:ln>
            <a:effectLst/>
            <a:sp3d z="190500" extrusionH="12700" prstMaterial="plastic">
              <a:bevelT w="50800" h="50800"/>
            </a:sp3d>
          </p:spPr>
        </p:sp>
        <p:sp>
          <p:nvSpPr>
            <p:cNvPr id="8" name="Oval 5">
              <a:extLst>
                <a:ext uri="{FF2B5EF4-FFF2-40B4-BE49-F238E27FC236}">
                  <a16:creationId xmlns:a16="http://schemas.microsoft.com/office/drawing/2014/main" id="{6C6A8B67-B865-56F5-E444-F68F991407B0}"/>
                </a:ext>
              </a:extLst>
            </p:cNvPr>
            <p:cNvSpPr txBox="1"/>
            <p:nvPr/>
          </p:nvSpPr>
          <p:spPr>
            <a:xfrm>
              <a:off x="648584" y="1320386"/>
              <a:ext cx="1475065" cy="1227021"/>
            </a:xfrm>
            <a:prstGeom prst="rect">
              <a:avLst/>
            </a:prstGeom>
            <a:noFill/>
            <a:ln>
              <a:noFill/>
            </a:ln>
            <a:effectLst/>
            <a:sp3d z="190500"/>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a:ea typeface="+mn-ea"/>
                  <a:cs typeface="+mn-cs"/>
                </a:rPr>
                <a:t>Premonitory Urge</a:t>
              </a:r>
            </a:p>
          </p:txBody>
        </p:sp>
      </p:grpSp>
      <p:sp>
        <p:nvSpPr>
          <p:cNvPr id="9" name="Teardrop 8">
            <a:extLst>
              <a:ext uri="{FF2B5EF4-FFF2-40B4-BE49-F238E27FC236}">
                <a16:creationId xmlns:a16="http://schemas.microsoft.com/office/drawing/2014/main" id="{034DFC05-68BE-57C9-5D6A-BCB918880CF1}"/>
              </a:ext>
            </a:extLst>
          </p:cNvPr>
          <p:cNvSpPr/>
          <p:nvPr/>
        </p:nvSpPr>
        <p:spPr>
          <a:xfrm rot="2700000">
            <a:off x="5846230" y="2153048"/>
            <a:ext cx="1835921" cy="1835921"/>
          </a:xfrm>
          <a:prstGeom prst="teardrop">
            <a:avLst>
              <a:gd name="adj" fmla="val 100000"/>
            </a:avLst>
          </a:prstGeom>
          <a:gradFill rotWithShape="1">
            <a:gsLst>
              <a:gs pos="0">
                <a:srgbClr val="DAEDEF">
                  <a:hueOff val="1628513"/>
                  <a:satOff val="5598"/>
                  <a:lumOff val="-26863"/>
                  <a:alphaOff val="0"/>
                  <a:shade val="51000"/>
                  <a:satMod val="130000"/>
                </a:srgbClr>
              </a:gs>
              <a:gs pos="80000">
                <a:srgbClr val="DAEDEF">
                  <a:hueOff val="1628513"/>
                  <a:satOff val="5598"/>
                  <a:lumOff val="-26863"/>
                  <a:alphaOff val="0"/>
                  <a:shade val="93000"/>
                  <a:satMod val="130000"/>
                </a:srgbClr>
              </a:gs>
              <a:gs pos="100000">
                <a:srgbClr val="DAEDEF">
                  <a:hueOff val="1628513"/>
                  <a:satOff val="5598"/>
                  <a:lumOff val="-268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p>
      <p:grpSp>
        <p:nvGrpSpPr>
          <p:cNvPr id="10" name="Group 9">
            <a:extLst>
              <a:ext uri="{FF2B5EF4-FFF2-40B4-BE49-F238E27FC236}">
                <a16:creationId xmlns:a16="http://schemas.microsoft.com/office/drawing/2014/main" id="{349102E8-C241-226D-F824-C16B161BA9CC}"/>
              </a:ext>
            </a:extLst>
          </p:cNvPr>
          <p:cNvGrpSpPr/>
          <p:nvPr/>
        </p:nvGrpSpPr>
        <p:grpSpPr>
          <a:xfrm>
            <a:off x="5905119" y="2212190"/>
            <a:ext cx="1718142" cy="1717959"/>
            <a:chOff x="2377936" y="1074917"/>
            <a:chExt cx="1718142" cy="1717959"/>
          </a:xfrm>
          <a:scene3d>
            <a:camera prst="orthographicFront"/>
            <a:lightRig rig="flat" dir="t"/>
          </a:scene3d>
        </p:grpSpPr>
        <p:sp>
          <p:nvSpPr>
            <p:cNvPr id="11" name="Oval 10">
              <a:extLst>
                <a:ext uri="{FF2B5EF4-FFF2-40B4-BE49-F238E27FC236}">
                  <a16:creationId xmlns:a16="http://schemas.microsoft.com/office/drawing/2014/main" id="{64464B35-2CAA-2D9E-4FAC-7AB4B7C13743}"/>
                </a:ext>
              </a:extLst>
            </p:cNvPr>
            <p:cNvSpPr/>
            <p:nvPr/>
          </p:nvSpPr>
          <p:spPr>
            <a:xfrm>
              <a:off x="2377936" y="1074917"/>
              <a:ext cx="1718142" cy="1717959"/>
            </a:xfrm>
            <a:prstGeom prst="ellipse">
              <a:avLst/>
            </a:prstGeom>
            <a:solidFill>
              <a:srgbClr val="DAEDEF"/>
            </a:solidFill>
            <a:ln w="25400" cap="flat" cmpd="sng" algn="ctr">
              <a:solidFill>
                <a:srgbClr val="DAEDEF">
                  <a:shade val="50000"/>
                </a:srgbClr>
              </a:solidFill>
              <a:prstDash val="solid"/>
            </a:ln>
            <a:effectLst/>
            <a:sp3d z="190500" extrusionH="12700" prstMaterial="plastic">
              <a:bevelT w="50800" h="50800"/>
            </a:sp3d>
          </p:spPr>
        </p:sp>
        <p:sp>
          <p:nvSpPr>
            <p:cNvPr id="12" name="Oval 5">
              <a:extLst>
                <a:ext uri="{FF2B5EF4-FFF2-40B4-BE49-F238E27FC236}">
                  <a16:creationId xmlns:a16="http://schemas.microsoft.com/office/drawing/2014/main" id="{6A770A43-6771-229A-D9B2-182D82744C4C}"/>
                </a:ext>
              </a:extLst>
            </p:cNvPr>
            <p:cNvSpPr txBox="1"/>
            <p:nvPr/>
          </p:nvSpPr>
          <p:spPr>
            <a:xfrm>
              <a:off x="2623556" y="1320386"/>
              <a:ext cx="1226902" cy="1227021"/>
            </a:xfrm>
            <a:prstGeom prst="rect">
              <a:avLst/>
            </a:prstGeom>
            <a:noFill/>
            <a:ln>
              <a:noFill/>
            </a:ln>
            <a:effectLst/>
            <a:sp3d z="190500"/>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Tic</a:t>
              </a:r>
            </a:p>
          </p:txBody>
        </p:sp>
      </p:grpSp>
      <p:sp>
        <p:nvSpPr>
          <p:cNvPr id="13" name="Teardrop 12">
            <a:extLst>
              <a:ext uri="{FF2B5EF4-FFF2-40B4-BE49-F238E27FC236}">
                <a16:creationId xmlns:a16="http://schemas.microsoft.com/office/drawing/2014/main" id="{674927ED-F00A-71E4-4777-F3866F331A6F}"/>
              </a:ext>
            </a:extLst>
          </p:cNvPr>
          <p:cNvSpPr/>
          <p:nvPr/>
        </p:nvSpPr>
        <p:spPr>
          <a:xfrm rot="2700000">
            <a:off x="5846229" y="4093167"/>
            <a:ext cx="1835921" cy="1835921"/>
          </a:xfrm>
          <a:prstGeom prst="teardrop">
            <a:avLst>
              <a:gd name="adj" fmla="val 10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p>
      <p:grpSp>
        <p:nvGrpSpPr>
          <p:cNvPr id="14" name="Group 13">
            <a:extLst>
              <a:ext uri="{FF2B5EF4-FFF2-40B4-BE49-F238E27FC236}">
                <a16:creationId xmlns:a16="http://schemas.microsoft.com/office/drawing/2014/main" id="{CBBE2968-3044-CDDB-B3C3-B86674B5F56F}"/>
              </a:ext>
            </a:extLst>
          </p:cNvPr>
          <p:cNvGrpSpPr/>
          <p:nvPr/>
        </p:nvGrpSpPr>
        <p:grpSpPr>
          <a:xfrm>
            <a:off x="5905118" y="4152309"/>
            <a:ext cx="1718142" cy="1717959"/>
            <a:chOff x="2377936" y="1074917"/>
            <a:chExt cx="1718142" cy="1717959"/>
          </a:xfrm>
          <a:solidFill>
            <a:srgbClr val="FFC000"/>
          </a:solidFill>
          <a:scene3d>
            <a:camera prst="orthographicFront"/>
            <a:lightRig rig="flat" dir="t"/>
          </a:scene3d>
        </p:grpSpPr>
        <p:sp>
          <p:nvSpPr>
            <p:cNvPr id="15" name="Oval 14">
              <a:extLst>
                <a:ext uri="{FF2B5EF4-FFF2-40B4-BE49-F238E27FC236}">
                  <a16:creationId xmlns:a16="http://schemas.microsoft.com/office/drawing/2014/main" id="{7E696DFF-7213-AA1B-7EB2-D81CADD67D7C}"/>
                </a:ext>
              </a:extLst>
            </p:cNvPr>
            <p:cNvSpPr/>
            <p:nvPr/>
          </p:nvSpPr>
          <p:spPr>
            <a:xfrm>
              <a:off x="2377936" y="1074917"/>
              <a:ext cx="1718142" cy="1717959"/>
            </a:xfrm>
            <a:prstGeom prst="ellipse">
              <a:avLst/>
            </a:prstGeom>
            <a:grpFill/>
            <a:ln w="25400" cap="flat" cmpd="sng" algn="ctr">
              <a:solidFill>
                <a:srgbClr val="DAEDEF">
                  <a:shade val="50000"/>
                </a:srgbClr>
              </a:solidFill>
              <a:prstDash val="solid"/>
            </a:ln>
            <a:effectLst/>
            <a:sp3d z="190500" extrusionH="12700" prstMaterial="plastic">
              <a:bevelT w="50800" h="508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hueOff val="0"/>
                    <a:satOff val="0"/>
                    <a:lumOff val="0"/>
                    <a:alphaOff val="0"/>
                  </a:srgbClr>
                </a:solidFill>
                <a:effectLst/>
                <a:uLnTx/>
                <a:uFillTx/>
                <a:latin typeface="Calibri"/>
                <a:ea typeface="+mn-ea"/>
                <a:cs typeface="+mn-cs"/>
              </a:endParaRPr>
            </a:p>
          </p:txBody>
        </p:sp>
        <p:sp>
          <p:nvSpPr>
            <p:cNvPr id="16" name="Oval 5">
              <a:extLst>
                <a:ext uri="{FF2B5EF4-FFF2-40B4-BE49-F238E27FC236}">
                  <a16:creationId xmlns:a16="http://schemas.microsoft.com/office/drawing/2014/main" id="{94E53D9D-57E7-32D2-15D1-C69835A56EA8}"/>
                </a:ext>
              </a:extLst>
            </p:cNvPr>
            <p:cNvSpPr txBox="1"/>
            <p:nvPr/>
          </p:nvSpPr>
          <p:spPr>
            <a:xfrm>
              <a:off x="2623556" y="1320386"/>
              <a:ext cx="1226902" cy="1227021"/>
            </a:xfrm>
            <a:prstGeom prst="rect">
              <a:avLst/>
            </a:prstGeom>
            <a:grpFill/>
            <a:ln>
              <a:noFill/>
            </a:ln>
            <a:effectLst/>
            <a:sp3d z="190500"/>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Competing Response</a:t>
              </a:r>
            </a:p>
          </p:txBody>
        </p:sp>
      </p:grpSp>
      <p:sp>
        <p:nvSpPr>
          <p:cNvPr id="17" name="Arrow: Right 16">
            <a:extLst>
              <a:ext uri="{FF2B5EF4-FFF2-40B4-BE49-F238E27FC236}">
                <a16:creationId xmlns:a16="http://schemas.microsoft.com/office/drawing/2014/main" id="{898995D2-CC19-7880-CDAB-76E29C08C461}"/>
              </a:ext>
            </a:extLst>
          </p:cNvPr>
          <p:cNvSpPr/>
          <p:nvPr/>
        </p:nvSpPr>
        <p:spPr>
          <a:xfrm rot="20566930">
            <a:off x="2993260" y="2934539"/>
            <a:ext cx="2472737" cy="357188"/>
          </a:xfrm>
          <a:prstGeom prst="rightArrow">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Arrow: Right 17">
            <a:extLst>
              <a:ext uri="{FF2B5EF4-FFF2-40B4-BE49-F238E27FC236}">
                <a16:creationId xmlns:a16="http://schemas.microsoft.com/office/drawing/2014/main" id="{1B909485-D799-9F61-25B8-D445AB6A646A}"/>
              </a:ext>
            </a:extLst>
          </p:cNvPr>
          <p:cNvSpPr/>
          <p:nvPr/>
        </p:nvSpPr>
        <p:spPr>
          <a:xfrm rot="1010710">
            <a:off x="2993260" y="4546550"/>
            <a:ext cx="2472737" cy="357188"/>
          </a:xfrm>
          <a:prstGeom prst="rightArrow">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474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78BB929-500B-0F95-ACB2-0E9C1F8302E8}"/>
              </a:ext>
            </a:extLst>
          </p:cNvPr>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Competing Response training</a:t>
            </a:r>
          </a:p>
        </p:txBody>
      </p:sp>
      <p:sp>
        <p:nvSpPr>
          <p:cNvPr id="5" name="Content Placeholder 2">
            <a:extLst>
              <a:ext uri="{FF2B5EF4-FFF2-40B4-BE49-F238E27FC236}">
                <a16:creationId xmlns:a16="http://schemas.microsoft.com/office/drawing/2014/main" id="{D75E742F-B5FC-5EE1-DA93-F9C06C9BA3F8}"/>
              </a:ext>
            </a:extLst>
          </p:cNvPr>
          <p:cNvSpPr txBox="1">
            <a:spLocks/>
          </p:cNvSpPr>
          <p:nvPr/>
        </p:nvSpPr>
        <p:spPr>
          <a:xfrm>
            <a:off x="396875" y="2348880"/>
            <a:ext cx="8496300" cy="3312368"/>
          </a:xfrm>
          <a:prstGeom prst="rect">
            <a:avLst/>
          </a:prstGeom>
        </p:spPr>
        <p:txBody>
          <a:bodyPr/>
          <a:lstStyle>
            <a:lvl1pPr marL="342900" indent="-342900" algn="l" rtl="0" eaLnBrk="0" fontAlgn="base" hangingPunct="0">
              <a:spcBef>
                <a:spcPct val="20000"/>
              </a:spcBef>
              <a:spcAft>
                <a:spcPct val="0"/>
              </a:spcAft>
              <a:buBlip>
                <a:blip r:embed="rId4"/>
              </a:buBlip>
              <a:defRPr sz="3200">
                <a:solidFill>
                  <a:schemeClr val="bg2"/>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627063" marR="0" indent="-266700" algn="l" defTabSz="914400" rtl="0" eaLnBrk="0" fontAlgn="base" latinLnBrk="0" hangingPunct="0">
              <a:lnSpc>
                <a:spcPct val="100000"/>
              </a:lnSpc>
              <a:spcBef>
                <a:spcPct val="20000"/>
              </a:spcBef>
              <a:spcAft>
                <a:spcPct val="0"/>
              </a:spcAft>
              <a:buClrTx/>
              <a:buSzTx/>
              <a:buFontTx/>
              <a:buBlip>
                <a:blip r:embed="rId4"/>
              </a:buBlip>
              <a:tabLst/>
              <a:defRPr sz="2400">
                <a:solidFill>
                  <a:schemeClr val="bg2"/>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marL="0" indent="0">
              <a:buNone/>
            </a:pPr>
            <a:r>
              <a:rPr lang="en-GB" sz="2800" dirty="0">
                <a:solidFill>
                  <a:schemeClr val="tx1"/>
                </a:solidFill>
                <a:cs typeface="Arial" panose="020B0604020202020204" pitchFamily="34" charset="0"/>
              </a:rPr>
              <a:t>A good competing response; </a:t>
            </a:r>
          </a:p>
          <a:p>
            <a:pPr marL="0" indent="0">
              <a:buNone/>
            </a:pPr>
            <a:endParaRPr lang="en-GB" sz="2800" dirty="0">
              <a:solidFill>
                <a:schemeClr val="tx1"/>
              </a:solidFill>
              <a:cs typeface="Arial" panose="020B0604020202020204" pitchFamily="34" charset="0"/>
            </a:endParaRPr>
          </a:p>
          <a:p>
            <a:r>
              <a:rPr lang="en-GB" sz="2800" dirty="0">
                <a:solidFill>
                  <a:schemeClr val="tx1"/>
                </a:solidFill>
                <a:cs typeface="Arial" panose="020B0604020202020204" pitchFamily="34" charset="0"/>
              </a:rPr>
              <a:t>Is the opposite of the tic (so it “blocks” the tic), </a:t>
            </a:r>
          </a:p>
          <a:p>
            <a:r>
              <a:rPr lang="en-GB" sz="2800" dirty="0">
                <a:solidFill>
                  <a:schemeClr val="tx1"/>
                </a:solidFill>
                <a:cs typeface="Arial" panose="020B0604020202020204" pitchFamily="34" charset="0"/>
              </a:rPr>
              <a:t>Is less of a problem than the tic (for example, less noticeable or less painful), </a:t>
            </a:r>
          </a:p>
          <a:p>
            <a:r>
              <a:rPr lang="en-GB" sz="2800" dirty="0">
                <a:solidFill>
                  <a:schemeClr val="tx1"/>
                </a:solidFill>
                <a:cs typeface="Arial" panose="020B0604020202020204" pitchFamily="34" charset="0"/>
              </a:rPr>
              <a:t>Can be done for at least one minute, or until the urge to tic passes (whichever is longer) </a:t>
            </a:r>
          </a:p>
          <a:p>
            <a:endParaRPr lang="en-GB" kern="0" dirty="0">
              <a:latin typeface="Calibri" panose="020F0502020204030204" pitchFamily="34" charset="0"/>
              <a:ea typeface="Times New Roman" panose="02020603050405020304" pitchFamily="18" charset="0"/>
            </a:endParaRPr>
          </a:p>
          <a:p>
            <a:endParaRPr lang="en-GB" kern="0" dirty="0">
              <a:latin typeface="Calibri" panose="020F0502020204030204" pitchFamily="34" charset="0"/>
              <a:ea typeface="Times New Roman" panose="02020603050405020304" pitchFamily="18" charset="0"/>
            </a:endParaRPr>
          </a:p>
          <a:p>
            <a:endParaRPr lang="en-GB" kern="0" dirty="0"/>
          </a:p>
        </p:txBody>
      </p:sp>
    </p:spTree>
    <p:extLst>
      <p:ext uri="{BB962C8B-B14F-4D97-AF65-F5344CB8AC3E}">
        <p14:creationId xmlns:p14="http://schemas.microsoft.com/office/powerpoint/2010/main" val="26902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78BB929-500B-0F95-ACB2-0E9C1F8302E8}"/>
              </a:ext>
            </a:extLst>
          </p:cNvPr>
          <p:cNvSpPr txBox="1"/>
          <p:nvPr/>
        </p:nvSpPr>
        <p:spPr>
          <a:xfrm>
            <a:off x="539552" y="1484784"/>
            <a:ext cx="799288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Treatment Challenges</a:t>
            </a:r>
          </a:p>
        </p:txBody>
      </p:sp>
      <p:sp>
        <p:nvSpPr>
          <p:cNvPr id="5" name="Rectangle 6">
            <a:extLst>
              <a:ext uri="{FF2B5EF4-FFF2-40B4-BE49-F238E27FC236}">
                <a16:creationId xmlns:a16="http://schemas.microsoft.com/office/drawing/2014/main" id="{E966EBAF-8F10-AE9E-4BC2-87D09318DEBA}"/>
              </a:ext>
            </a:extLst>
          </p:cNvPr>
          <p:cNvSpPr>
            <a:spLocks noChangeArrowheads="1"/>
          </p:cNvSpPr>
          <p:nvPr/>
        </p:nvSpPr>
        <p:spPr bwMode="auto">
          <a:xfrm>
            <a:off x="755576" y="2703042"/>
            <a:ext cx="7262032" cy="25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lvl="1" indent="-342900" eaLnBrk="0" hangingPunct="0">
              <a:buBlip>
                <a:blip r:embed="rId4"/>
              </a:buBlip>
            </a:pPr>
            <a:r>
              <a:rPr lang="en-GB" altLang="en-US" sz="3000" dirty="0"/>
              <a:t>No N.I.C.E. guidelines for treating Tourette Syndrome</a:t>
            </a:r>
          </a:p>
          <a:p>
            <a:pPr marL="342900" lvl="1" indent="-342900" eaLnBrk="0" hangingPunct="0">
              <a:buBlip>
                <a:blip r:embed="rId4"/>
              </a:buBlip>
            </a:pPr>
            <a:r>
              <a:rPr lang="en-GB" altLang="en-US" sz="3000" dirty="0"/>
              <a:t>Physical Health or Mental Health?</a:t>
            </a:r>
          </a:p>
          <a:p>
            <a:pPr marL="342900" lvl="1" indent="-342900" eaLnBrk="0" hangingPunct="0">
              <a:buBlip>
                <a:blip r:embed="rId4"/>
              </a:buBlip>
            </a:pPr>
            <a:endParaRPr lang="en-GB" altLang="en-US" dirty="0"/>
          </a:p>
        </p:txBody>
      </p:sp>
    </p:spTree>
    <p:extLst>
      <p:ext uri="{BB962C8B-B14F-4D97-AF65-F5344CB8AC3E}">
        <p14:creationId xmlns:p14="http://schemas.microsoft.com/office/powerpoint/2010/main" val="29112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851"/>
            <a:ext cx="9144000" cy="6858000"/>
          </a:xfrm>
          <a:prstGeom prst="rect">
            <a:avLst/>
          </a:prstGeom>
        </p:spPr>
      </p:pic>
      <p:sp>
        <p:nvSpPr>
          <p:cNvPr id="4" name="TextBox 3"/>
          <p:cNvSpPr txBox="1"/>
          <p:nvPr/>
        </p:nvSpPr>
        <p:spPr>
          <a:xfrm>
            <a:off x="431540" y="2204864"/>
            <a:ext cx="8280920" cy="2092881"/>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a:p>
            <a:r>
              <a:rPr lang="en-GB" sz="4000" b="1" dirty="0">
                <a:latin typeface="Arial" panose="020B0604020202020204" pitchFamily="34" charset="0"/>
                <a:cs typeface="Arial" panose="020B0604020202020204" pitchFamily="34" charset="0"/>
              </a:rPr>
              <a:t>Strategies that help manage Tics</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22293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851"/>
            <a:ext cx="9144000" cy="6858000"/>
          </a:xfrm>
          <a:prstGeom prst="rect">
            <a:avLst/>
          </a:prstGeom>
        </p:spPr>
      </p:pic>
      <p:sp>
        <p:nvSpPr>
          <p:cNvPr id="4" name="TextBox 3"/>
          <p:cNvSpPr txBox="1"/>
          <p:nvPr/>
        </p:nvSpPr>
        <p:spPr>
          <a:xfrm>
            <a:off x="611560" y="1556792"/>
            <a:ext cx="8280920"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Parents – strategies for support</a:t>
            </a:r>
            <a:endParaRPr lang="en-GB" dirty="0"/>
          </a:p>
        </p:txBody>
      </p:sp>
      <p:sp>
        <p:nvSpPr>
          <p:cNvPr id="5" name="Content Placeholder 2">
            <a:extLst>
              <a:ext uri="{FF2B5EF4-FFF2-40B4-BE49-F238E27FC236}">
                <a16:creationId xmlns:a16="http://schemas.microsoft.com/office/drawing/2014/main" id="{DD80BCD2-FAE5-0D3F-1D61-B203B6FA55B4}"/>
              </a:ext>
            </a:extLst>
          </p:cNvPr>
          <p:cNvSpPr txBox="1">
            <a:spLocks/>
          </p:cNvSpPr>
          <p:nvPr/>
        </p:nvSpPr>
        <p:spPr bwMode="auto">
          <a:xfrm>
            <a:off x="1331640" y="2264678"/>
            <a:ext cx="63470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bg2"/>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627063" marR="0" indent="-266700" algn="l" defTabSz="914400" rtl="0" eaLnBrk="0" fontAlgn="base" latinLnBrk="0" hangingPunct="0">
              <a:lnSpc>
                <a:spcPct val="100000"/>
              </a:lnSpc>
              <a:spcBef>
                <a:spcPct val="20000"/>
              </a:spcBef>
              <a:spcAft>
                <a:spcPct val="0"/>
              </a:spcAft>
              <a:buClrTx/>
              <a:buSzTx/>
              <a:buFontTx/>
              <a:buBlip>
                <a:blip r:embed="rId4"/>
              </a:buBlip>
              <a:tabLst/>
              <a:defRPr sz="2400">
                <a:solidFill>
                  <a:schemeClr val="bg2"/>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Open Communication</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Collaborate with Professionals</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Develop Coping Mechanisms</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Promote Healthy Lifestyle Habits</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Promote Self-Advocacy</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Celebrate Achievements</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Encourage Relaxation Techniques</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dirty="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dirty="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dirty="0">
              <a:ln>
                <a:noFill/>
              </a:ln>
              <a:solidFill>
                <a:srgbClr val="80808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25843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851"/>
            <a:ext cx="9144000" cy="6858000"/>
          </a:xfrm>
          <a:prstGeom prst="rect">
            <a:avLst/>
          </a:prstGeom>
        </p:spPr>
      </p:pic>
      <p:sp>
        <p:nvSpPr>
          <p:cNvPr id="4" name="TextBox 3"/>
          <p:cNvSpPr txBox="1"/>
          <p:nvPr/>
        </p:nvSpPr>
        <p:spPr>
          <a:xfrm>
            <a:off x="611560" y="1556792"/>
            <a:ext cx="8280920"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Triangle Breathing</a:t>
            </a:r>
            <a:endParaRPr lang="en-GB" dirty="0"/>
          </a:p>
        </p:txBody>
      </p:sp>
      <p:pic>
        <p:nvPicPr>
          <p:cNvPr id="3" name="Content Placeholder 4">
            <a:extLst>
              <a:ext uri="{FF2B5EF4-FFF2-40B4-BE49-F238E27FC236}">
                <a16:creationId xmlns:a16="http://schemas.microsoft.com/office/drawing/2014/main" id="{26BF33D4-6D7B-3305-12A5-F57B016304A5}"/>
              </a:ext>
            </a:extLst>
          </p:cNvPr>
          <p:cNvPicPr>
            <a:picLocks noChangeAspect="1"/>
          </p:cNvPicPr>
          <p:nvPr/>
        </p:nvPicPr>
        <p:blipFill>
          <a:blip r:embed="rId4"/>
          <a:stretch>
            <a:fillRect/>
          </a:stretch>
        </p:blipFill>
        <p:spPr>
          <a:xfrm>
            <a:off x="2505910" y="2264678"/>
            <a:ext cx="4132180" cy="3540958"/>
          </a:xfrm>
          <a:prstGeom prst="rect">
            <a:avLst/>
          </a:prstGeom>
        </p:spPr>
      </p:pic>
    </p:spTree>
    <p:extLst>
      <p:ext uri="{BB962C8B-B14F-4D97-AF65-F5344CB8AC3E}">
        <p14:creationId xmlns:p14="http://schemas.microsoft.com/office/powerpoint/2010/main" val="272342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28" y="0"/>
            <a:ext cx="9144000" cy="6858000"/>
          </a:xfrm>
          <a:prstGeom prst="rect">
            <a:avLst/>
          </a:prstGeom>
        </p:spPr>
      </p:pic>
      <p:sp>
        <p:nvSpPr>
          <p:cNvPr id="6" name="Rectangle 5"/>
          <p:cNvSpPr/>
          <p:nvPr/>
        </p:nvSpPr>
        <p:spPr>
          <a:xfrm>
            <a:off x="798193" y="1484784"/>
            <a:ext cx="7899575"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GB" sz="4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Clinical characteristics of TS</a:t>
            </a:r>
          </a:p>
        </p:txBody>
      </p:sp>
      <p:sp>
        <p:nvSpPr>
          <p:cNvPr id="7" name="Rectangle 6"/>
          <p:cNvSpPr/>
          <p:nvPr/>
        </p:nvSpPr>
        <p:spPr>
          <a:xfrm>
            <a:off x="4716015" y="2136339"/>
            <a:ext cx="4082151" cy="646331"/>
          </a:xfrm>
          <a:prstGeom prst="rect">
            <a:avLst/>
          </a:prstGeom>
        </p:spPr>
        <p:txBody>
          <a:bodyPr wrap="square">
            <a:spAutoFit/>
          </a:bodyPr>
          <a:lstStyle/>
          <a:p>
            <a:endParaRPr lang="en-GB" dirty="0"/>
          </a:p>
          <a:p>
            <a:pPr algn="ctr"/>
            <a:r>
              <a:rPr lang="en-GB" dirty="0"/>
              <a:t>	</a:t>
            </a:r>
            <a:endParaRPr lang="en-GB" sz="2800" dirty="0"/>
          </a:p>
        </p:txBody>
      </p:sp>
      <p:sp>
        <p:nvSpPr>
          <p:cNvPr id="3" name="TextBox 2">
            <a:extLst>
              <a:ext uri="{FF2B5EF4-FFF2-40B4-BE49-F238E27FC236}">
                <a16:creationId xmlns:a16="http://schemas.microsoft.com/office/drawing/2014/main" id="{BB8D82C9-DAE2-5BBD-9A11-187178C41C6C}"/>
              </a:ext>
            </a:extLst>
          </p:cNvPr>
          <p:cNvSpPr txBox="1"/>
          <p:nvPr/>
        </p:nvSpPr>
        <p:spPr>
          <a:xfrm>
            <a:off x="798193" y="2782670"/>
            <a:ext cx="7899575" cy="3046988"/>
          </a:xfrm>
          <a:prstGeom prst="rect">
            <a:avLst/>
          </a:prstGeom>
          <a:noFill/>
        </p:spPr>
        <p:txBody>
          <a:bodyPr wrap="square" rtlCol="0">
            <a:spAutoFit/>
          </a:bodyPr>
          <a:lstStyle/>
          <a:p>
            <a:r>
              <a:rPr lang="en-GB" sz="2800" dirty="0"/>
              <a:t>Definition:</a:t>
            </a:r>
          </a:p>
          <a:p>
            <a:endParaRPr lang="en-GB" sz="2800" dirty="0"/>
          </a:p>
          <a:p>
            <a:r>
              <a:rPr lang="en-GB" sz="2800" dirty="0"/>
              <a:t>“A tic is a sudden, repetitive, non-rhythmic motor movement or vocalisation involving discrete muscle groups”</a:t>
            </a:r>
            <a:r>
              <a:rPr lang="en-GB" sz="2000" baseline="30000" dirty="0"/>
              <a:t>(1)</a:t>
            </a:r>
          </a:p>
          <a:p>
            <a:endParaRPr lang="en-GB" sz="2400" dirty="0"/>
          </a:p>
          <a:p>
            <a:r>
              <a:rPr lang="en-GB" sz="1400" dirty="0"/>
              <a:t>(1) American Psychiatric Association: Diagnostic and Statistical Manual of Mental Disorders, 5th edition. Arlington, VA., American Psychiatric Association, 2013.</a:t>
            </a:r>
          </a:p>
        </p:txBody>
      </p:sp>
    </p:spTree>
    <p:extLst>
      <p:ext uri="{BB962C8B-B14F-4D97-AF65-F5344CB8AC3E}">
        <p14:creationId xmlns:p14="http://schemas.microsoft.com/office/powerpoint/2010/main" val="339047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851"/>
            <a:ext cx="9144000" cy="6858000"/>
          </a:xfrm>
          <a:prstGeom prst="rect">
            <a:avLst/>
          </a:prstGeom>
        </p:spPr>
      </p:pic>
      <p:sp>
        <p:nvSpPr>
          <p:cNvPr id="4" name="TextBox 3"/>
          <p:cNvSpPr txBox="1"/>
          <p:nvPr/>
        </p:nvSpPr>
        <p:spPr>
          <a:xfrm>
            <a:off x="395536" y="1556792"/>
            <a:ext cx="8496944"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Parents – supportive environment</a:t>
            </a:r>
            <a:endParaRPr lang="en-GB" dirty="0"/>
          </a:p>
        </p:txBody>
      </p:sp>
      <p:sp>
        <p:nvSpPr>
          <p:cNvPr id="3" name="Content Placeholder 2">
            <a:extLst>
              <a:ext uri="{FF2B5EF4-FFF2-40B4-BE49-F238E27FC236}">
                <a16:creationId xmlns:a16="http://schemas.microsoft.com/office/drawing/2014/main" id="{1D780990-EEC2-06AE-FBFE-6900473EE279}"/>
              </a:ext>
            </a:extLst>
          </p:cNvPr>
          <p:cNvSpPr txBox="1">
            <a:spLocks/>
          </p:cNvSpPr>
          <p:nvPr/>
        </p:nvSpPr>
        <p:spPr bwMode="auto">
          <a:xfrm>
            <a:off x="1115616" y="2492896"/>
            <a:ext cx="63470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bg2"/>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627063" marR="0" indent="-266700" algn="l" defTabSz="914400" rtl="0" eaLnBrk="0" fontAlgn="base" latinLnBrk="0" hangingPunct="0">
              <a:lnSpc>
                <a:spcPct val="100000"/>
              </a:lnSpc>
              <a:spcBef>
                <a:spcPct val="20000"/>
              </a:spcBef>
              <a:spcAft>
                <a:spcPct val="0"/>
              </a:spcAft>
              <a:buClrTx/>
              <a:buSzTx/>
              <a:buFontTx/>
              <a:buBlip>
                <a:blip r:embed="rId4"/>
              </a:buBlip>
              <a:tabLst/>
              <a:defRPr sz="2400">
                <a:solidFill>
                  <a:schemeClr val="bg2"/>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Education and Awareness</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Positive Reinforcement</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Empower Your Child</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Avoid Drawing Attention</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Establish Routines</a:t>
            </a:r>
            <a:endParaRPr kumimoji="0" lang="en-GB" sz="3200" b="0" i="0" u="none" strike="noStrike" kern="0" cap="none" spc="0" normalizeH="0" baseline="0" noProof="0" dirty="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dirty="0">
              <a:ln>
                <a:noFill/>
              </a:ln>
              <a:solidFill>
                <a:srgbClr val="80808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9298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851"/>
            <a:ext cx="9144000" cy="6858000"/>
          </a:xfrm>
          <a:prstGeom prst="rect">
            <a:avLst/>
          </a:prstGeom>
        </p:spPr>
      </p:pic>
      <p:sp>
        <p:nvSpPr>
          <p:cNvPr id="4" name="TextBox 3"/>
          <p:cNvSpPr txBox="1"/>
          <p:nvPr/>
        </p:nvSpPr>
        <p:spPr>
          <a:xfrm>
            <a:off x="395536" y="1556792"/>
            <a:ext cx="8496944"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Parents – resources</a:t>
            </a:r>
            <a:endParaRPr lang="en-GB" dirty="0"/>
          </a:p>
        </p:txBody>
      </p:sp>
      <p:sp>
        <p:nvSpPr>
          <p:cNvPr id="5" name="Content Placeholder 2">
            <a:extLst>
              <a:ext uri="{FF2B5EF4-FFF2-40B4-BE49-F238E27FC236}">
                <a16:creationId xmlns:a16="http://schemas.microsoft.com/office/drawing/2014/main" id="{44B39CB9-5A41-21D0-ED3D-DDDF0F07AF68}"/>
              </a:ext>
            </a:extLst>
          </p:cNvPr>
          <p:cNvSpPr txBox="1">
            <a:spLocks/>
          </p:cNvSpPr>
          <p:nvPr/>
        </p:nvSpPr>
        <p:spPr bwMode="auto">
          <a:xfrm>
            <a:off x="682588" y="2204864"/>
            <a:ext cx="777882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bg2"/>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627063" marR="0" indent="-266700" algn="l" defTabSz="914400" rtl="0" eaLnBrk="0" fontAlgn="base" latinLnBrk="0" hangingPunct="0">
              <a:lnSpc>
                <a:spcPct val="100000"/>
              </a:lnSpc>
              <a:spcBef>
                <a:spcPct val="20000"/>
              </a:spcBef>
              <a:spcAft>
                <a:spcPct val="0"/>
              </a:spcAft>
              <a:buClrTx/>
              <a:buSzTx/>
              <a:buFontTx/>
              <a:buBlip>
                <a:blip r:embed="rId4"/>
              </a:buBlip>
              <a:tabLst/>
              <a:defRPr sz="2400">
                <a:solidFill>
                  <a:schemeClr val="bg2"/>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r>
              <a:rPr lang="en-GB" altLang="en-US" sz="2800" dirty="0" err="1">
                <a:solidFill>
                  <a:schemeClr val="tx2"/>
                </a:solidFill>
              </a:rPr>
              <a:t>Tourettes</a:t>
            </a:r>
            <a:r>
              <a:rPr lang="en-GB" altLang="en-US" sz="2800" dirty="0">
                <a:solidFill>
                  <a:schemeClr val="tx2"/>
                </a:solidFill>
              </a:rPr>
              <a:t> Action (</a:t>
            </a:r>
            <a:r>
              <a:rPr lang="en-GB" altLang="en-US" sz="2800" i="1" dirty="0">
                <a:solidFill>
                  <a:srgbClr val="0070C0"/>
                </a:solidFill>
              </a:rPr>
              <a:t>tourettes-action.org.uk</a:t>
            </a:r>
            <a:r>
              <a:rPr lang="en-GB" altLang="en-US" sz="2800" dirty="0">
                <a:solidFill>
                  <a:schemeClr val="tx2"/>
                </a:solidFill>
              </a:rPr>
              <a:t>)</a:t>
            </a:r>
          </a:p>
          <a:p>
            <a:r>
              <a:rPr lang="en-GB" altLang="en-US" sz="2800" dirty="0">
                <a:solidFill>
                  <a:schemeClr val="tx2"/>
                </a:solidFill>
              </a:rPr>
              <a:t>Tourette syndrome information pack | Great Ormond Street Hospital (</a:t>
            </a:r>
            <a:r>
              <a:rPr lang="en-GB" altLang="en-US" sz="2800" i="1" dirty="0">
                <a:solidFill>
                  <a:srgbClr val="0070C0"/>
                </a:solidFill>
              </a:rPr>
              <a:t>gosh.nhs.uk</a:t>
            </a:r>
            <a:r>
              <a:rPr lang="en-GB" altLang="en-US" sz="2800" dirty="0">
                <a:solidFill>
                  <a:schemeClr val="tx2"/>
                </a:solidFill>
              </a:rPr>
              <a:t>)</a:t>
            </a:r>
          </a:p>
          <a:p>
            <a:r>
              <a:rPr lang="en-GB" altLang="en-US" sz="2800" dirty="0">
                <a:solidFill>
                  <a:schemeClr val="tx2"/>
                </a:solidFill>
              </a:rPr>
              <a:t>Leaky Brake Toolbox (The Brake Shop Virtual Clinic) – (</a:t>
            </a:r>
            <a:r>
              <a:rPr lang="en-GB" altLang="en-US" sz="2800" i="1" dirty="0">
                <a:solidFill>
                  <a:srgbClr val="0070C0"/>
                </a:solidFill>
              </a:rPr>
              <a:t>leakybrakes.ca/</a:t>
            </a:r>
            <a:r>
              <a:rPr lang="en-GB" altLang="en-US" sz="2800" dirty="0">
                <a:solidFill>
                  <a:schemeClr val="tx1"/>
                </a:solidFill>
              </a:rPr>
              <a:t>)</a:t>
            </a:r>
          </a:p>
          <a:p>
            <a:r>
              <a:rPr lang="en-GB" altLang="en-US" sz="2800" dirty="0">
                <a:solidFill>
                  <a:schemeClr val="tx1"/>
                </a:solidFill>
              </a:rPr>
              <a:t>Nix Your Tics!: Eliminate Unwanted Tic Symptoms: A How-To Guide for Young People B. Duncan McKinlay</a:t>
            </a:r>
          </a:p>
          <a:p>
            <a:pPr marL="0" indent="0">
              <a:buNone/>
            </a:pPr>
            <a:endParaRPr lang="en-GB" kern="0" dirty="0">
              <a:latin typeface="Calibri" panose="020F0502020204030204" pitchFamily="34" charset="0"/>
              <a:ea typeface="Times New Roman" panose="02020603050405020304" pitchFamily="18" charset="0"/>
            </a:endParaRPr>
          </a:p>
          <a:p>
            <a:endParaRPr lang="en-GB" kern="0" dirty="0">
              <a:latin typeface="Calibri" panose="020F0502020204030204" pitchFamily="34" charset="0"/>
              <a:ea typeface="Times New Roman" panose="02020603050405020304" pitchFamily="18" charset="0"/>
            </a:endParaRPr>
          </a:p>
          <a:p>
            <a:endParaRPr lang="en-GB" kern="0" dirty="0"/>
          </a:p>
        </p:txBody>
      </p:sp>
    </p:spTree>
    <p:extLst>
      <p:ext uri="{BB962C8B-B14F-4D97-AF65-F5344CB8AC3E}">
        <p14:creationId xmlns:p14="http://schemas.microsoft.com/office/powerpoint/2010/main" val="850145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851"/>
            <a:ext cx="9144000" cy="6858000"/>
          </a:xfrm>
          <a:prstGeom prst="rect">
            <a:avLst/>
          </a:prstGeom>
        </p:spPr>
      </p:pic>
      <p:sp>
        <p:nvSpPr>
          <p:cNvPr id="4" name="TextBox 3"/>
          <p:cNvSpPr txBox="1"/>
          <p:nvPr/>
        </p:nvSpPr>
        <p:spPr>
          <a:xfrm>
            <a:off x="395536" y="1556792"/>
            <a:ext cx="8496944"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Schools - Tics and their Impact on Students</a:t>
            </a:r>
            <a:endParaRPr lang="en-GB" sz="1200" dirty="0"/>
          </a:p>
        </p:txBody>
      </p:sp>
      <p:sp>
        <p:nvSpPr>
          <p:cNvPr id="6" name="Content Placeholder 2">
            <a:extLst>
              <a:ext uri="{FF2B5EF4-FFF2-40B4-BE49-F238E27FC236}">
                <a16:creationId xmlns:a16="http://schemas.microsoft.com/office/drawing/2014/main" id="{9ECB86B1-E797-45BB-7D97-52A11E9ECE52}"/>
              </a:ext>
            </a:extLst>
          </p:cNvPr>
          <p:cNvSpPr txBox="1">
            <a:spLocks/>
          </p:cNvSpPr>
          <p:nvPr/>
        </p:nvSpPr>
        <p:spPr bwMode="auto">
          <a:xfrm>
            <a:off x="1475656" y="2204865"/>
            <a:ext cx="7128792"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bg2"/>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627063" marR="0" indent="-266700" algn="l" defTabSz="914400" rtl="0" eaLnBrk="0" fontAlgn="base" latinLnBrk="0" hangingPunct="0">
              <a:lnSpc>
                <a:spcPct val="100000"/>
              </a:lnSpc>
              <a:spcBef>
                <a:spcPct val="20000"/>
              </a:spcBef>
              <a:spcAft>
                <a:spcPct val="0"/>
              </a:spcAft>
              <a:buClrTx/>
              <a:buSzTx/>
              <a:buFontTx/>
              <a:buBlip>
                <a:blip r:embed="rId4"/>
              </a:buBlip>
              <a:tabLst/>
              <a:defRPr sz="2400">
                <a:solidFill>
                  <a:schemeClr val="bg2"/>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Definition</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Prevalence</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Impact on Education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Disruption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Social Interactions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Academic Performance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Emotional Well-being / Self-Esteem</a:t>
            </a:r>
            <a:endParaRPr kumimoji="0" lang="en-GB" sz="2800" b="0" i="0" u="none" strike="noStrike" kern="0" cap="none" spc="0" normalizeH="0" baseline="0" noProof="0">
              <a:ln>
                <a:noFill/>
              </a:ln>
              <a:solidFill>
                <a:srgbClr val="808080"/>
              </a:solidFill>
              <a:effectLst/>
              <a:uLnTx/>
              <a:uFillTx/>
              <a:latin typeface="Calibri" panose="020F0502020204030204" pitchFamily="34" charset="0"/>
              <a:ea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dirty="0">
              <a:ln>
                <a:noFill/>
              </a:ln>
              <a:solidFill>
                <a:srgbClr val="80808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6361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851"/>
            <a:ext cx="9144000" cy="6858000"/>
          </a:xfrm>
          <a:prstGeom prst="rect">
            <a:avLst/>
          </a:prstGeom>
        </p:spPr>
      </p:pic>
      <p:sp>
        <p:nvSpPr>
          <p:cNvPr id="4" name="TextBox 3"/>
          <p:cNvSpPr txBox="1"/>
          <p:nvPr/>
        </p:nvSpPr>
        <p:spPr>
          <a:xfrm>
            <a:off x="395536" y="1556792"/>
            <a:ext cx="8496944"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Schools – Strategies supporting Students</a:t>
            </a:r>
            <a:endParaRPr lang="en-GB" sz="1200" dirty="0"/>
          </a:p>
        </p:txBody>
      </p:sp>
      <p:sp>
        <p:nvSpPr>
          <p:cNvPr id="5" name="Content Placeholder 2">
            <a:extLst>
              <a:ext uri="{FF2B5EF4-FFF2-40B4-BE49-F238E27FC236}">
                <a16:creationId xmlns:a16="http://schemas.microsoft.com/office/drawing/2014/main" id="{9E61E71A-803C-593E-045A-34D15E8E5631}"/>
              </a:ext>
            </a:extLst>
          </p:cNvPr>
          <p:cNvSpPr txBox="1">
            <a:spLocks/>
          </p:cNvSpPr>
          <p:nvPr/>
        </p:nvSpPr>
        <p:spPr bwMode="auto">
          <a:xfrm>
            <a:off x="1187624" y="2536053"/>
            <a:ext cx="5915000"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bg2"/>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627063" marR="0" indent="-266700" algn="l" defTabSz="914400" rtl="0" eaLnBrk="0" fontAlgn="base" latinLnBrk="0" hangingPunct="0">
              <a:lnSpc>
                <a:spcPct val="100000"/>
              </a:lnSpc>
              <a:spcBef>
                <a:spcPct val="20000"/>
              </a:spcBef>
              <a:spcAft>
                <a:spcPct val="0"/>
              </a:spcAft>
              <a:buClrTx/>
              <a:buSzTx/>
              <a:buFontTx/>
              <a:buBlip>
                <a:blip r:embed="rId4"/>
              </a:buBlip>
              <a:tabLst/>
              <a:defRPr sz="2400">
                <a:solidFill>
                  <a:schemeClr val="bg2"/>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Educate Staff</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Individualised Support</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Classroom adjustments</a:t>
            </a:r>
            <a:endParaRPr kumimoji="0" lang="en-GB" sz="3200" b="0" i="0" u="none" strike="noStrike" kern="0" cap="none" spc="0" normalizeH="0" baseline="0" noProof="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dirty="0">
              <a:ln>
                <a:noFill/>
              </a:ln>
              <a:solidFill>
                <a:srgbClr val="80808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42145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851"/>
            <a:ext cx="9144000" cy="6858000"/>
          </a:xfrm>
          <a:prstGeom prst="rect">
            <a:avLst/>
          </a:prstGeom>
        </p:spPr>
      </p:pic>
      <p:sp>
        <p:nvSpPr>
          <p:cNvPr id="4" name="TextBox 3"/>
          <p:cNvSpPr txBox="1"/>
          <p:nvPr/>
        </p:nvSpPr>
        <p:spPr>
          <a:xfrm>
            <a:off x="395536" y="1556792"/>
            <a:ext cx="8496944"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Schools – Building an Inclusive School Culture</a:t>
            </a:r>
            <a:endParaRPr lang="en-GB" sz="1200" dirty="0"/>
          </a:p>
        </p:txBody>
      </p:sp>
      <p:sp>
        <p:nvSpPr>
          <p:cNvPr id="6" name="Content Placeholder 2">
            <a:extLst>
              <a:ext uri="{FF2B5EF4-FFF2-40B4-BE49-F238E27FC236}">
                <a16:creationId xmlns:a16="http://schemas.microsoft.com/office/drawing/2014/main" id="{ED4CE486-686F-CCBB-CDF9-2380A13784BC}"/>
              </a:ext>
            </a:extLst>
          </p:cNvPr>
          <p:cNvSpPr txBox="1">
            <a:spLocks/>
          </p:cNvSpPr>
          <p:nvPr/>
        </p:nvSpPr>
        <p:spPr bwMode="auto">
          <a:xfrm>
            <a:off x="1187624" y="2420888"/>
            <a:ext cx="7139136"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bg2"/>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627063" marR="0" indent="-266700" algn="l" defTabSz="914400" rtl="0" eaLnBrk="0" fontAlgn="base" latinLnBrk="0" hangingPunct="0">
              <a:lnSpc>
                <a:spcPct val="100000"/>
              </a:lnSpc>
              <a:spcBef>
                <a:spcPct val="20000"/>
              </a:spcBef>
              <a:spcAft>
                <a:spcPct val="0"/>
              </a:spcAft>
              <a:buClrTx/>
              <a:buSzTx/>
              <a:buFontTx/>
              <a:buBlip>
                <a:blip r:embed="rId4"/>
              </a:buBlip>
              <a:tabLst/>
              <a:defRPr sz="2400">
                <a:solidFill>
                  <a:schemeClr val="bg2"/>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Promote awareness</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Peer Education</a:t>
            </a: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GB" sz="2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Support Networks</a:t>
            </a:r>
            <a:endParaRPr kumimoji="0" lang="en-GB" sz="3200" b="0" i="0" u="none" strike="noStrike" kern="0" cap="none" spc="0" normalizeH="0" baseline="0" noProof="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a:ln>
                <a:noFill/>
              </a:ln>
              <a:solidFill>
                <a:srgbClr val="808080"/>
              </a:solidFill>
              <a:effectLst/>
              <a:uLnTx/>
              <a:uFillTx/>
              <a:latin typeface="Calibri" panose="020F0502020204030204" pitchFamily="34" charset="0"/>
              <a:ea typeface="Times New Roman" panose="02020603050405020304" pitchFamily="18" charset="0"/>
              <a:cs typeface="Arial"/>
            </a:endParaRPr>
          </a:p>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3200" b="0" i="0" u="none" strike="noStrike" kern="0" cap="none" spc="0" normalizeH="0" baseline="0" noProof="0" dirty="0">
              <a:ln>
                <a:noFill/>
              </a:ln>
              <a:solidFill>
                <a:srgbClr val="80808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69414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851"/>
            <a:ext cx="9144000" cy="6858000"/>
          </a:xfrm>
          <a:prstGeom prst="rect">
            <a:avLst/>
          </a:prstGeom>
        </p:spPr>
      </p:pic>
      <p:sp>
        <p:nvSpPr>
          <p:cNvPr id="3" name="Content Placeholder 2">
            <a:extLst>
              <a:ext uri="{FF2B5EF4-FFF2-40B4-BE49-F238E27FC236}">
                <a16:creationId xmlns:a16="http://schemas.microsoft.com/office/drawing/2014/main" id="{2794DBD9-CBE8-1F09-5353-6653343099D1}"/>
              </a:ext>
            </a:extLst>
          </p:cNvPr>
          <p:cNvSpPr txBox="1">
            <a:spLocks/>
          </p:cNvSpPr>
          <p:nvPr/>
        </p:nvSpPr>
        <p:spPr>
          <a:xfrm>
            <a:off x="457200" y="1772816"/>
            <a:ext cx="8229600" cy="33123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GB" dirty="0"/>
          </a:p>
          <a:p>
            <a:pPr fontAlgn="auto">
              <a:spcAft>
                <a:spcPts val="0"/>
              </a:spcAft>
            </a:pPr>
            <a:endParaRPr lang="en-GB" dirty="0"/>
          </a:p>
          <a:p>
            <a:pPr marL="0" indent="0" algn="ctr" fontAlgn="auto">
              <a:spcAft>
                <a:spcPts val="0"/>
              </a:spcAft>
              <a:buFont typeface="Arial" panose="020B0604020202020204" pitchFamily="34" charset="0"/>
              <a:buNone/>
            </a:pPr>
            <a:r>
              <a:rPr lang="en-GB" sz="4800" b="1" dirty="0"/>
              <a:t>Thank you for watching</a:t>
            </a:r>
            <a:endParaRPr lang="en-GB" b="1" dirty="0"/>
          </a:p>
        </p:txBody>
      </p:sp>
    </p:spTree>
    <p:extLst>
      <p:ext uri="{BB962C8B-B14F-4D97-AF65-F5344CB8AC3E}">
        <p14:creationId xmlns:p14="http://schemas.microsoft.com/office/powerpoint/2010/main" val="110202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28" y="0"/>
            <a:ext cx="9144000" cy="6858000"/>
          </a:xfrm>
          <a:prstGeom prst="rect">
            <a:avLst/>
          </a:prstGeom>
        </p:spPr>
      </p:pic>
      <p:sp>
        <p:nvSpPr>
          <p:cNvPr id="6" name="Rectangle 5"/>
          <p:cNvSpPr/>
          <p:nvPr/>
        </p:nvSpPr>
        <p:spPr>
          <a:xfrm>
            <a:off x="798193" y="1484784"/>
            <a:ext cx="7899575"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GB" sz="4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Clinical characteristics of TS</a:t>
            </a:r>
          </a:p>
        </p:txBody>
      </p:sp>
      <p:sp>
        <p:nvSpPr>
          <p:cNvPr id="7" name="Rectangle 6"/>
          <p:cNvSpPr/>
          <p:nvPr/>
        </p:nvSpPr>
        <p:spPr>
          <a:xfrm>
            <a:off x="4716015" y="2136339"/>
            <a:ext cx="4082151" cy="646331"/>
          </a:xfrm>
          <a:prstGeom prst="rect">
            <a:avLst/>
          </a:prstGeom>
        </p:spPr>
        <p:txBody>
          <a:bodyPr wrap="square">
            <a:spAutoFit/>
          </a:bodyPr>
          <a:lstStyle/>
          <a:p>
            <a:endParaRPr lang="en-GB" dirty="0"/>
          </a:p>
          <a:p>
            <a:pPr algn="ctr"/>
            <a:r>
              <a:rPr lang="en-GB" dirty="0"/>
              <a:t>	</a:t>
            </a:r>
            <a:endParaRPr lang="en-GB" sz="2800" dirty="0"/>
          </a:p>
        </p:txBody>
      </p:sp>
      <p:graphicFrame>
        <p:nvGraphicFramePr>
          <p:cNvPr id="5" name="Table 4">
            <a:extLst>
              <a:ext uri="{FF2B5EF4-FFF2-40B4-BE49-F238E27FC236}">
                <a16:creationId xmlns:a16="http://schemas.microsoft.com/office/drawing/2014/main" id="{3F458585-8ACF-1A70-A829-CD0E2B8FB0B9}"/>
              </a:ext>
            </a:extLst>
          </p:cNvPr>
          <p:cNvGraphicFramePr>
            <a:graphicFrameLocks noGrp="1"/>
          </p:cNvGraphicFramePr>
          <p:nvPr>
            <p:extLst>
              <p:ext uri="{D42A27DB-BD31-4B8C-83A1-F6EECF244321}">
                <p14:modId xmlns:p14="http://schemas.microsoft.com/office/powerpoint/2010/main" val="329915891"/>
              </p:ext>
            </p:extLst>
          </p:nvPr>
        </p:nvGraphicFramePr>
        <p:xfrm>
          <a:off x="798193" y="2181034"/>
          <a:ext cx="7899575" cy="3787265"/>
        </p:xfrm>
        <a:graphic>
          <a:graphicData uri="http://schemas.openxmlformats.org/drawingml/2006/table">
            <a:tbl>
              <a:tblPr firstRow="1" bandRow="1"/>
              <a:tblGrid>
                <a:gridCol w="1429287">
                  <a:extLst>
                    <a:ext uri="{9D8B030D-6E8A-4147-A177-3AD203B41FA5}">
                      <a16:colId xmlns:a16="http://schemas.microsoft.com/office/drawing/2014/main" val="20000"/>
                    </a:ext>
                  </a:extLst>
                </a:gridCol>
                <a:gridCol w="3296955">
                  <a:extLst>
                    <a:ext uri="{9D8B030D-6E8A-4147-A177-3AD203B41FA5}">
                      <a16:colId xmlns:a16="http://schemas.microsoft.com/office/drawing/2014/main" val="20001"/>
                    </a:ext>
                  </a:extLst>
                </a:gridCol>
                <a:gridCol w="3173333">
                  <a:extLst>
                    <a:ext uri="{9D8B030D-6E8A-4147-A177-3AD203B41FA5}">
                      <a16:colId xmlns:a16="http://schemas.microsoft.com/office/drawing/2014/main" val="20002"/>
                    </a:ext>
                  </a:extLst>
                </a:gridCol>
              </a:tblGrid>
              <a:tr h="43814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2400" b="1" u="sng" kern="1200" dirty="0">
                        <a:solidFill>
                          <a:schemeClr val="tx1"/>
                        </a:solidFill>
                        <a:latin typeface="Arial" panose="020B0604020202020204" pitchFamily="34" charset="0"/>
                        <a:ea typeface="+mn-ea"/>
                        <a:cs typeface="Arial" panose="020B0604020202020204" pitchFamily="34" charset="0"/>
                      </a:endParaRPr>
                    </a:p>
                  </a:txBody>
                  <a:tcPr marL="91456" marR="91456" marT="45704" marB="4570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2400" u="none" dirty="0"/>
                        <a:t>Motor</a:t>
                      </a:r>
                      <a:endParaRPr lang="en-GB" sz="2400" b="0" u="none" dirty="0">
                        <a:solidFill>
                          <a:schemeClr val="tx1"/>
                        </a:solidFill>
                        <a:latin typeface="Arial" panose="020B0604020202020204" pitchFamily="34" charset="0"/>
                        <a:cs typeface="Arial" panose="020B0604020202020204" pitchFamily="34" charset="0"/>
                      </a:endParaRPr>
                    </a:p>
                  </a:txBody>
                  <a:tcPr marL="91456" marR="91456" marT="45704" marB="4570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2400" u="none" dirty="0"/>
                        <a:t>Vocal</a:t>
                      </a:r>
                      <a:endParaRPr lang="en-GB" sz="2400" u="none" dirty="0">
                        <a:solidFill>
                          <a:schemeClr val="tx1"/>
                        </a:solidFill>
                        <a:latin typeface="Arial" panose="020B0604020202020204" pitchFamily="34" charset="0"/>
                        <a:cs typeface="Arial" panose="020B0604020202020204" pitchFamily="34" charset="0"/>
                      </a:endParaRPr>
                    </a:p>
                  </a:txBody>
                  <a:tcPr marL="91456" marR="91456" marT="45704" marB="4570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14897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u="none" dirty="0">
                          <a:solidFill>
                            <a:schemeClr val="tx2"/>
                          </a:solidFill>
                        </a:rPr>
                        <a:t>Simple</a:t>
                      </a:r>
                      <a:endParaRPr lang="en-GB" sz="2000" u="none" dirty="0">
                        <a:solidFill>
                          <a:schemeClr val="tx2"/>
                        </a:solidFill>
                        <a:latin typeface="Arial" panose="020B0604020202020204" pitchFamily="34" charset="0"/>
                        <a:cs typeface="Arial" panose="020B0604020202020204" pitchFamily="34" charset="0"/>
                      </a:endParaRPr>
                    </a:p>
                  </a:txBody>
                  <a:tcPr marL="91456" marR="91456" marT="45704" marB="45704"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solidFill>
                            <a:schemeClr val="tx2"/>
                          </a:solidFill>
                        </a:rPr>
                        <a:t>Eye</a:t>
                      </a:r>
                      <a:r>
                        <a:rPr lang="en-GB" sz="2000" baseline="0" dirty="0">
                          <a:solidFill>
                            <a:schemeClr val="tx2"/>
                          </a:solidFill>
                        </a:rPr>
                        <a:t> blinking</a:t>
                      </a:r>
                    </a:p>
                    <a:p>
                      <a:pPr algn="ctr"/>
                      <a:r>
                        <a:rPr lang="en-GB" sz="2000" baseline="0" dirty="0">
                          <a:solidFill>
                            <a:schemeClr val="tx2"/>
                          </a:solidFill>
                        </a:rPr>
                        <a:t>Head jerks</a:t>
                      </a:r>
                    </a:p>
                    <a:p>
                      <a:pPr algn="ctr"/>
                      <a:r>
                        <a:rPr lang="en-GB" sz="2000" baseline="0" dirty="0">
                          <a:solidFill>
                            <a:schemeClr val="tx2"/>
                          </a:solidFill>
                        </a:rPr>
                        <a:t>Hand movements</a:t>
                      </a:r>
                    </a:p>
                    <a:p>
                      <a:pPr algn="ctr"/>
                      <a:r>
                        <a:rPr lang="en-GB" sz="2000" baseline="0" dirty="0">
                          <a:solidFill>
                            <a:schemeClr val="tx2"/>
                          </a:solidFill>
                        </a:rPr>
                        <a:t>Leg movements</a:t>
                      </a:r>
                      <a:endParaRPr lang="en-GB" sz="2000" dirty="0">
                        <a:solidFill>
                          <a:schemeClr val="tx2"/>
                        </a:solidFill>
                        <a:latin typeface="Arial" panose="020B0604020202020204" pitchFamily="34" charset="0"/>
                        <a:cs typeface="Arial" panose="020B0604020202020204" pitchFamily="34" charset="0"/>
                      </a:endParaRPr>
                    </a:p>
                  </a:txBody>
                  <a:tcPr marL="91456" marR="91456" marT="45704" marB="4570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solidFill>
                            <a:schemeClr val="tx2"/>
                          </a:solidFill>
                        </a:rPr>
                        <a:t>Sounds</a:t>
                      </a:r>
                    </a:p>
                    <a:p>
                      <a:pPr algn="ctr"/>
                      <a:r>
                        <a:rPr lang="en-GB" sz="2000" dirty="0">
                          <a:solidFill>
                            <a:schemeClr val="tx2"/>
                          </a:solidFill>
                        </a:rPr>
                        <a:t>Sniffing</a:t>
                      </a:r>
                    </a:p>
                    <a:p>
                      <a:pPr algn="ctr"/>
                      <a:r>
                        <a:rPr lang="en-GB" sz="2000" dirty="0">
                          <a:solidFill>
                            <a:schemeClr val="tx2"/>
                          </a:solidFill>
                        </a:rPr>
                        <a:t>Animal / bird noises</a:t>
                      </a:r>
                    </a:p>
                    <a:p>
                      <a:pPr algn="ctr"/>
                      <a:r>
                        <a:rPr lang="en-GB" sz="2000" dirty="0">
                          <a:solidFill>
                            <a:schemeClr val="tx2"/>
                          </a:solidFill>
                        </a:rPr>
                        <a:t>Coughing</a:t>
                      </a:r>
                      <a:endParaRPr lang="en-GB" sz="2000" dirty="0">
                        <a:solidFill>
                          <a:schemeClr val="tx2"/>
                        </a:solidFill>
                        <a:latin typeface="Arial" panose="020B0604020202020204" pitchFamily="34" charset="0"/>
                        <a:cs typeface="Arial" panose="020B0604020202020204" pitchFamily="34" charset="0"/>
                      </a:endParaRPr>
                    </a:p>
                  </a:txBody>
                  <a:tcPr marL="91456" marR="91456" marT="45704" marB="4570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1840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u="none" dirty="0">
                          <a:solidFill>
                            <a:schemeClr val="tx2"/>
                          </a:solidFill>
                        </a:rPr>
                        <a:t>Complex</a:t>
                      </a:r>
                      <a:endParaRPr lang="en-GB" sz="2000" u="none" dirty="0">
                        <a:solidFill>
                          <a:schemeClr val="tx2"/>
                        </a:solidFill>
                        <a:latin typeface="Arial" panose="020B0604020202020204" pitchFamily="34" charset="0"/>
                        <a:cs typeface="Arial" panose="020B0604020202020204" pitchFamily="34" charset="0"/>
                      </a:endParaRPr>
                    </a:p>
                  </a:txBody>
                  <a:tcPr marL="91456" marR="91456" marT="45704" marB="4570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solidFill>
                            <a:schemeClr val="tx2"/>
                          </a:solidFill>
                        </a:rPr>
                        <a:t>Shoulder movements</a:t>
                      </a:r>
                    </a:p>
                    <a:p>
                      <a:pPr algn="ctr"/>
                      <a:r>
                        <a:rPr lang="en-GB" sz="2000" dirty="0">
                          <a:solidFill>
                            <a:schemeClr val="tx2"/>
                          </a:solidFill>
                        </a:rPr>
                        <a:t>Facial expressions</a:t>
                      </a:r>
                    </a:p>
                    <a:p>
                      <a:pPr algn="ctr"/>
                      <a:r>
                        <a:rPr lang="en-GB" sz="2000" dirty="0">
                          <a:solidFill>
                            <a:schemeClr val="tx2"/>
                          </a:solidFill>
                        </a:rPr>
                        <a:t>Bending</a:t>
                      </a:r>
                    </a:p>
                    <a:p>
                      <a:pPr algn="ctr"/>
                      <a:r>
                        <a:rPr lang="en-GB" sz="2000" dirty="0" err="1">
                          <a:solidFill>
                            <a:schemeClr val="tx2"/>
                          </a:solidFill>
                        </a:rPr>
                        <a:t>Copropraxia</a:t>
                      </a:r>
                      <a:endParaRPr lang="en-GB" sz="2000" dirty="0">
                        <a:solidFill>
                          <a:schemeClr val="tx2"/>
                        </a:solidFill>
                      </a:endParaRPr>
                    </a:p>
                    <a:p>
                      <a:pPr algn="ctr"/>
                      <a:r>
                        <a:rPr lang="en-GB" sz="2000" dirty="0">
                          <a:solidFill>
                            <a:schemeClr val="tx2"/>
                          </a:solidFill>
                        </a:rPr>
                        <a:t>Head gestures</a:t>
                      </a:r>
                      <a:endParaRPr lang="en-GB" sz="2000" dirty="0">
                        <a:solidFill>
                          <a:schemeClr val="tx2"/>
                        </a:solidFill>
                        <a:latin typeface="Arial" panose="020B0604020202020204" pitchFamily="34" charset="0"/>
                        <a:cs typeface="Arial" panose="020B0604020202020204" pitchFamily="34" charset="0"/>
                      </a:endParaRPr>
                    </a:p>
                  </a:txBody>
                  <a:tcPr marL="91456" marR="91456" marT="45704" marB="457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2000" dirty="0">
                          <a:solidFill>
                            <a:schemeClr val="tx2"/>
                          </a:solidFill>
                        </a:rPr>
                        <a:t>Syllables</a:t>
                      </a:r>
                    </a:p>
                    <a:p>
                      <a:pPr algn="ctr"/>
                      <a:r>
                        <a:rPr lang="en-GB" sz="2000" dirty="0">
                          <a:solidFill>
                            <a:schemeClr val="tx2"/>
                          </a:solidFill>
                        </a:rPr>
                        <a:t>Words</a:t>
                      </a:r>
                    </a:p>
                    <a:p>
                      <a:pPr algn="ctr"/>
                      <a:r>
                        <a:rPr lang="en-GB" sz="2000" dirty="0">
                          <a:solidFill>
                            <a:schemeClr val="tx2"/>
                          </a:solidFill>
                        </a:rPr>
                        <a:t>Coprolalia</a:t>
                      </a:r>
                    </a:p>
                    <a:p>
                      <a:pPr algn="ctr"/>
                      <a:r>
                        <a:rPr lang="en-GB" sz="2000" dirty="0">
                          <a:solidFill>
                            <a:schemeClr val="tx2"/>
                          </a:solidFill>
                        </a:rPr>
                        <a:t>Echolalia</a:t>
                      </a:r>
                    </a:p>
                    <a:p>
                      <a:pPr algn="ctr"/>
                      <a:r>
                        <a:rPr lang="en-GB" sz="2000" dirty="0">
                          <a:solidFill>
                            <a:schemeClr val="tx2"/>
                          </a:solidFill>
                        </a:rPr>
                        <a:t>Palilalia</a:t>
                      </a:r>
                      <a:endParaRPr lang="en-GB" sz="2000" dirty="0">
                        <a:solidFill>
                          <a:schemeClr val="tx2"/>
                        </a:solidFill>
                        <a:latin typeface="Arial" panose="020B0604020202020204" pitchFamily="34" charset="0"/>
                        <a:cs typeface="Arial" panose="020B0604020202020204" pitchFamily="34" charset="0"/>
                      </a:endParaRPr>
                    </a:p>
                  </a:txBody>
                  <a:tcPr marL="91456" marR="91456" marT="45704" marB="457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13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28" y="-27384"/>
            <a:ext cx="9144000" cy="6858000"/>
          </a:xfrm>
          <a:prstGeom prst="rect">
            <a:avLst/>
          </a:prstGeom>
        </p:spPr>
      </p:pic>
      <p:sp>
        <p:nvSpPr>
          <p:cNvPr id="6" name="Rectangle 5"/>
          <p:cNvSpPr/>
          <p:nvPr/>
        </p:nvSpPr>
        <p:spPr>
          <a:xfrm>
            <a:off x="798193" y="1484784"/>
            <a:ext cx="7899575"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GB" sz="4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Clinical characteristics of TS</a:t>
            </a:r>
          </a:p>
        </p:txBody>
      </p:sp>
      <p:sp>
        <p:nvSpPr>
          <p:cNvPr id="7" name="Rectangle 6"/>
          <p:cNvSpPr/>
          <p:nvPr/>
        </p:nvSpPr>
        <p:spPr>
          <a:xfrm>
            <a:off x="4716015" y="2136339"/>
            <a:ext cx="4082151" cy="646331"/>
          </a:xfrm>
          <a:prstGeom prst="rect">
            <a:avLst/>
          </a:prstGeom>
        </p:spPr>
        <p:txBody>
          <a:bodyPr wrap="square">
            <a:spAutoFit/>
          </a:bodyPr>
          <a:lstStyle/>
          <a:p>
            <a:endParaRPr lang="en-GB" dirty="0"/>
          </a:p>
          <a:p>
            <a:pPr algn="ctr"/>
            <a:r>
              <a:rPr lang="en-GB" dirty="0"/>
              <a:t>	</a:t>
            </a:r>
            <a:endParaRPr lang="en-GB" sz="2800" dirty="0"/>
          </a:p>
        </p:txBody>
      </p:sp>
      <p:sp>
        <p:nvSpPr>
          <p:cNvPr id="3" name="Rectangle 6">
            <a:extLst>
              <a:ext uri="{FF2B5EF4-FFF2-40B4-BE49-F238E27FC236}">
                <a16:creationId xmlns:a16="http://schemas.microsoft.com/office/drawing/2014/main" id="{18BE0A33-AEDC-62DC-74B5-B34B3073783A}"/>
              </a:ext>
            </a:extLst>
          </p:cNvPr>
          <p:cNvSpPr>
            <a:spLocks noChangeArrowheads="1"/>
          </p:cNvSpPr>
          <p:nvPr/>
        </p:nvSpPr>
        <p:spPr bwMode="auto">
          <a:xfrm>
            <a:off x="798193" y="2564904"/>
            <a:ext cx="7937820" cy="249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70000" lnSpcReduction="20000"/>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0" lvl="1" indent="0" eaLnBrk="0" hangingPunct="0">
              <a:buNone/>
            </a:pPr>
            <a:r>
              <a:rPr lang="en-GB" altLang="en-US" sz="3200" dirty="0"/>
              <a:t>To be diagnosed with TS, a person must </a:t>
            </a:r>
            <a:r>
              <a:rPr lang="en-GB" altLang="en-US" sz="3200" baseline="30000" dirty="0"/>
              <a:t>(1)</a:t>
            </a:r>
            <a:r>
              <a:rPr lang="en-GB" altLang="en-US" sz="3200" dirty="0"/>
              <a:t>;</a:t>
            </a:r>
          </a:p>
          <a:p>
            <a:pPr marL="342900" lvl="1" indent="-342900" eaLnBrk="0" hangingPunct="0">
              <a:buBlip>
                <a:blip r:embed="rId4"/>
              </a:buBlip>
            </a:pPr>
            <a:endParaRPr lang="en-GB" altLang="en-US" sz="3200" dirty="0"/>
          </a:p>
          <a:p>
            <a:pPr marL="342900" lvl="1" indent="-342900" eaLnBrk="0" hangingPunct="0">
              <a:buBlip>
                <a:blip r:embed="rId4"/>
              </a:buBlip>
            </a:pPr>
            <a:r>
              <a:rPr lang="en-GB" altLang="en-US" sz="3200" dirty="0"/>
              <a:t>have two or more motor tics and at least one vocal tic</a:t>
            </a:r>
          </a:p>
          <a:p>
            <a:pPr marL="342900" lvl="1" indent="-342900" eaLnBrk="0" hangingPunct="0">
              <a:buBlip>
                <a:blip r:embed="rId4"/>
              </a:buBlip>
            </a:pPr>
            <a:r>
              <a:rPr lang="en-GB" altLang="en-US" sz="3200" dirty="0"/>
              <a:t>have had tics for at least a year</a:t>
            </a:r>
          </a:p>
          <a:p>
            <a:pPr marL="342900" lvl="1" indent="-342900" eaLnBrk="0" hangingPunct="0">
              <a:buBlip>
                <a:blip r:embed="rId4"/>
              </a:buBlip>
            </a:pPr>
            <a:r>
              <a:rPr lang="en-GB" altLang="en-US" sz="3200" dirty="0"/>
              <a:t>have tics that begin before the age of 18 years</a:t>
            </a:r>
          </a:p>
          <a:p>
            <a:pPr marL="342900" lvl="1" indent="-342900" eaLnBrk="0" hangingPunct="0">
              <a:buBlip>
                <a:blip r:embed="rId4"/>
              </a:buBlip>
            </a:pPr>
            <a:r>
              <a:rPr lang="en-GB" altLang="en-US" sz="3200" dirty="0"/>
              <a:t>have symptoms that are not due to taking medicine or other drugs or due to having another medical condition</a:t>
            </a:r>
          </a:p>
        </p:txBody>
      </p:sp>
      <p:sp>
        <p:nvSpPr>
          <p:cNvPr id="4" name="TextBox 3">
            <a:extLst>
              <a:ext uri="{FF2B5EF4-FFF2-40B4-BE49-F238E27FC236}">
                <a16:creationId xmlns:a16="http://schemas.microsoft.com/office/drawing/2014/main" id="{CFCC693E-6970-3E7B-20FB-3FD0EF0AADB9}"/>
              </a:ext>
            </a:extLst>
          </p:cNvPr>
          <p:cNvSpPr txBox="1"/>
          <p:nvPr/>
        </p:nvSpPr>
        <p:spPr>
          <a:xfrm>
            <a:off x="798193" y="5229200"/>
            <a:ext cx="7899575" cy="584775"/>
          </a:xfrm>
          <a:prstGeom prst="rect">
            <a:avLst/>
          </a:prstGeom>
          <a:noFill/>
        </p:spPr>
        <p:txBody>
          <a:bodyPr wrap="square" rtlCol="0">
            <a:spAutoFit/>
          </a:bodyPr>
          <a:lstStyle/>
          <a:p>
            <a:pPr eaLnBrk="1" hangingPunct="1">
              <a:spcBef>
                <a:spcPct val="50000"/>
              </a:spcBef>
            </a:pPr>
            <a:r>
              <a:rPr lang="en-GB" altLang="en-US" sz="1600" i="1" dirty="0"/>
              <a:t>(1)</a:t>
            </a:r>
            <a:r>
              <a:rPr lang="en-GB" altLang="en-US" sz="1600" dirty="0"/>
              <a:t> American Psychiatric Association: Diagnostic and Statistical Manual of Mental Disorders, 5th edition. Arlington, VA., American Psychiatric Association, 2013.</a:t>
            </a:r>
          </a:p>
        </p:txBody>
      </p:sp>
    </p:spTree>
    <p:extLst>
      <p:ext uri="{BB962C8B-B14F-4D97-AF65-F5344CB8AC3E}">
        <p14:creationId xmlns:p14="http://schemas.microsoft.com/office/powerpoint/2010/main" val="218637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28" y="-27384"/>
            <a:ext cx="9144000" cy="6858000"/>
          </a:xfrm>
          <a:prstGeom prst="rect">
            <a:avLst/>
          </a:prstGeom>
        </p:spPr>
      </p:pic>
      <p:sp>
        <p:nvSpPr>
          <p:cNvPr id="6" name="Rectangle 5"/>
          <p:cNvSpPr/>
          <p:nvPr/>
        </p:nvSpPr>
        <p:spPr>
          <a:xfrm>
            <a:off x="798193" y="1484784"/>
            <a:ext cx="7899575"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GB" sz="4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Clinical characteristics of TS</a:t>
            </a:r>
          </a:p>
        </p:txBody>
      </p:sp>
      <p:sp>
        <p:nvSpPr>
          <p:cNvPr id="7" name="Rectangle 6"/>
          <p:cNvSpPr/>
          <p:nvPr/>
        </p:nvSpPr>
        <p:spPr>
          <a:xfrm>
            <a:off x="4716015" y="2136339"/>
            <a:ext cx="4082151" cy="646331"/>
          </a:xfrm>
          <a:prstGeom prst="rect">
            <a:avLst/>
          </a:prstGeom>
        </p:spPr>
        <p:txBody>
          <a:bodyPr wrap="square">
            <a:spAutoFit/>
          </a:bodyPr>
          <a:lstStyle/>
          <a:p>
            <a:endParaRPr lang="en-GB" dirty="0"/>
          </a:p>
          <a:p>
            <a:pPr algn="ctr"/>
            <a:r>
              <a:rPr lang="en-GB" dirty="0"/>
              <a:t>	</a:t>
            </a:r>
            <a:endParaRPr lang="en-GB" sz="2800" dirty="0"/>
          </a:p>
        </p:txBody>
      </p:sp>
      <p:sp>
        <p:nvSpPr>
          <p:cNvPr id="4" name="TextBox 3">
            <a:extLst>
              <a:ext uri="{FF2B5EF4-FFF2-40B4-BE49-F238E27FC236}">
                <a16:creationId xmlns:a16="http://schemas.microsoft.com/office/drawing/2014/main" id="{CFCC693E-6970-3E7B-20FB-3FD0EF0AADB9}"/>
              </a:ext>
            </a:extLst>
          </p:cNvPr>
          <p:cNvSpPr txBox="1"/>
          <p:nvPr/>
        </p:nvSpPr>
        <p:spPr>
          <a:xfrm>
            <a:off x="798193" y="2348880"/>
            <a:ext cx="7899575" cy="369332"/>
          </a:xfrm>
          <a:prstGeom prst="rect">
            <a:avLst/>
          </a:prstGeom>
          <a:noFill/>
        </p:spPr>
        <p:txBody>
          <a:bodyPr wrap="square" rtlCol="0">
            <a:spAutoFit/>
          </a:bodyPr>
          <a:lstStyle/>
          <a:p>
            <a:pPr eaLnBrk="1" hangingPunct="1">
              <a:spcBef>
                <a:spcPct val="50000"/>
              </a:spcBef>
            </a:pPr>
            <a:r>
              <a:rPr lang="en-GB" altLang="en-US" b="1" dirty="0"/>
              <a:t>STEREOTYPIES ARE ALSO SEEN IN</a:t>
            </a:r>
          </a:p>
        </p:txBody>
      </p:sp>
      <p:sp>
        <p:nvSpPr>
          <p:cNvPr id="5" name="Rectangle 6">
            <a:extLst>
              <a:ext uri="{FF2B5EF4-FFF2-40B4-BE49-F238E27FC236}">
                <a16:creationId xmlns:a16="http://schemas.microsoft.com/office/drawing/2014/main" id="{CD875AE9-B264-BB81-144A-12897569423E}"/>
              </a:ext>
            </a:extLst>
          </p:cNvPr>
          <p:cNvSpPr>
            <a:spLocks noChangeArrowheads="1"/>
          </p:cNvSpPr>
          <p:nvPr/>
        </p:nvSpPr>
        <p:spPr bwMode="auto">
          <a:xfrm>
            <a:off x="1259632" y="2899975"/>
            <a:ext cx="7438136" cy="315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lvl="1" indent="-342900" eaLnBrk="0" hangingPunct="0">
              <a:buBlip>
                <a:blip r:embed="rId4"/>
              </a:buBlip>
            </a:pPr>
            <a:r>
              <a:rPr lang="en-GB" altLang="en-US" sz="2000" dirty="0"/>
              <a:t>Autism Spectrum Disorder</a:t>
            </a:r>
          </a:p>
          <a:p>
            <a:pPr marL="342900" lvl="1" indent="-342900" eaLnBrk="0" hangingPunct="0">
              <a:buBlip>
                <a:blip r:embed="rId4"/>
              </a:buBlip>
            </a:pPr>
            <a:r>
              <a:rPr lang="en-GB" altLang="en-US" sz="2000" dirty="0"/>
              <a:t>Intellectual Disability</a:t>
            </a:r>
          </a:p>
          <a:p>
            <a:pPr marL="342900" lvl="1" indent="-342900" eaLnBrk="0" hangingPunct="0">
              <a:buBlip>
                <a:blip r:embed="rId4"/>
              </a:buBlip>
            </a:pPr>
            <a:r>
              <a:rPr lang="en-GB" altLang="en-US" sz="2000" dirty="0"/>
              <a:t>Severe visual impairment</a:t>
            </a:r>
          </a:p>
          <a:p>
            <a:pPr marL="342900" lvl="1" indent="-342900" eaLnBrk="0" hangingPunct="0">
              <a:buBlip>
                <a:blip r:embed="rId4"/>
              </a:buBlip>
            </a:pPr>
            <a:r>
              <a:rPr lang="en-GB" altLang="en-US" sz="2000" dirty="0"/>
              <a:t>Sensory deprivation</a:t>
            </a:r>
          </a:p>
          <a:p>
            <a:pPr marL="342900" lvl="1" indent="-342900" eaLnBrk="0" hangingPunct="0">
              <a:buBlip>
                <a:blip r:embed="rId4"/>
              </a:buBlip>
            </a:pPr>
            <a:r>
              <a:rPr lang="en-GB" altLang="en-US" sz="2000" dirty="0"/>
              <a:t>Genetic Syndromes such as </a:t>
            </a:r>
            <a:r>
              <a:rPr lang="en-GB" altLang="en-US" sz="2000" dirty="0" err="1"/>
              <a:t>Lesch-Nyhan</a:t>
            </a:r>
            <a:r>
              <a:rPr lang="en-GB" altLang="en-US" sz="2000" dirty="0"/>
              <a:t>, </a:t>
            </a:r>
            <a:r>
              <a:rPr lang="en-GB" altLang="en-US" sz="2000" dirty="0" err="1"/>
              <a:t>Retts</a:t>
            </a:r>
            <a:endParaRPr lang="en-GB" altLang="en-US" sz="2000" dirty="0"/>
          </a:p>
          <a:p>
            <a:pPr marL="342900" lvl="1" indent="-342900" eaLnBrk="0" hangingPunct="0">
              <a:buBlip>
                <a:blip r:embed="rId4"/>
              </a:buBlip>
            </a:pPr>
            <a:r>
              <a:rPr lang="en-GB" altLang="en-US" sz="2000" dirty="0"/>
              <a:t>Intrauterine Alcohol exposure</a:t>
            </a:r>
          </a:p>
          <a:p>
            <a:pPr marL="342900" lvl="1" indent="-342900" eaLnBrk="0" hangingPunct="0">
              <a:buBlip>
                <a:blip r:embed="rId4"/>
              </a:buBlip>
            </a:pPr>
            <a:r>
              <a:rPr lang="en-GB" altLang="en-US" sz="2000" dirty="0"/>
              <a:t>Stroke/ brain injury</a:t>
            </a:r>
          </a:p>
          <a:p>
            <a:pPr marL="342900" lvl="1" indent="-342900" eaLnBrk="0" hangingPunct="0">
              <a:buBlip>
                <a:blip r:embed="rId4"/>
              </a:buBlip>
            </a:pPr>
            <a:r>
              <a:rPr lang="en-GB" altLang="en-US" sz="2000" dirty="0"/>
              <a:t>Cerebellar pathology</a:t>
            </a:r>
          </a:p>
        </p:txBody>
      </p:sp>
    </p:spTree>
    <p:extLst>
      <p:ext uri="{BB962C8B-B14F-4D97-AF65-F5344CB8AC3E}">
        <p14:creationId xmlns:p14="http://schemas.microsoft.com/office/powerpoint/2010/main" val="414730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28" y="-27384"/>
            <a:ext cx="9144000" cy="6858000"/>
          </a:xfrm>
          <a:prstGeom prst="rect">
            <a:avLst/>
          </a:prstGeom>
        </p:spPr>
      </p:pic>
      <p:sp>
        <p:nvSpPr>
          <p:cNvPr id="6" name="Rectangle 5"/>
          <p:cNvSpPr/>
          <p:nvPr/>
        </p:nvSpPr>
        <p:spPr>
          <a:xfrm>
            <a:off x="798193" y="1484784"/>
            <a:ext cx="7899575"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GB" sz="4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Clinical characteristics of TS</a:t>
            </a:r>
          </a:p>
        </p:txBody>
      </p:sp>
      <p:sp>
        <p:nvSpPr>
          <p:cNvPr id="7" name="Rectangle 6"/>
          <p:cNvSpPr/>
          <p:nvPr/>
        </p:nvSpPr>
        <p:spPr>
          <a:xfrm>
            <a:off x="4716015" y="2136339"/>
            <a:ext cx="4082151" cy="646331"/>
          </a:xfrm>
          <a:prstGeom prst="rect">
            <a:avLst/>
          </a:prstGeom>
        </p:spPr>
        <p:txBody>
          <a:bodyPr wrap="square">
            <a:spAutoFit/>
          </a:bodyPr>
          <a:lstStyle/>
          <a:p>
            <a:endParaRPr lang="en-GB" dirty="0"/>
          </a:p>
          <a:p>
            <a:pPr algn="ctr"/>
            <a:r>
              <a:rPr lang="en-GB" dirty="0"/>
              <a:t>	</a:t>
            </a:r>
            <a:endParaRPr lang="en-GB" sz="2800" dirty="0"/>
          </a:p>
        </p:txBody>
      </p:sp>
      <p:sp>
        <p:nvSpPr>
          <p:cNvPr id="4" name="TextBox 3">
            <a:extLst>
              <a:ext uri="{FF2B5EF4-FFF2-40B4-BE49-F238E27FC236}">
                <a16:creationId xmlns:a16="http://schemas.microsoft.com/office/drawing/2014/main" id="{CFCC693E-6970-3E7B-20FB-3FD0EF0AADB9}"/>
              </a:ext>
            </a:extLst>
          </p:cNvPr>
          <p:cNvSpPr txBox="1"/>
          <p:nvPr/>
        </p:nvSpPr>
        <p:spPr>
          <a:xfrm>
            <a:off x="798193" y="2348880"/>
            <a:ext cx="7899575" cy="461665"/>
          </a:xfrm>
          <a:prstGeom prst="rect">
            <a:avLst/>
          </a:prstGeom>
          <a:noFill/>
        </p:spPr>
        <p:txBody>
          <a:bodyPr wrap="square" rtlCol="0">
            <a:spAutoFit/>
          </a:bodyPr>
          <a:lstStyle/>
          <a:p>
            <a:pPr eaLnBrk="1" hangingPunct="1">
              <a:spcBef>
                <a:spcPct val="50000"/>
              </a:spcBef>
            </a:pPr>
            <a:r>
              <a:rPr lang="en-GB" altLang="en-US" sz="2400" b="1" dirty="0"/>
              <a:t>Causes of Tics and TS disorder;</a:t>
            </a:r>
          </a:p>
        </p:txBody>
      </p:sp>
      <p:sp>
        <p:nvSpPr>
          <p:cNvPr id="8" name="Rectangle 6">
            <a:extLst>
              <a:ext uri="{FF2B5EF4-FFF2-40B4-BE49-F238E27FC236}">
                <a16:creationId xmlns:a16="http://schemas.microsoft.com/office/drawing/2014/main" id="{384538C7-22EB-15DA-3F16-A06839CBCCD6}"/>
              </a:ext>
            </a:extLst>
          </p:cNvPr>
          <p:cNvSpPr>
            <a:spLocks noChangeArrowheads="1"/>
          </p:cNvSpPr>
          <p:nvPr/>
        </p:nvSpPr>
        <p:spPr bwMode="auto">
          <a:xfrm>
            <a:off x="798193" y="3065463"/>
            <a:ext cx="7899576" cy="243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4"/>
              </a:buBlip>
              <a:tabLst/>
              <a:defRPr/>
            </a:pPr>
            <a:r>
              <a:rPr kumimoji="0" lang="en-GB" altLang="en-US" b="0" i="0" u="none" strike="noStrike" kern="0" cap="none" spc="0" normalizeH="0" baseline="0" noProof="0" dirty="0">
                <a:ln>
                  <a:noFill/>
                </a:ln>
                <a:solidFill>
                  <a:srgbClr val="000000"/>
                </a:solidFill>
                <a:effectLst/>
                <a:uLnTx/>
                <a:uFillTx/>
                <a:latin typeface="Arial" panose="020B0604020202020204" pitchFamily="34" charset="0"/>
              </a:rPr>
              <a:t>The exact cause of Tourette's is unknown, but it is thought that both genetic and environmental factors are involved.</a:t>
            </a: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4"/>
              </a:buBlip>
              <a:tabLst/>
              <a:defRPr/>
            </a:pPr>
            <a:r>
              <a:rPr kumimoji="0" lang="en-GB" altLang="en-US" b="0" i="0" u="none" strike="noStrike" kern="0" cap="none" spc="0" normalizeH="0" baseline="0" noProof="0" dirty="0">
                <a:ln>
                  <a:noFill/>
                </a:ln>
                <a:solidFill>
                  <a:srgbClr val="000000"/>
                </a:solidFill>
                <a:effectLst/>
                <a:uLnTx/>
                <a:uFillTx/>
                <a:latin typeface="Arial" panose="020B0604020202020204" pitchFamily="34" charset="0"/>
              </a:rPr>
              <a:t> The exact mode of inheritance is not yet known, and no gene has been identified.</a:t>
            </a: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4"/>
              </a:buBlip>
              <a:tabLst/>
              <a:defRPr/>
            </a:pPr>
            <a:endParaRPr kumimoji="0" lang="en-GB" altLang="en-US" sz="24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4"/>
              </a:buBlip>
              <a:tabLst/>
              <a:defRPr/>
            </a:pPr>
            <a:endParaRPr kumimoji="0" lang="en-GB" altLang="en-US" sz="2400" b="0" i="0" u="none" strike="noStrike" kern="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30020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28" y="-27384"/>
            <a:ext cx="9144000" cy="6858000"/>
          </a:xfrm>
          <a:prstGeom prst="rect">
            <a:avLst/>
          </a:prstGeom>
        </p:spPr>
      </p:pic>
      <p:sp>
        <p:nvSpPr>
          <p:cNvPr id="6" name="Rectangle 5"/>
          <p:cNvSpPr/>
          <p:nvPr/>
        </p:nvSpPr>
        <p:spPr>
          <a:xfrm>
            <a:off x="798193" y="1484784"/>
            <a:ext cx="7899575"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GB" sz="4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Clinical characteristics of TS</a:t>
            </a:r>
          </a:p>
        </p:txBody>
      </p:sp>
      <p:sp>
        <p:nvSpPr>
          <p:cNvPr id="7" name="Rectangle 6"/>
          <p:cNvSpPr/>
          <p:nvPr/>
        </p:nvSpPr>
        <p:spPr>
          <a:xfrm>
            <a:off x="4716015" y="2136339"/>
            <a:ext cx="4082151" cy="646331"/>
          </a:xfrm>
          <a:prstGeom prst="rect">
            <a:avLst/>
          </a:prstGeom>
        </p:spPr>
        <p:txBody>
          <a:bodyPr wrap="square">
            <a:spAutoFit/>
          </a:bodyPr>
          <a:lstStyle/>
          <a:p>
            <a:endParaRPr lang="en-GB" dirty="0"/>
          </a:p>
          <a:p>
            <a:pPr algn="ctr"/>
            <a:r>
              <a:rPr lang="en-GB" dirty="0"/>
              <a:t>	</a:t>
            </a:r>
            <a:endParaRPr lang="en-GB" sz="2800" dirty="0"/>
          </a:p>
        </p:txBody>
      </p:sp>
      <p:sp>
        <p:nvSpPr>
          <p:cNvPr id="3" name="Rectangle 6">
            <a:extLst>
              <a:ext uri="{FF2B5EF4-FFF2-40B4-BE49-F238E27FC236}">
                <a16:creationId xmlns:a16="http://schemas.microsoft.com/office/drawing/2014/main" id="{32F1C641-3E5D-48A1-C560-365E6A7FCCF2}"/>
              </a:ext>
            </a:extLst>
          </p:cNvPr>
          <p:cNvSpPr>
            <a:spLocks noChangeArrowheads="1"/>
          </p:cNvSpPr>
          <p:nvPr/>
        </p:nvSpPr>
        <p:spPr bwMode="auto">
          <a:xfrm>
            <a:off x="798193" y="2564904"/>
            <a:ext cx="7899575" cy="318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spcBef>
                <a:spcPct val="20000"/>
              </a:spcBef>
              <a:defRPr sz="2400">
                <a:solidFill>
                  <a:schemeClr val="tx1"/>
                </a:solidFill>
                <a:latin typeface="Arial" panose="020B0604020202020204" pitchFamily="34" charset="0"/>
              </a:defRPr>
            </a:lvl1pPr>
            <a:lvl2pPr marL="742950" indent="-285750">
              <a:spcBef>
                <a:spcPct val="20000"/>
              </a:spcBef>
              <a:buFont typeface="Times"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4"/>
              </a:buBlip>
              <a:tabLst/>
              <a:defRPr/>
            </a:pPr>
            <a:r>
              <a:rPr kumimoji="0" lang="en-GB" altLang="en-US" sz="2600" b="0" i="0" u="none" strike="noStrike" kern="0" cap="none" spc="0" normalizeH="0" baseline="0" noProof="0" dirty="0">
                <a:ln>
                  <a:noFill/>
                </a:ln>
                <a:solidFill>
                  <a:srgbClr val="000000"/>
                </a:solidFill>
                <a:effectLst/>
                <a:uLnTx/>
                <a:uFillTx/>
                <a:latin typeface="Arial" panose="020B0604020202020204" pitchFamily="34" charset="0"/>
              </a:rPr>
              <a:t>Tics typically begin in young people between 5 and 8 years of age, affecting 12-18% of the school-age population</a:t>
            </a: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4"/>
              </a:buBlip>
              <a:tabLst/>
              <a:defRPr/>
            </a:pPr>
            <a:r>
              <a:rPr kumimoji="0" lang="en-GB" altLang="en-US" sz="2600" b="0" i="0" u="none" strike="noStrike" kern="0" cap="none" spc="0" normalizeH="0" baseline="0" noProof="0" dirty="0">
                <a:ln>
                  <a:noFill/>
                </a:ln>
                <a:solidFill>
                  <a:srgbClr val="000000"/>
                </a:solidFill>
                <a:effectLst/>
                <a:uLnTx/>
                <a:uFillTx/>
                <a:latin typeface="Arial" panose="020B0604020202020204" pitchFamily="34" charset="0"/>
              </a:rPr>
              <a:t>Tic severity peaks during puberty but decreases throughout the second decade of life</a:t>
            </a: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4"/>
              </a:buBlip>
              <a:tabLst/>
              <a:defRPr/>
            </a:pPr>
            <a:r>
              <a:rPr kumimoji="0" lang="en-GB" altLang="en-US" sz="2600" b="0" i="0" u="none" strike="noStrike" kern="0" cap="none" spc="0" normalizeH="0" baseline="0" noProof="0" dirty="0">
                <a:ln>
                  <a:noFill/>
                </a:ln>
                <a:solidFill>
                  <a:srgbClr val="000000"/>
                </a:solidFill>
                <a:effectLst/>
                <a:uLnTx/>
                <a:uFillTx/>
                <a:latin typeface="Arial" panose="020B0604020202020204" pitchFamily="34" charset="0"/>
              </a:rPr>
              <a:t>Tics become gradually more suppressible with age</a:t>
            </a: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4"/>
              </a:buBlip>
              <a:tabLst/>
              <a:defRPr/>
            </a:pPr>
            <a:endParaRPr kumimoji="0" lang="en-GB" altLang="en-US" sz="24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1" indent="-342900" defTabSz="914400" eaLnBrk="0" fontAlgn="auto" latinLnBrk="0" hangingPunct="0">
              <a:lnSpc>
                <a:spcPct val="100000"/>
              </a:lnSpc>
              <a:spcBef>
                <a:spcPct val="20000"/>
              </a:spcBef>
              <a:spcAft>
                <a:spcPts val="0"/>
              </a:spcAft>
              <a:buClrTx/>
              <a:buSzTx/>
              <a:buFont typeface="Times" panose="02020603050405020304" pitchFamily="18" charset="0"/>
              <a:buBlip>
                <a:blip r:embed="rId4"/>
              </a:buBlip>
              <a:tabLst/>
              <a:defRPr/>
            </a:pPr>
            <a:endParaRPr kumimoji="0" lang="en-GB" altLang="en-US" sz="2400" b="0" i="0" u="none" strike="noStrike" kern="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29824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692" y="-4310"/>
            <a:ext cx="9113235" cy="6834926"/>
          </a:xfrm>
          <a:prstGeom prst="rect">
            <a:avLst/>
          </a:prstGeom>
        </p:spPr>
      </p:pic>
      <p:sp>
        <p:nvSpPr>
          <p:cNvPr id="7" name="Rectangle 6"/>
          <p:cNvSpPr/>
          <p:nvPr/>
        </p:nvSpPr>
        <p:spPr>
          <a:xfrm>
            <a:off x="4716015" y="2136339"/>
            <a:ext cx="4082151" cy="646331"/>
          </a:xfrm>
          <a:prstGeom prst="rect">
            <a:avLst/>
          </a:prstGeom>
        </p:spPr>
        <p:txBody>
          <a:bodyPr wrap="square">
            <a:spAutoFit/>
          </a:bodyPr>
          <a:lstStyle/>
          <a:p>
            <a:endParaRPr lang="en-GB" dirty="0"/>
          </a:p>
          <a:p>
            <a:pPr algn="ctr"/>
            <a:r>
              <a:rPr lang="en-GB" dirty="0"/>
              <a:t>	</a:t>
            </a:r>
            <a:endParaRPr lang="en-GB" sz="2800" dirty="0"/>
          </a:p>
        </p:txBody>
      </p:sp>
      <p:pic>
        <p:nvPicPr>
          <p:cNvPr id="1028" name="Picture 4" descr="Gilles de la Tourette syndrome | Nature Reviews Disease Primers">
            <a:extLst>
              <a:ext uri="{FF2B5EF4-FFF2-40B4-BE49-F238E27FC236}">
                <a16:creationId xmlns:a16="http://schemas.microsoft.com/office/drawing/2014/main" id="{619E2BEC-1333-A7AF-6BF2-C47C4CFD582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79978" y="1412776"/>
            <a:ext cx="4968552" cy="439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58365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6606</TotalTime>
  <Words>4828</Words>
  <Application>Microsoft Office PowerPoint</Application>
  <PresentationFormat>On-screen Show (4:3)</PresentationFormat>
  <Paragraphs>443</Paragraphs>
  <Slides>35</Slides>
  <Notes>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Arial</vt:lpstr>
      <vt:lpstr>Arial Rounded MT Bold</vt:lpstr>
      <vt:lpstr>Calibri</vt:lpstr>
      <vt:lpstr>Franklin Gothic Book</vt:lpstr>
      <vt:lpstr>FrutigerLTCom</vt:lpstr>
      <vt:lpstr>Helvetica</vt:lpstr>
      <vt:lpstr>inherit</vt:lpstr>
      <vt:lpstr>Söhne</vt:lpstr>
      <vt:lpstr>Source Sans Pro</vt:lpstr>
      <vt:lpstr>Times</vt:lpstr>
      <vt:lpstr>Times New Roman</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wilsonv02</dc:creator>
  <cp:lastModifiedBy>Rolt, Michael</cp:lastModifiedBy>
  <cp:revision>56</cp:revision>
  <dcterms:created xsi:type="dcterms:W3CDTF">2011-05-09T09:03:34Z</dcterms:created>
  <dcterms:modified xsi:type="dcterms:W3CDTF">2024-05-19T11:59:27Z</dcterms:modified>
</cp:coreProperties>
</file>