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22" r:id="rId3"/>
    <p:sldId id="256" r:id="rId4"/>
    <p:sldId id="257" r:id="rId5"/>
    <p:sldId id="300" r:id="rId6"/>
    <p:sldId id="283" r:id="rId7"/>
    <p:sldId id="284" r:id="rId8"/>
    <p:sldId id="263" r:id="rId9"/>
    <p:sldId id="259" r:id="rId10"/>
    <p:sldId id="312" r:id="rId11"/>
    <p:sldId id="261" r:id="rId12"/>
    <p:sldId id="264" r:id="rId13"/>
    <p:sldId id="265" r:id="rId14"/>
    <p:sldId id="266" r:id="rId15"/>
    <p:sldId id="310" r:id="rId16"/>
    <p:sldId id="314" r:id="rId17"/>
    <p:sldId id="303" r:id="rId18"/>
    <p:sldId id="272" r:id="rId19"/>
    <p:sldId id="267" r:id="rId20"/>
    <p:sldId id="313" r:id="rId21"/>
    <p:sldId id="286" r:id="rId22"/>
    <p:sldId id="311" r:id="rId23"/>
    <p:sldId id="319" r:id="rId24"/>
    <p:sldId id="306" r:id="rId25"/>
    <p:sldId id="315" r:id="rId26"/>
    <p:sldId id="304" r:id="rId27"/>
    <p:sldId id="316" r:id="rId28"/>
    <p:sldId id="317" r:id="rId29"/>
    <p:sldId id="305" r:id="rId30"/>
    <p:sldId id="308" r:id="rId31"/>
    <p:sldId id="318" r:id="rId32"/>
    <p:sldId id="296" r:id="rId33"/>
    <p:sldId id="298" r:id="rId34"/>
    <p:sldId id="320" r:id="rId35"/>
    <p:sldId id="276" r:id="rId36"/>
    <p:sldId id="299" r:id="rId37"/>
    <p:sldId id="32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576" autoAdjust="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3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104B8-3BE4-4216-A29F-CC265374DDC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1E0FA-8EDB-4A9A-8CAD-ECE8A3569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5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5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You already have lots of skills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Make adaptions for yourself and your child, everyone is in different circumstance and different parts of the journey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They need to be simple to be effective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is just an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1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1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if able to do as parent able to do more with child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(back to basics)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0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51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0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we wont be focusing on – not focusing on specific </a:t>
            </a:r>
            <a:r>
              <a:rPr lang="en-GB" dirty="0" err="1"/>
              <a:t>mh</a:t>
            </a:r>
            <a:r>
              <a:rPr lang="en-GB" dirty="0"/>
              <a:t> problems, however, provide resource and links.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6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Its important, your important and you are key to your children overcoming mental health difficulties.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Stats on child mental health difficulties – 1in 6</a:t>
            </a:r>
          </a:p>
          <a:p>
            <a:r>
              <a:rPr lang="en-GB" dirty="0"/>
              <a:t>There is a lack of research, resources and support right now</a:t>
            </a:r>
          </a:p>
          <a:p>
            <a:r>
              <a:rPr lang="en-GB" dirty="0"/>
              <a:t>Our current campaign on parent and carer wellbeing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6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 </a:t>
            </a:r>
            <a:r>
              <a:rPr lang="en-GB" dirty="0"/>
              <a:t>Ask audience to think about and discuss.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6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Often what also causes parents stress and may parents will question their influence and responsibility? We don’t have to know to be able to make it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0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68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E0FA-8EDB-4A9A-8CAD-ECE8A3569B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2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D740-1B94-18A9-9548-498232525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EB0E-11F2-56D6-A241-620E3DFE3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362641-10C6-4C13-8F42-1D0873E70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F6FAB-DADE-E465-B28A-405039520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39880"/>
            <a:ext cx="9144000" cy="1018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AAAE1-3E13-58FB-20FC-59291D6FAD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61" y="276333"/>
            <a:ext cx="1382078" cy="465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42FC82-4DD3-7C88-882E-A9460615E5F2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16609" r="15114" b="16422"/>
          <a:stretch/>
        </p:blipFill>
        <p:spPr bwMode="auto">
          <a:xfrm>
            <a:off x="337661" y="138114"/>
            <a:ext cx="1971675" cy="892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25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E39D-79DD-907B-E2F0-571B0C66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46848-C5A1-DEED-939E-A5B7F85D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E22AA-3696-FABF-5C60-EC265185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F9E03-8668-A91D-D78A-72DF7821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7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AA98-9A95-96A4-39A8-25E7CAE2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3F0C9-3C81-0211-E739-B31F0B7C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F8982-A9B8-6280-4BDB-576372D4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09A8-8FE4-5551-331C-5F49D6DA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3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9259-A429-EB1B-D55E-AA3712D9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1927F-5805-7806-FA8E-602ABD9F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2071A-7396-8C3E-11FC-EC14F382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BB9C0-5527-ABA2-A170-FDC3B314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3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773D-D1EC-F718-4632-9234A0E8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4CDED-904D-6F65-77CE-D19559F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285D7-DBEF-295E-6C17-139BE36B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1A934-4AC6-0ADF-A0E9-D1E4E1D2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003F-16DB-ED2E-4F85-83D60069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2B15-BB59-DC7F-AFBE-8DD0401E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EC67-5A47-5FC7-4FAD-F1EB439F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2EC0D-3AA4-398D-22FD-E12D9EE6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D54D-EE11-CB13-9084-9AD4AE3A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F9D9-1735-2505-DCA7-C18FAF94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FB42-0404-E825-AF48-887F2C53C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FD207-6FE8-BF5B-49CB-97C8674D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1FBC-D465-EB3A-F98C-27A3F8F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FAAF-5FAC-6296-57E2-35135779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9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A349-5F07-AB03-0E2B-9502C3DD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806B-B717-5B9B-5C0F-61F3B7538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AB5E6-B028-7D86-C9F5-2E41BDF6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4E639-1B03-C23A-257D-510C9A81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1E70-8682-34DB-756C-380D1FF6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5799D-20D7-5173-A65F-3B5798CF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5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EB66-A8FF-547B-4587-CB2916BB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9263-4118-99A4-F179-9433E6E38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0BB1F-7FFC-92ED-62B5-B088162C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05B54-F400-6961-98AD-8A39C7D8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A3FD6-D28E-B3CA-7E18-D07729B2F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DF21E-A656-64A1-515B-20FFE0C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AD3BA-36B3-B166-9A18-AC10E837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6BF2-AA93-DBCB-32B7-5AC6CDEC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4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1825-5C71-F703-B769-F3B6AEF2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A6709-C8D0-D1FC-EE0E-A671D8BB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28253-ADAC-FFDF-48F5-D9E99EFC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0CC06-1367-A071-36F2-8A9417E0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61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B31C4-6007-2705-90FA-9A142AD5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83CAD-B662-DFBC-B773-382B839F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D288A-2F2E-E3ED-9586-98A97D8F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4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106C-2596-E27A-0F99-D6E0DA1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B1CD-ECBD-1902-3443-E4AB5FC0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8631-9EF1-116C-A2F4-B0C579BF9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DF008-A25E-74E2-E476-ED14B414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C40A-882D-9E3B-59B6-A33568FC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8247D-C1FB-A5BD-16A8-753BD6F1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26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D033-DA76-1734-3587-C9C5A240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3B38-F348-EA5D-20C0-35FAC8482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60065-B3D6-67C3-6EDE-42BDD5D1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98A34-4FDB-D559-067B-CC176E43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27324-EE6B-31F0-CB95-C89A68CB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5DE74-7120-760B-B707-8F4340EA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82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8C08-0C33-56A6-9E92-5ED2D44B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A5EC7-8D8A-2CAA-4531-6A9A27F71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3216-21CD-728E-8255-2C622039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75274-2737-BD1F-E6A4-63535D65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991F-2E0E-DA87-BCB5-D002AE6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48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2BA54-22C5-6011-27D6-A8E9125AB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4328F-FE1C-319F-5B06-524CD89B9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22B2-9A68-FF70-26FD-9617D0D0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2F46-7334-077D-D709-D79477C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F86-86A8-B44F-B44A-D80A109B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3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1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CCD6A-B0CC-06AC-7705-D0177E67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E68B0-9403-23C3-4094-152C886D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B687-E468-1AE2-3732-7C6227E05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1AF2-8567-7D1D-86A7-817F38289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883D5-1384-CA39-6BDF-22158EBC7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hampshirecamhs.nhs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hampshirecamhs.nhs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ZAL0nwCo0h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8ED0-0DA9-507C-7808-EA42DF1D8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143858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The slides for this presentation and a top tips sheet are all available for download on our website: </a:t>
            </a:r>
            <a:r>
              <a:rPr lang="en-GB" sz="135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13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ttps://HampshireCAMHS.nhs.uk</a:t>
            </a:r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62E0-7EAF-168F-1D25-4093CBA0B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5733"/>
            <a:ext cx="6858000" cy="122360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This session has also been filmed and is available to watch on our website. </a:t>
            </a: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You will find this on the Videos page and in the relevant Mental Health issue page.</a:t>
            </a:r>
          </a:p>
          <a:p>
            <a:endParaRPr lang="en-GB" dirty="0"/>
          </a:p>
        </p:txBody>
      </p: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C3048563-C330-9995-930F-6A2FCBEB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827" y="1687060"/>
            <a:ext cx="656561" cy="606527"/>
          </a:xfrm>
          <a:prstGeom prst="rect">
            <a:avLst/>
          </a:prstGeom>
        </p:spPr>
      </p:pic>
      <p:pic>
        <p:nvPicPr>
          <p:cNvPr id="7" name="Graphic 6" descr="Video camera with solid fill">
            <a:extLst>
              <a:ext uri="{FF2B5EF4-FFF2-40B4-BE49-F238E27FC236}">
                <a16:creationId xmlns:a16="http://schemas.microsoft.com/office/drawing/2014/main" id="{9C42B273-F621-5FC6-31E3-40F92F7CA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058" y="3001018"/>
            <a:ext cx="568842" cy="53651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ED47FEC-1F1C-E966-D54B-9032EFE07782}"/>
              </a:ext>
            </a:extLst>
          </p:cNvPr>
          <p:cNvSpPr txBox="1">
            <a:spLocks/>
          </p:cNvSpPr>
          <p:nvPr/>
        </p:nvSpPr>
        <p:spPr>
          <a:xfrm>
            <a:off x="1143000" y="4232188"/>
            <a:ext cx="6858000" cy="93875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Please do your feedback form as it helps us to keep sessions relevant </a:t>
            </a:r>
            <a:r>
              <a:rPr lang="en-GB" sz="135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useful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B165691D-7FCF-C191-7354-2DA2133B9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7367" y="4294441"/>
            <a:ext cx="486224" cy="4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28" y="-151922"/>
            <a:ext cx="9144000" cy="7009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426" y="1844612"/>
            <a:ext cx="8064896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ea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5406A-FA22-4E15-867F-BDE0D2A25140}"/>
              </a:ext>
            </a:extLst>
          </p:cNvPr>
          <p:cNvSpPr txBox="1"/>
          <p:nvPr/>
        </p:nvSpPr>
        <p:spPr>
          <a:xfrm>
            <a:off x="157085" y="1407541"/>
            <a:ext cx="4198299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latin typeface="+mj-lt"/>
              </a:rPr>
              <a:t>The system around a child: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Can impact children’s mental health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Can support children to overcome mental health difficulties</a:t>
            </a:r>
            <a:endParaRPr lang="en-US" sz="2000" b="1" dirty="0">
              <a:latin typeface="+mj-lt"/>
            </a:endParaRPr>
          </a:p>
          <a:p>
            <a:pPr marL="57150" lvl="0">
              <a:lnSpc>
                <a:spcPct val="90000"/>
              </a:lnSpc>
              <a:spcAft>
                <a:spcPts val="600"/>
              </a:spcAft>
              <a:defRPr/>
            </a:pPr>
            <a:endParaRPr lang="en-US" sz="2000" b="1" dirty="0">
              <a:latin typeface="+mj-lt"/>
            </a:endParaRPr>
          </a:p>
          <a:p>
            <a:pPr marL="57150"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latin typeface="+mj-lt"/>
              </a:rPr>
              <a:t>Parents and carers are key to supporting children to overcome mental health difficulties, you know your child best!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latin typeface="Georgia" panose="02040502050405020303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  <a:latin typeface="Georgia" panose="02040502050405020303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en-US" dirty="0">
              <a:solidFill>
                <a:prstClr val="white"/>
              </a:solidFill>
              <a:latin typeface="Georgia" panose="02040502050405020303"/>
              <a:ea typeface="+mn-lt"/>
              <a:cs typeface="+mn-lt"/>
            </a:endParaRPr>
          </a:p>
        </p:txBody>
      </p:sp>
      <p:pic>
        <p:nvPicPr>
          <p:cNvPr id="2050" name="Picture 2" descr="Pin by Tania Gutierrez on Bronfebrenner’s Theory | Social work ...">
            <a:extLst>
              <a:ext uri="{FF2B5EF4-FFF2-40B4-BE49-F238E27FC236}">
                <a16:creationId xmlns:a16="http://schemas.microsoft.com/office/drawing/2014/main" id="{D0266449-0B3B-4FA4-B349-4E49B9DAF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7916" r="17050" b="3486"/>
          <a:stretch/>
        </p:blipFill>
        <p:spPr bwMode="auto">
          <a:xfrm>
            <a:off x="4124200" y="1156594"/>
            <a:ext cx="4995072" cy="49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Why Not Taking Care of Yourself Is Selfish">
            <a:extLst>
              <a:ext uri="{FF2B5EF4-FFF2-40B4-BE49-F238E27FC236}">
                <a16:creationId xmlns:a16="http://schemas.microsoft.com/office/drawing/2014/main" id="{79B5F08B-CA45-4130-8526-C652815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6" y="1844824"/>
            <a:ext cx="7784627" cy="38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487B4-092E-4507-93E2-CB78A91A9602}"/>
              </a:ext>
            </a:extLst>
          </p:cNvPr>
          <p:cNvSpPr txBox="1"/>
          <p:nvPr/>
        </p:nvSpPr>
        <p:spPr>
          <a:xfrm>
            <a:off x="679686" y="921494"/>
            <a:ext cx="60358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/>
              </a:rPr>
              <a:t>However, it is hard, and you need to look after yourselves to look after your child….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54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3" y="0"/>
            <a:ext cx="9144000" cy="6858000"/>
          </a:xfrm>
          <a:prstGeom prst="rect">
            <a:avLst/>
          </a:prstGeom>
        </p:spPr>
      </p:pic>
      <p:sp>
        <p:nvSpPr>
          <p:cNvPr id="6" name="in just 100 years adolescents now spend most of their time with same age peers, and risk taking is disconnected from future adult roles"/>
          <p:cNvSpPr txBox="1">
            <a:spLocks/>
          </p:cNvSpPr>
          <p:nvPr/>
        </p:nvSpPr>
        <p:spPr>
          <a:xfrm>
            <a:off x="323528" y="2060848"/>
            <a:ext cx="8215313" cy="8252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39522" rtl="0" eaLnBrk="1" latinLnBrk="0" hangingPunct="1">
              <a:spcBef>
                <a:spcPct val="0"/>
              </a:spcBef>
              <a:buNone/>
              <a:defRPr sz="2542" kern="1200" spc="406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Being a parent and carer is hard in normal circumstances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There is a lack of recognition, space and permission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Parental stigma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Cultural challenges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Our beliefs of supporting our wellbeing,  experiences of support and parenting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The challenges in the system when seeking support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Life is busy. Parents might have their own wellbeing challenges and current challenges in life i.e.. </a:t>
            </a:r>
            <a:r>
              <a:rPr lang="en-US" dirty="0" err="1">
                <a:latin typeface="+mj-lt"/>
              </a:rPr>
              <a:t>covid</a:t>
            </a:r>
            <a:r>
              <a:rPr lang="en-US" dirty="0">
                <a:latin typeface="+mj-lt"/>
              </a:rPr>
              <a:t>, work, relationship and financial challenges.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latin typeface="Georgia" panose="02040502050405020303"/>
            </a:endParaRPr>
          </a:p>
          <a:p>
            <a:pPr marL="514350" lvl="1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latin typeface="+mj-lt"/>
              </a:rPr>
              <a:t>Notice what comes up for you today – What you think, how you feel and your response….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45C15-CF7A-46BE-989A-C2843BD6A964}"/>
              </a:ext>
            </a:extLst>
          </p:cNvPr>
          <p:cNvSpPr txBox="1"/>
          <p:nvPr/>
        </p:nvSpPr>
        <p:spPr>
          <a:xfrm>
            <a:off x="1334840" y="1260629"/>
            <a:ext cx="6192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eorgia" panose="02040502050405020303"/>
              </a:rPr>
              <a:t>The barriers to parent wellbeing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1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2050" name="Picture 2" descr="Image result for parent tool box">
            <a:extLst>
              <a:ext uri="{FF2B5EF4-FFF2-40B4-BE49-F238E27FC236}">
                <a16:creationId xmlns:a16="http://schemas.microsoft.com/office/drawing/2014/main" id="{75F19947-4BEB-4D8A-8A13-3A55CD3E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492896"/>
            <a:ext cx="42291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BCD2F4-638D-4E4E-8C99-1474873C7008}"/>
              </a:ext>
            </a:extLst>
          </p:cNvPr>
          <p:cNvSpPr txBox="1"/>
          <p:nvPr/>
        </p:nvSpPr>
        <p:spPr>
          <a:xfrm>
            <a:off x="2679743" y="1124744"/>
            <a:ext cx="3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can you do to support your own wellbeing?</a:t>
            </a:r>
          </a:p>
        </p:txBody>
      </p:sp>
    </p:spTree>
    <p:extLst>
      <p:ext uri="{BB962C8B-B14F-4D97-AF65-F5344CB8AC3E}">
        <p14:creationId xmlns:p14="http://schemas.microsoft.com/office/powerpoint/2010/main" val="399930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2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892176"/>
            <a:ext cx="7632848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1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B9BC9-A4D6-412D-984E-0BBA494140E1}"/>
              </a:ext>
            </a:extLst>
          </p:cNvPr>
          <p:cNvSpPr txBox="1"/>
          <p:nvPr/>
        </p:nvSpPr>
        <p:spPr>
          <a:xfrm>
            <a:off x="3601689" y="1098067"/>
            <a:ext cx="329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/>
          </a:p>
        </p:txBody>
      </p:sp>
      <p:pic>
        <p:nvPicPr>
          <p:cNvPr id="5122" name="Picture 2" descr="How to Recognize Your Window of Tolerance — Mind My Peelings">
            <a:extLst>
              <a:ext uri="{FF2B5EF4-FFF2-40B4-BE49-F238E27FC236}">
                <a16:creationId xmlns:a16="http://schemas.microsoft.com/office/drawing/2014/main" id="{9C1D5B97-2856-408D-B17F-636E725E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38" y="1390454"/>
            <a:ext cx="5458177" cy="2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D96EE-022E-4EBA-8439-480D39E932B3}"/>
              </a:ext>
            </a:extLst>
          </p:cNvPr>
          <p:cNvSpPr txBox="1"/>
          <p:nvPr/>
        </p:nvSpPr>
        <p:spPr>
          <a:xfrm>
            <a:off x="295572" y="2279329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Hypo-aroused</a:t>
            </a:r>
            <a:r>
              <a:rPr lang="en-GB" dirty="0"/>
              <a:t>  shut down, numb, passive, withdrawn, frozen, shame, guilt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B0522-62B8-4F8A-86ED-D7685DD6BD36}"/>
              </a:ext>
            </a:extLst>
          </p:cNvPr>
          <p:cNvSpPr txBox="1"/>
          <p:nvPr/>
        </p:nvSpPr>
        <p:spPr>
          <a:xfrm>
            <a:off x="7479211" y="249032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Hyper- aroused</a:t>
            </a:r>
            <a:r>
              <a:rPr lang="en-GB" dirty="0"/>
              <a:t>  hypervigilant, fight/flight, tired, guilt, irritability, frustration </a:t>
            </a:r>
          </a:p>
        </p:txBody>
      </p:sp>
      <p:pic>
        <p:nvPicPr>
          <p:cNvPr id="5124" name="Picture 4" descr="Image result for Alarm Siren Symbol">
            <a:extLst>
              <a:ext uri="{FF2B5EF4-FFF2-40B4-BE49-F238E27FC236}">
                <a16:creationId xmlns:a16="http://schemas.microsoft.com/office/drawing/2014/main" id="{287A7119-F0BD-4E62-9BE5-7607C687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0" y="1256168"/>
            <a:ext cx="1063805" cy="11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Alarm Siren Symbol">
            <a:extLst>
              <a:ext uri="{FF2B5EF4-FFF2-40B4-BE49-F238E27FC236}">
                <a16:creationId xmlns:a16="http://schemas.microsoft.com/office/drawing/2014/main" id="{1D3469D5-ED91-40FA-A27C-EA5E3A61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03" y="1403909"/>
            <a:ext cx="1059994" cy="11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CA313B-41C9-4D8F-BE04-9BA8BD6DB5DE}"/>
              </a:ext>
            </a:extLst>
          </p:cNvPr>
          <p:cNvSpPr/>
          <p:nvPr/>
        </p:nvSpPr>
        <p:spPr>
          <a:xfrm rot="16200000">
            <a:off x="4347670" y="4482595"/>
            <a:ext cx="696796" cy="286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90CAD-008E-4075-8507-16009383F825}"/>
              </a:ext>
            </a:extLst>
          </p:cNvPr>
          <p:cNvSpPr txBox="1"/>
          <p:nvPr/>
        </p:nvSpPr>
        <p:spPr>
          <a:xfrm>
            <a:off x="1795005" y="5062358"/>
            <a:ext cx="564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you parent well and use your best strategies</a:t>
            </a:r>
          </a:p>
          <a:p>
            <a:pPr algn="ctr"/>
            <a:r>
              <a:rPr lang="en-GB" dirty="0"/>
              <a:t>When you are at your best and can support yourself well</a:t>
            </a:r>
          </a:p>
          <a:p>
            <a:pPr algn="ctr"/>
            <a:r>
              <a:rPr lang="en-GB" dirty="0"/>
              <a:t>When you can support your child best</a:t>
            </a:r>
          </a:p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2461F-9209-4769-9B70-10C9FD6E4C3E}"/>
              </a:ext>
            </a:extLst>
          </p:cNvPr>
          <p:cNvSpPr txBox="1"/>
          <p:nvPr/>
        </p:nvSpPr>
        <p:spPr>
          <a:xfrm>
            <a:off x="2771800" y="738311"/>
            <a:ext cx="439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Thinking part of your brain switches off!</a:t>
            </a:r>
          </a:p>
        </p:txBody>
      </p:sp>
    </p:spTree>
    <p:extLst>
      <p:ext uri="{BB962C8B-B14F-4D97-AF65-F5344CB8AC3E}">
        <p14:creationId xmlns:p14="http://schemas.microsoft.com/office/powerpoint/2010/main" val="261331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892176"/>
            <a:ext cx="7632848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1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AFA65-965A-497D-B4BD-E795F3DD1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3" b="85093" l="30365" r="57865">
                        <a14:foregroundMark x1="33438" y1="62130" x2="33438" y2="62130"/>
                        <a14:foregroundMark x1="37604" y1="61296" x2="34323" y2="63796"/>
                        <a14:foregroundMark x1="34323" y1="63796" x2="30365" y2="63889"/>
                        <a14:foregroundMark x1="30365" y1="63889" x2="30365" y2="63889"/>
                        <a14:foregroundMark x1="36510" y1="61759" x2="33281" y2="59074"/>
                        <a14:foregroundMark x1="33281" y1="59074" x2="31146" y2="59352"/>
                        <a14:foregroundMark x1="34792" y1="58426" x2="31302" y2="60278"/>
                        <a14:foregroundMark x1="31302" y1="60278" x2="33021" y2="60463"/>
                        <a14:foregroundMark x1="37448" y1="72685" x2="33854" y2="75741"/>
                        <a14:foregroundMark x1="33854" y1="75741" x2="34115" y2="74074"/>
                        <a14:foregroundMark x1="36406" y1="72407" x2="32396" y2="71481"/>
                        <a14:foregroundMark x1="32396" y1="71481" x2="33229" y2="73704"/>
                        <a14:foregroundMark x1="36250" y1="70463" x2="32813" y2="69815"/>
                        <a14:foregroundMark x1="39740" y1="82685" x2="36146" y2="83148"/>
                        <a14:foregroundMark x1="36146" y1="83148" x2="39323" y2="80833"/>
                        <a14:foregroundMark x1="39323" y1="80833" x2="40156" y2="80833"/>
                        <a14:foregroundMark x1="38438" y1="80741" x2="35000" y2="78519"/>
                        <a14:foregroundMark x1="35000" y1="78519" x2="38021" y2="81944"/>
                        <a14:foregroundMark x1="38021" y1="81944" x2="39323" y2="82222"/>
                        <a14:foregroundMark x1="37500" y1="84167" x2="37188" y2="85093"/>
                        <a14:foregroundMark x1="57585" y1="63394" x2="57865" y2="66019"/>
                        <a14:foregroundMark x1="56927" y1="57222" x2="57567" y2="63224"/>
                        <a14:foregroundMark x1="43490" y1="42315" x2="47031" y2="42037"/>
                        <a14:foregroundMark x1="47031" y1="42037" x2="48229" y2="40463"/>
                        <a14:foregroundMark x1="50000" y1="41852" x2="45260" y2="41204"/>
                        <a14:foregroundMark x1="51719" y1="43056" x2="47135" y2="41389"/>
                        <a14:backgroundMark x1="57708" y1="66296" x2="57708" y2="66296"/>
                        <a14:backgroundMark x1="57708" y1="66296" x2="58125" y2="64352"/>
                        <a14:backgroundMark x1="57240" y1="67130" x2="58021" y2="65463"/>
                        <a14:backgroundMark x1="58281" y1="66667" x2="57760" y2="64259"/>
                        <a14:backgroundMark x1="57604" y1="67870" x2="58177" y2="63426"/>
                        <a14:backgroundMark x1="57865" y1="67222" x2="59219" y2="62407"/>
                      </a14:backgroundRemoval>
                    </a14:imgEffect>
                  </a14:imgLayer>
                </a14:imgProps>
              </a:ext>
            </a:extLst>
          </a:blip>
          <a:srcRect l="28738" t="36002" r="40550" b="14443"/>
          <a:stretch/>
        </p:blipFill>
        <p:spPr>
          <a:xfrm>
            <a:off x="4476692" y="1257003"/>
            <a:ext cx="4533657" cy="4000797"/>
          </a:xfrm>
          <a:prstGeom prst="rect">
            <a:avLst/>
          </a:prstGeom>
        </p:spPr>
      </p:pic>
      <p:pic>
        <p:nvPicPr>
          <p:cNvPr id="7170" name="Picture 2" descr="Image result for Dan Siegel flipping the lid puppet | Dan siegel ...">
            <a:extLst>
              <a:ext uri="{FF2B5EF4-FFF2-40B4-BE49-F238E27FC236}">
                <a16:creationId xmlns:a16="http://schemas.microsoft.com/office/drawing/2014/main" id="{A9DC56C1-96DA-4C2D-A3A3-D8CD1399A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5302" r="16526" b="21482"/>
          <a:stretch/>
        </p:blipFill>
        <p:spPr bwMode="auto">
          <a:xfrm>
            <a:off x="313919" y="2060848"/>
            <a:ext cx="4100375" cy="30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3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20361" y="1124744"/>
            <a:ext cx="8800111" cy="7012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000" dirty="0"/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426934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76" y="0"/>
            <a:ext cx="9190876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865480"/>
            <a:ext cx="8229600" cy="561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2800" dirty="0"/>
            </a:br>
            <a:endParaRPr lang="en-GB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9760" y="1427160"/>
            <a:ext cx="8686800" cy="44253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D14A9-ABED-4334-A04C-3E0BE070F7C9}"/>
              </a:ext>
            </a:extLst>
          </p:cNvPr>
          <p:cNvSpPr txBox="1"/>
          <p:nvPr/>
        </p:nvSpPr>
        <p:spPr>
          <a:xfrm>
            <a:off x="99592" y="1078255"/>
            <a:ext cx="61926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Supporting your basic needs </a:t>
            </a:r>
            <a:r>
              <a:rPr lang="en-GB" sz="2400" dirty="0"/>
              <a:t>(i.e. eating, sleeping, medication) are fundamental to help you better support someone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Find time </a:t>
            </a:r>
            <a:r>
              <a:rPr lang="en-GB" sz="2400" dirty="0"/>
              <a:t>for small breaks and space to reflect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Prioritise small moments </a:t>
            </a:r>
            <a:r>
              <a:rPr lang="en-GB" sz="2400" dirty="0"/>
              <a:t>for self-care, </a:t>
            </a:r>
          </a:p>
          <a:p>
            <a:r>
              <a:rPr lang="en-GB" sz="2400" dirty="0"/>
              <a:t>    it has got to be simple!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Problem solve</a:t>
            </a:r>
            <a:r>
              <a:rPr lang="en-GB" sz="2400" dirty="0"/>
              <a:t>: Focus on what you can </a:t>
            </a:r>
          </a:p>
          <a:p>
            <a:r>
              <a:rPr lang="en-GB" sz="2400" dirty="0"/>
              <a:t>   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Pace</a:t>
            </a:r>
            <a:r>
              <a:rPr lang="en-GB" sz="2400" dirty="0"/>
              <a:t> what you do where possible</a:t>
            </a:r>
          </a:p>
          <a:p>
            <a:endParaRPr lang="en-GB" sz="2400" b="1" dirty="0"/>
          </a:p>
          <a:p>
            <a:r>
              <a:rPr lang="en-GB" sz="2800" b="1" dirty="0"/>
              <a:t>Be kind to yourself </a:t>
            </a:r>
            <a:r>
              <a:rPr lang="en-GB" sz="2400" dirty="0"/>
              <a:t>if you can’t do these</a:t>
            </a:r>
            <a:endParaRPr lang="en-GB" sz="2400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00" name="Picture 4" descr="Spoon Theory Explained Postcard | Zazzle.com">
            <a:extLst>
              <a:ext uri="{FF2B5EF4-FFF2-40B4-BE49-F238E27FC236}">
                <a16:creationId xmlns:a16="http://schemas.microsoft.com/office/drawing/2014/main" id="{3A0FC4B6-838C-4056-A80F-35104B06C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0000" r="27951" b="21501"/>
          <a:stretch/>
        </p:blipFill>
        <p:spPr bwMode="auto">
          <a:xfrm>
            <a:off x="5719557" y="3429000"/>
            <a:ext cx="3375429" cy="23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2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71944" y="548680"/>
            <a:ext cx="8800111" cy="7012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7200" dirty="0"/>
              <a:t>STOP</a:t>
            </a:r>
          </a:p>
          <a:p>
            <a:pPr marL="0" indent="0" algn="ctr">
              <a:buNone/>
            </a:pPr>
            <a:r>
              <a:rPr lang="en-GB" sz="3600" dirty="0"/>
              <a:t>Stop, Take a breath, Observe and Practice what works  </a:t>
            </a:r>
          </a:p>
          <a:p>
            <a:pPr marL="0" indent="0" algn="ctr">
              <a:buNone/>
            </a:pPr>
            <a:r>
              <a:rPr lang="en-GB" sz="2800" dirty="0"/>
              <a:t>(Regulate yourself first and come back to your window of tolerance)</a:t>
            </a:r>
          </a:p>
        </p:txBody>
      </p:sp>
    </p:spTree>
    <p:extLst>
      <p:ext uri="{BB962C8B-B14F-4D97-AF65-F5344CB8AC3E}">
        <p14:creationId xmlns:p14="http://schemas.microsoft.com/office/powerpoint/2010/main" val="108167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892176"/>
            <a:ext cx="7632848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1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F5F03-7230-4DC6-BD92-C9751C745906}"/>
              </a:ext>
            </a:extLst>
          </p:cNvPr>
          <p:cNvSpPr txBox="1"/>
          <p:nvPr/>
        </p:nvSpPr>
        <p:spPr>
          <a:xfrm>
            <a:off x="2801623" y="4621282"/>
            <a:ext cx="361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Stay calm and step away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B9BC9-A4D6-412D-984E-0BBA494140E1}"/>
              </a:ext>
            </a:extLst>
          </p:cNvPr>
          <p:cNvSpPr txBox="1"/>
          <p:nvPr/>
        </p:nvSpPr>
        <p:spPr>
          <a:xfrm>
            <a:off x="3707905" y="101542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 STOP!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EA6BA-BAD7-4521-B2E4-768EF07B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30" y="1862966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2048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yourself to support your child</a:t>
            </a:r>
          </a:p>
        </p:txBody>
      </p:sp>
    </p:spTree>
    <p:extLst>
      <p:ext uri="{BB962C8B-B14F-4D97-AF65-F5344CB8AC3E}">
        <p14:creationId xmlns:p14="http://schemas.microsoft.com/office/powerpoint/2010/main" val="340565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892176"/>
            <a:ext cx="7632848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1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F5F03-7230-4DC6-BD92-C9751C745906}"/>
              </a:ext>
            </a:extLst>
          </p:cNvPr>
          <p:cNvSpPr txBox="1"/>
          <p:nvPr/>
        </p:nvSpPr>
        <p:spPr>
          <a:xfrm>
            <a:off x="1512749" y="1703777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Breathing and grounding ourselves overrides the body’s stress response and brings the rational thinking part of the brain back on 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need to come back to our senses 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1B2CC-16CF-4616-86CD-CB26C882C6B0}"/>
              </a:ext>
            </a:extLst>
          </p:cNvPr>
          <p:cNvSpPr/>
          <p:nvPr/>
        </p:nvSpPr>
        <p:spPr>
          <a:xfrm>
            <a:off x="3067293" y="1202067"/>
            <a:ext cx="2474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TAKE A BREATH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4E216-9AAD-45DA-93CD-C53C9634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79" y="3194253"/>
            <a:ext cx="2787610" cy="2931909"/>
          </a:xfrm>
          <a:prstGeom prst="rect">
            <a:avLst/>
          </a:prstGeom>
        </p:spPr>
      </p:pic>
      <p:pic>
        <p:nvPicPr>
          <p:cNvPr id="6146" name="Picture 2" descr="5 4 3 2 1 Grounding — Janine Halloran">
            <a:extLst>
              <a:ext uri="{FF2B5EF4-FFF2-40B4-BE49-F238E27FC236}">
                <a16:creationId xmlns:a16="http://schemas.microsoft.com/office/drawing/2014/main" id="{14164C81-3267-4F27-9A52-8A3D4602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73" y="3511415"/>
            <a:ext cx="2029197" cy="25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7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560" y="1178668"/>
            <a:ext cx="7632848" cy="571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OBSERVE &amp; PRACTICE WHAT WORKS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F5F03-7230-4DC6-BD92-C9751C745906}"/>
              </a:ext>
            </a:extLst>
          </p:cNvPr>
          <p:cNvSpPr txBox="1"/>
          <p:nvPr/>
        </p:nvSpPr>
        <p:spPr>
          <a:xfrm>
            <a:off x="611560" y="1750168"/>
            <a:ext cx="381642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How you are feeling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How stressed are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Thinking habits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Are you self-critical, catastrophising, comparing, how accurate are they?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Body sensations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Where are you holding tension and your breath?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Ways of coping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Are they helpful ways of coping with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Triggers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What increases your cup?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3B060-0CCB-4F16-85B8-064B92BF1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3" b="85093" l="30365" r="57865">
                        <a14:foregroundMark x1="33438" y1="62130" x2="33438" y2="62130"/>
                        <a14:foregroundMark x1="37604" y1="61296" x2="34323" y2="63796"/>
                        <a14:foregroundMark x1="34323" y1="63796" x2="30365" y2="63889"/>
                        <a14:foregroundMark x1="30365" y1="63889" x2="30365" y2="63889"/>
                        <a14:foregroundMark x1="36510" y1="61759" x2="33281" y2="59074"/>
                        <a14:foregroundMark x1="33281" y1="59074" x2="31146" y2="59352"/>
                        <a14:foregroundMark x1="34792" y1="58426" x2="31302" y2="60278"/>
                        <a14:foregroundMark x1="31302" y1="60278" x2="33021" y2="60463"/>
                        <a14:foregroundMark x1="37448" y1="72685" x2="33854" y2="75741"/>
                        <a14:foregroundMark x1="33854" y1="75741" x2="34115" y2="74074"/>
                        <a14:foregroundMark x1="36406" y1="72407" x2="32396" y2="71481"/>
                        <a14:foregroundMark x1="32396" y1="71481" x2="33229" y2="73704"/>
                        <a14:foregroundMark x1="36250" y1="70463" x2="32813" y2="69815"/>
                        <a14:foregroundMark x1="39740" y1="82685" x2="36146" y2="83148"/>
                        <a14:foregroundMark x1="36146" y1="83148" x2="39323" y2="80833"/>
                        <a14:foregroundMark x1="39323" y1="80833" x2="40156" y2="80833"/>
                        <a14:foregroundMark x1="38438" y1="80741" x2="35000" y2="78519"/>
                        <a14:foregroundMark x1="35000" y1="78519" x2="38021" y2="81944"/>
                        <a14:foregroundMark x1="38021" y1="81944" x2="39323" y2="82222"/>
                        <a14:foregroundMark x1="37500" y1="84167" x2="37188" y2="85093"/>
                        <a14:foregroundMark x1="57585" y1="63394" x2="57865" y2="66019"/>
                        <a14:foregroundMark x1="56927" y1="57222" x2="57567" y2="63224"/>
                        <a14:foregroundMark x1="43490" y1="42315" x2="47031" y2="42037"/>
                        <a14:foregroundMark x1="47031" y1="42037" x2="48229" y2="40463"/>
                        <a14:foregroundMark x1="50000" y1="41852" x2="45260" y2="41204"/>
                        <a14:foregroundMark x1="51719" y1="43056" x2="47135" y2="41389"/>
                        <a14:backgroundMark x1="57708" y1="66296" x2="57708" y2="66296"/>
                        <a14:backgroundMark x1="57708" y1="66296" x2="58125" y2="64352"/>
                        <a14:backgroundMark x1="57240" y1="67130" x2="58021" y2="65463"/>
                        <a14:backgroundMark x1="58281" y1="66667" x2="57760" y2="64259"/>
                        <a14:backgroundMark x1="57604" y1="67870" x2="58177" y2="63426"/>
                        <a14:backgroundMark x1="57865" y1="67222" x2="59219" y2="62407"/>
                      </a14:backgroundRemoval>
                    </a14:imgEffect>
                  </a14:imgLayer>
                </a14:imgProps>
              </a:ext>
            </a:extLst>
          </a:blip>
          <a:srcRect l="28738" t="36002" r="40550" b="14443"/>
          <a:stretch/>
        </p:blipFill>
        <p:spPr>
          <a:xfrm>
            <a:off x="4892966" y="1968376"/>
            <a:ext cx="3404523" cy="32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0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2105980" y="-315416"/>
            <a:ext cx="4932040" cy="43486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600" dirty="0"/>
              <a:t>SELF SOOTHE</a:t>
            </a:r>
          </a:p>
          <a:p>
            <a:pPr marL="0" indent="0" algn="ctr">
              <a:buNone/>
            </a:pPr>
            <a:r>
              <a:rPr lang="en-GB" sz="2800" dirty="0"/>
              <a:t>(Bring and keep your stress cup down!)</a:t>
            </a:r>
            <a:endParaRPr lang="en-GB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A819C8-0710-E902-A17E-84FEE9D2BE56}"/>
              </a:ext>
            </a:extLst>
          </p:cNvPr>
          <p:cNvSpPr/>
          <p:nvPr/>
        </p:nvSpPr>
        <p:spPr>
          <a:xfrm>
            <a:off x="3815916" y="3789040"/>
            <a:ext cx="1512168" cy="14401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9892B0-9A7E-8232-2263-260056219AFE}"/>
              </a:ext>
            </a:extLst>
          </p:cNvPr>
          <p:cNvSpPr/>
          <p:nvPr/>
        </p:nvSpPr>
        <p:spPr>
          <a:xfrm>
            <a:off x="4420398" y="4603440"/>
            <a:ext cx="1512168" cy="14401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42B974-9B2B-C972-8AB2-4CFF90F6D61E}"/>
              </a:ext>
            </a:extLst>
          </p:cNvPr>
          <p:cNvSpPr/>
          <p:nvPr/>
        </p:nvSpPr>
        <p:spPr>
          <a:xfrm>
            <a:off x="3268524" y="4603440"/>
            <a:ext cx="1512168" cy="14401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115A7-2996-9EA1-1430-2F54D159E7CC}"/>
              </a:ext>
            </a:extLst>
          </p:cNvPr>
          <p:cNvSpPr txBox="1"/>
          <p:nvPr/>
        </p:nvSpPr>
        <p:spPr>
          <a:xfrm>
            <a:off x="4139952" y="40332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EF69B-686C-4D67-89B8-8BBE54F71425}"/>
              </a:ext>
            </a:extLst>
          </p:cNvPr>
          <p:cNvSpPr txBox="1"/>
          <p:nvPr/>
        </p:nvSpPr>
        <p:spPr>
          <a:xfrm>
            <a:off x="4922095" y="51969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Soothe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B478E-DFD7-38AC-351E-A5A1F98B90CF}"/>
              </a:ext>
            </a:extLst>
          </p:cNvPr>
          <p:cNvSpPr txBox="1"/>
          <p:nvPr/>
        </p:nvSpPr>
        <p:spPr>
          <a:xfrm>
            <a:off x="3530243" y="51752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Drive</a:t>
            </a:r>
          </a:p>
        </p:txBody>
      </p:sp>
    </p:spTree>
    <p:extLst>
      <p:ext uri="{BB962C8B-B14F-4D97-AF65-F5344CB8AC3E}">
        <p14:creationId xmlns:p14="http://schemas.microsoft.com/office/powerpoint/2010/main" val="143369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5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892176"/>
            <a:ext cx="7632848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1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5B3D6-B29E-4A4A-AA2C-6172FA6A5EF8}"/>
              </a:ext>
            </a:extLst>
          </p:cNvPr>
          <p:cNvSpPr txBox="1"/>
          <p:nvPr/>
        </p:nvSpPr>
        <p:spPr>
          <a:xfrm>
            <a:off x="755576" y="1124744"/>
            <a:ext cx="69127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Engage in activities that help you self-soothe</a:t>
            </a:r>
          </a:p>
          <a:p>
            <a:pPr algn="ctr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Activities that use your 5 senses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Things you enjoy and give you a sense of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Activities in line with your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Mindful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Connect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Small pleasures that distract, refocus and help you reframe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Activities that enhance gratitude</a:t>
            </a:r>
          </a:p>
          <a:p>
            <a:endParaRPr lang="en-GB" sz="2400" dirty="0"/>
          </a:p>
          <a:p>
            <a:pPr algn="ctr"/>
            <a:r>
              <a:rPr lang="en-GB" sz="2800" b="1" dirty="0"/>
              <a:t>ANY IDEAS…?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5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5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892176"/>
            <a:ext cx="7632848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1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5B3D6-B29E-4A4A-AA2C-6172FA6A5EF8}"/>
              </a:ext>
            </a:extLst>
          </p:cNvPr>
          <p:cNvSpPr txBox="1"/>
          <p:nvPr/>
        </p:nvSpPr>
        <p:spPr>
          <a:xfrm>
            <a:off x="1115616" y="1061591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TIPS TO SELF-SOOTHE AS A PARENT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C958BA-9653-4811-8B3F-7C2C37939F56}"/>
              </a:ext>
            </a:extLst>
          </p:cNvPr>
          <p:cNvSpPr/>
          <p:nvPr/>
        </p:nvSpPr>
        <p:spPr>
          <a:xfrm>
            <a:off x="755576" y="1810840"/>
            <a:ext cx="7491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 realistic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Make them small and make adaptions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Fit them into what you are already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how can you prioritise this and persevere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Ask others to help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 you own coping and self-soothe box </a:t>
            </a:r>
          </a:p>
        </p:txBody>
      </p:sp>
    </p:spTree>
    <p:extLst>
      <p:ext uri="{BB962C8B-B14F-4D97-AF65-F5344CB8AC3E}">
        <p14:creationId xmlns:p14="http://schemas.microsoft.com/office/powerpoint/2010/main" val="34477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33526" y="548680"/>
            <a:ext cx="8800111" cy="7012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600" dirty="0"/>
              <a:t>SELF-COMPASSION</a:t>
            </a:r>
          </a:p>
          <a:p>
            <a:pPr marL="0" indent="0" algn="ctr">
              <a:buNone/>
            </a:pPr>
            <a:r>
              <a:rPr lang="en-GB" sz="2800" dirty="0"/>
              <a:t>(Show yourself empathy and kindness)</a:t>
            </a:r>
          </a:p>
        </p:txBody>
      </p:sp>
    </p:spTree>
    <p:extLst>
      <p:ext uri="{BB962C8B-B14F-4D97-AF65-F5344CB8AC3E}">
        <p14:creationId xmlns:p14="http://schemas.microsoft.com/office/powerpoint/2010/main" val="430181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56A5D-7A4F-4C41-998B-EDB7ED1BE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3" b="85093" l="30365" r="57865">
                        <a14:foregroundMark x1="33438" y1="62130" x2="33438" y2="62130"/>
                        <a14:foregroundMark x1="37604" y1="61296" x2="34323" y2="63796"/>
                        <a14:foregroundMark x1="34323" y1="63796" x2="30365" y2="63889"/>
                        <a14:foregroundMark x1="30365" y1="63889" x2="30365" y2="63889"/>
                        <a14:foregroundMark x1="36510" y1="61759" x2="33281" y2="59074"/>
                        <a14:foregroundMark x1="33281" y1="59074" x2="31146" y2="59352"/>
                        <a14:foregroundMark x1="34792" y1="58426" x2="31302" y2="60278"/>
                        <a14:foregroundMark x1="31302" y1="60278" x2="33021" y2="60463"/>
                        <a14:foregroundMark x1="37448" y1="72685" x2="33854" y2="75741"/>
                        <a14:foregroundMark x1="33854" y1="75741" x2="34115" y2="74074"/>
                        <a14:foregroundMark x1="36406" y1="72407" x2="32396" y2="71481"/>
                        <a14:foregroundMark x1="32396" y1="71481" x2="33229" y2="73704"/>
                        <a14:foregroundMark x1="36250" y1="70463" x2="32813" y2="69815"/>
                        <a14:foregroundMark x1="39740" y1="82685" x2="36146" y2="83148"/>
                        <a14:foregroundMark x1="36146" y1="83148" x2="39323" y2="80833"/>
                        <a14:foregroundMark x1="39323" y1="80833" x2="40156" y2="80833"/>
                        <a14:foregroundMark x1="38438" y1="80741" x2="35000" y2="78519"/>
                        <a14:foregroundMark x1="35000" y1="78519" x2="38021" y2="81944"/>
                        <a14:foregroundMark x1="38021" y1="81944" x2="39323" y2="82222"/>
                        <a14:foregroundMark x1="37500" y1="84167" x2="37188" y2="85093"/>
                        <a14:foregroundMark x1="57585" y1="63394" x2="57865" y2="66019"/>
                        <a14:foregroundMark x1="56927" y1="57222" x2="57567" y2="63224"/>
                        <a14:foregroundMark x1="43490" y1="42315" x2="47031" y2="42037"/>
                        <a14:foregroundMark x1="47031" y1="42037" x2="48229" y2="40463"/>
                        <a14:foregroundMark x1="50000" y1="41852" x2="45260" y2="41204"/>
                        <a14:foregroundMark x1="51719" y1="43056" x2="47135" y2="41389"/>
                        <a14:backgroundMark x1="57708" y1="66296" x2="57708" y2="66296"/>
                        <a14:backgroundMark x1="57708" y1="66296" x2="58125" y2="64352"/>
                        <a14:backgroundMark x1="57240" y1="67130" x2="58021" y2="65463"/>
                        <a14:backgroundMark x1="58281" y1="66667" x2="57760" y2="64259"/>
                        <a14:backgroundMark x1="57604" y1="67870" x2="58177" y2="63426"/>
                        <a14:backgroundMark x1="57865" y1="67222" x2="59219" y2="62407"/>
                      </a14:backgroundRemoval>
                    </a14:imgEffect>
                  </a14:imgLayer>
                </a14:imgProps>
              </a:ext>
            </a:extLst>
          </a:blip>
          <a:srcRect l="28738" t="36002" r="40550" b="14443"/>
          <a:stretch/>
        </p:blipFill>
        <p:spPr>
          <a:xfrm>
            <a:off x="1897684" y="694544"/>
            <a:ext cx="4896544" cy="47310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21FAA32-E8C2-450A-A4A4-B3D5434466AA}"/>
              </a:ext>
            </a:extLst>
          </p:cNvPr>
          <p:cNvSpPr/>
          <p:nvPr/>
        </p:nvSpPr>
        <p:spPr>
          <a:xfrm>
            <a:off x="1248323" y="2304550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0E51D9-1F6D-4F48-891E-F5ADA95955FA}"/>
              </a:ext>
            </a:extLst>
          </p:cNvPr>
          <p:cNvSpPr/>
          <p:nvPr/>
        </p:nvSpPr>
        <p:spPr>
          <a:xfrm>
            <a:off x="1205710" y="3966053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D72F50-E71C-4B2C-8D25-AB1367645F2E}"/>
              </a:ext>
            </a:extLst>
          </p:cNvPr>
          <p:cNvSpPr/>
          <p:nvPr/>
        </p:nvSpPr>
        <p:spPr>
          <a:xfrm>
            <a:off x="1248323" y="4854037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A5C9DF3-76E6-4DA9-8A30-75AA2D3634CA}"/>
              </a:ext>
            </a:extLst>
          </p:cNvPr>
          <p:cNvSpPr/>
          <p:nvPr/>
        </p:nvSpPr>
        <p:spPr>
          <a:xfrm rot="10800000">
            <a:off x="6654120" y="2320414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D2CEF6-B632-4082-AA32-A6A6C6DFD9D2}"/>
              </a:ext>
            </a:extLst>
          </p:cNvPr>
          <p:cNvSpPr/>
          <p:nvPr/>
        </p:nvSpPr>
        <p:spPr>
          <a:xfrm rot="10800000">
            <a:off x="6639726" y="3949407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339A5F7-BDE0-4970-AA32-A720F0EAF7CF}"/>
              </a:ext>
            </a:extLst>
          </p:cNvPr>
          <p:cNvSpPr/>
          <p:nvPr/>
        </p:nvSpPr>
        <p:spPr>
          <a:xfrm rot="10800000">
            <a:off x="6639726" y="4779075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8583B-B7F4-4C80-AF02-AA804ED589BB}"/>
              </a:ext>
            </a:extLst>
          </p:cNvPr>
          <p:cNvSpPr txBox="1"/>
          <p:nvPr/>
        </p:nvSpPr>
        <p:spPr>
          <a:xfrm>
            <a:off x="223657" y="22904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1A54D-F2C3-4DA9-B45E-76DD8058C97B}"/>
              </a:ext>
            </a:extLst>
          </p:cNvPr>
          <p:cNvSpPr txBox="1"/>
          <p:nvPr/>
        </p:nvSpPr>
        <p:spPr>
          <a:xfrm>
            <a:off x="223657" y="394540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GUILT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01B68-E57B-4B12-A5B8-C478AAC4A49B}"/>
              </a:ext>
            </a:extLst>
          </p:cNvPr>
          <p:cNvSpPr txBox="1"/>
          <p:nvPr/>
        </p:nvSpPr>
        <p:spPr>
          <a:xfrm>
            <a:off x="240211" y="48966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6AC71-967F-47BD-87AC-818D3709BFC9}"/>
              </a:ext>
            </a:extLst>
          </p:cNvPr>
          <p:cNvSpPr txBox="1"/>
          <p:nvPr/>
        </p:nvSpPr>
        <p:spPr>
          <a:xfrm>
            <a:off x="7399536" y="1736458"/>
            <a:ext cx="166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‘Other’s will judge me’, </a:t>
            </a:r>
          </a:p>
          <a:p>
            <a:pPr algn="ctr"/>
            <a:r>
              <a:rPr lang="en-GB" dirty="0"/>
              <a:t>‘I’m not good enough’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6A6C8-2299-4326-8C51-748C14D04384}"/>
              </a:ext>
            </a:extLst>
          </p:cNvPr>
          <p:cNvSpPr txBox="1"/>
          <p:nvPr/>
        </p:nvSpPr>
        <p:spPr>
          <a:xfrm>
            <a:off x="7433705" y="3568065"/>
            <a:ext cx="167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‘It’s my fault’  </a:t>
            </a:r>
          </a:p>
          <a:p>
            <a:pPr algn="ctr"/>
            <a:r>
              <a:rPr lang="en-GB" dirty="0"/>
              <a:t>‘I should do better and more’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77C10A-9AAD-4027-84EC-88F547147A3F}"/>
              </a:ext>
            </a:extLst>
          </p:cNvPr>
          <p:cNvSpPr txBox="1"/>
          <p:nvPr/>
        </p:nvSpPr>
        <p:spPr>
          <a:xfrm>
            <a:off x="7638890" y="4764229"/>
            <a:ext cx="11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‘Why us?’ ‘It’s not fair’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BC409-00D1-4895-B854-1BE9E5199676}"/>
              </a:ext>
            </a:extLst>
          </p:cNvPr>
          <p:cNvSpPr txBox="1"/>
          <p:nvPr/>
        </p:nvSpPr>
        <p:spPr>
          <a:xfrm>
            <a:off x="3417102" y="5592467"/>
            <a:ext cx="26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SELF-COMPASSION IS KEY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CEBD1CA-5E06-4801-AB07-810C2C5ED1C2}"/>
              </a:ext>
            </a:extLst>
          </p:cNvPr>
          <p:cNvSpPr/>
          <p:nvPr/>
        </p:nvSpPr>
        <p:spPr>
          <a:xfrm rot="16200000">
            <a:off x="3310099" y="3571336"/>
            <a:ext cx="2523802" cy="29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EDE29A7-9BF2-4FD5-9E80-DAEF777EABFD}"/>
              </a:ext>
            </a:extLst>
          </p:cNvPr>
          <p:cNvSpPr/>
          <p:nvPr/>
        </p:nvSpPr>
        <p:spPr>
          <a:xfrm>
            <a:off x="1248323" y="3174938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F0B4C-F8C2-4440-9710-858135275D94}"/>
              </a:ext>
            </a:extLst>
          </p:cNvPr>
          <p:cNvSpPr txBox="1"/>
          <p:nvPr/>
        </p:nvSpPr>
        <p:spPr>
          <a:xfrm>
            <a:off x="240211" y="3077907"/>
            <a:ext cx="1043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SELF-DOUBT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D7314A1-6E92-47E3-8FAC-2EBBB3A846DA}"/>
              </a:ext>
            </a:extLst>
          </p:cNvPr>
          <p:cNvSpPr/>
          <p:nvPr/>
        </p:nvSpPr>
        <p:spPr>
          <a:xfrm rot="10800000">
            <a:off x="6639726" y="3080755"/>
            <a:ext cx="747702" cy="404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6D6FBD-4FFA-4F72-83E6-00C64AD7AB0A}"/>
              </a:ext>
            </a:extLst>
          </p:cNvPr>
          <p:cNvSpPr txBox="1"/>
          <p:nvPr/>
        </p:nvSpPr>
        <p:spPr>
          <a:xfrm>
            <a:off x="7380754" y="3032824"/>
            <a:ext cx="16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 I can’t do this’</a:t>
            </a:r>
          </a:p>
        </p:txBody>
      </p:sp>
    </p:spTree>
    <p:extLst>
      <p:ext uri="{BB962C8B-B14F-4D97-AF65-F5344CB8AC3E}">
        <p14:creationId xmlns:p14="http://schemas.microsoft.com/office/powerpoint/2010/main" val="1377439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467DB5-41DC-4C51-8F90-46BECBD5FBF4}"/>
              </a:ext>
            </a:extLst>
          </p:cNvPr>
          <p:cNvSpPr/>
          <p:nvPr/>
        </p:nvSpPr>
        <p:spPr>
          <a:xfrm>
            <a:off x="2267744" y="908720"/>
            <a:ext cx="421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TIPS TO SELF-COMPASSION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43974-437F-485B-8F32-A4E0B8A2A983}"/>
              </a:ext>
            </a:extLst>
          </p:cNvPr>
          <p:cNvSpPr txBox="1"/>
          <p:nvPr/>
        </p:nvSpPr>
        <p:spPr>
          <a:xfrm>
            <a:off x="403935" y="1406290"/>
            <a:ext cx="83361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Notice critical thoughts and self-doubt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Acknowledge what cannot be changed and how you feel about 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Focus on your own strengths and small wins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Be kinder to yourself where possible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i="1" dirty="0"/>
              <a:t>It’s been hard to meet my basic needs at the moment so I might get things wrong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i="1" dirty="0"/>
              <a:t>It's ok to get things wrong, I can take a step back and repair difficulties with your child when things are calm.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i="1" dirty="0"/>
              <a:t>What would I say to your child or a friend?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Allow yourself to be sad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Set realistic goals, focus on hope and the future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Seek professional help if needed</a:t>
            </a:r>
            <a:endParaRPr lang="en-GB" sz="2000" b="1" dirty="0"/>
          </a:p>
          <a:p>
            <a:pPr algn="ctr"/>
            <a:r>
              <a:rPr lang="en-GB" sz="2000" b="1" dirty="0"/>
              <a:t>There are some great apps that can help you to do this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161A8-50CC-D16A-D194-C163F14FC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29" y="4473810"/>
            <a:ext cx="977900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786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71944" y="620688"/>
            <a:ext cx="8800111" cy="7012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600" dirty="0"/>
              <a:t>WITH YOUR CHILD</a:t>
            </a:r>
          </a:p>
          <a:p>
            <a:pPr marL="0" indent="0" algn="ctr">
              <a:buNone/>
            </a:pPr>
            <a:r>
              <a:rPr lang="en-GB" sz="2400" dirty="0"/>
              <a:t>(Supporting yourself and them)</a:t>
            </a:r>
          </a:p>
        </p:txBody>
      </p:sp>
    </p:spTree>
    <p:extLst>
      <p:ext uri="{BB962C8B-B14F-4D97-AF65-F5344CB8AC3E}">
        <p14:creationId xmlns:p14="http://schemas.microsoft.com/office/powerpoint/2010/main" val="1260212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16400" y="1124744"/>
            <a:ext cx="5507239" cy="5404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Support basic needs together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Remember your basic parenting skills and PACE to make yourself and your child feel safe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Set clear boundaries and untangle yourself</a:t>
            </a:r>
          </a:p>
          <a:p>
            <a:endParaRPr lang="en-GB" sz="2400" dirty="0"/>
          </a:p>
          <a:p>
            <a:r>
              <a:rPr lang="en-GB" sz="2400" dirty="0"/>
              <a:t>Mend difficulties when things are calm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C:\Users\Hodgson-KingH\AppData\Local\Microsoft\Windows\Temporary Internet Files\Content.IE5\Y03KZE4C\8099406232_383e5e3d91_z[1].jpg">
            <a:extLst>
              <a:ext uri="{FF2B5EF4-FFF2-40B4-BE49-F238E27FC236}">
                <a16:creationId xmlns:a16="http://schemas.microsoft.com/office/drawing/2014/main" id="{2A7987EF-CC90-4620-B622-7A6E200568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91" y="3524429"/>
            <a:ext cx="2019935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odgson-KingH\AppData\Local\Microsoft\Windows\Temporary Internet Files\Content.IE5\Y03KZE4C\Helping-Hand[1].jpg">
            <a:extLst>
              <a:ext uri="{FF2B5EF4-FFF2-40B4-BE49-F238E27FC236}">
                <a16:creationId xmlns:a16="http://schemas.microsoft.com/office/drawing/2014/main" id="{FB571DE5-ECEE-4B92-ADD7-0E4AAE0AE10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17" y="4748020"/>
            <a:ext cx="1987868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1089291F-3486-446D-B0BA-CFCCAE600DA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53843"/>
            <a:ext cx="1695758" cy="116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F28FF873-964B-46A7-A52F-9B6AAC012A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96" y="888418"/>
            <a:ext cx="1903429" cy="11977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48C8A-C2E9-41F6-AA70-647B06525EDF}"/>
              </a:ext>
            </a:extLst>
          </p:cNvPr>
          <p:cNvSpPr txBox="1"/>
          <p:nvPr/>
        </p:nvSpPr>
        <p:spPr>
          <a:xfrm>
            <a:off x="7509326" y="137824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P</a:t>
            </a:r>
            <a:r>
              <a:rPr lang="en-GB" dirty="0"/>
              <a:t>LAYFULNESS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E7294-A3AF-4D07-ACB5-2EB4FEE94713}"/>
              </a:ext>
            </a:extLst>
          </p:cNvPr>
          <p:cNvSpPr txBox="1"/>
          <p:nvPr/>
        </p:nvSpPr>
        <p:spPr>
          <a:xfrm>
            <a:off x="5536607" y="244152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</a:t>
            </a:r>
            <a:r>
              <a:rPr lang="en-GB" dirty="0"/>
              <a:t>CCEPTANCE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3C318-84A8-4E58-8B8C-F53886DC93A8}"/>
              </a:ext>
            </a:extLst>
          </p:cNvPr>
          <p:cNvSpPr txBox="1"/>
          <p:nvPr/>
        </p:nvSpPr>
        <p:spPr>
          <a:xfrm>
            <a:off x="7616204" y="370943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  <a:r>
              <a:rPr lang="en-GB" dirty="0"/>
              <a:t>URIOSITY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238B9-DE72-4AA1-A942-DFAC205F05D5}"/>
              </a:ext>
            </a:extLst>
          </p:cNvPr>
          <p:cNvSpPr txBox="1"/>
          <p:nvPr/>
        </p:nvSpPr>
        <p:spPr>
          <a:xfrm>
            <a:off x="5536607" y="493471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</a:t>
            </a:r>
            <a:r>
              <a:rPr lang="en-GB" dirty="0"/>
              <a:t>MPATHY</a:t>
            </a:r>
          </a:p>
        </p:txBody>
      </p:sp>
    </p:spTree>
    <p:extLst>
      <p:ext uri="{BB962C8B-B14F-4D97-AF65-F5344CB8AC3E}">
        <p14:creationId xmlns:p14="http://schemas.microsoft.com/office/powerpoint/2010/main" val="7487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0"/>
            <a:ext cx="932452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7682" y="757608"/>
            <a:ext cx="5240643" cy="92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 session will cover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572" y="213285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Why do you need to support yourself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The challenges with supporting yourself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Strategies to support yourself to support your child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Resources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5533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211946" y="1006973"/>
            <a:ext cx="5507239" cy="5404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Problem solve difficulties together</a:t>
            </a:r>
          </a:p>
          <a:p>
            <a:pPr lvl="1"/>
            <a:r>
              <a:rPr lang="en-GB" sz="2000" dirty="0"/>
              <a:t>Identify, ask, explore, learn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Set family goals, celebrate small successes and strengths</a:t>
            </a:r>
          </a:p>
          <a:p>
            <a:endParaRPr lang="en-GB" sz="2400" dirty="0"/>
          </a:p>
          <a:p>
            <a:r>
              <a:rPr lang="en-GB" sz="2400" dirty="0"/>
              <a:t>Set aside problem free time together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These strategies can work for both of you, model them and practice together!</a:t>
            </a:r>
          </a:p>
        </p:txBody>
      </p:sp>
      <p:pic>
        <p:nvPicPr>
          <p:cNvPr id="1026" name="Picture 2" descr="Image result for parent and child Silhouette">
            <a:extLst>
              <a:ext uri="{FF2B5EF4-FFF2-40B4-BE49-F238E27FC236}">
                <a16:creationId xmlns:a16="http://schemas.microsoft.com/office/drawing/2014/main" id="{6A18B731-DBC4-4388-BFB0-6BF95801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19697"/>
            <a:ext cx="1348029" cy="28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1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REMEMBER:</a:t>
            </a:r>
          </a:p>
          <a:p>
            <a:r>
              <a:rPr lang="en-GB" dirty="0"/>
              <a:t>Looking after a child with mental health difficulties can be hard</a:t>
            </a:r>
          </a:p>
          <a:p>
            <a:r>
              <a:rPr lang="en-GB" dirty="0"/>
              <a:t>Stop, self-soothe and be kind to yourself</a:t>
            </a:r>
          </a:p>
          <a:p>
            <a:r>
              <a:rPr lang="en-GB" dirty="0"/>
              <a:t>You are not alone and it is ok to ask for help</a:t>
            </a:r>
          </a:p>
          <a:p>
            <a:r>
              <a:rPr lang="en-GB" dirty="0"/>
              <a:t>Don’t forget your parenting skills</a:t>
            </a:r>
          </a:p>
          <a:p>
            <a:r>
              <a:rPr lang="en-GB" dirty="0"/>
              <a:t>Looking after yourself is important!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5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428" y="472188"/>
            <a:ext cx="8229600" cy="114300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pic>
        <p:nvPicPr>
          <p:cNvPr id="3074" name="Picture 2" descr="Image result for how to cipe when your child cant">
            <a:extLst>
              <a:ext uri="{FF2B5EF4-FFF2-40B4-BE49-F238E27FC236}">
                <a16:creationId xmlns:a16="http://schemas.microsoft.com/office/drawing/2014/main" id="{864E4A9F-B13C-4006-81B1-0AF95962A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78" y="1564718"/>
            <a:ext cx="2781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51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4427E1-27E9-01A7-98D5-BE02ABCC3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891" t="14951" r="36576" b="8681"/>
          <a:stretch/>
        </p:blipFill>
        <p:spPr>
          <a:xfrm>
            <a:off x="1403648" y="1196752"/>
            <a:ext cx="3069341" cy="4464496"/>
          </a:xfr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B74B8-E689-BEDC-E22B-36C1988A9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172819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665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251" y="610367"/>
            <a:ext cx="54726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Mindshift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Headspace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 Companion: Happiness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Bloom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Self-help for anxiety management (SAM)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Worry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What’s up – The Mental Health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Please see our leaflets at the CAMHS stand for more details and our website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7744"/>
            <a:ext cx="2232248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53" y="3776702"/>
            <a:ext cx="1253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Various APPs</a:t>
            </a:r>
          </a:p>
        </p:txBody>
      </p:sp>
    </p:spTree>
    <p:extLst>
      <p:ext uri="{BB962C8B-B14F-4D97-AF65-F5344CB8AC3E}">
        <p14:creationId xmlns:p14="http://schemas.microsoft.com/office/powerpoint/2010/main" val="4009631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" y="0"/>
            <a:ext cx="9144000" cy="685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85181"/>
            <a:ext cx="7704856" cy="304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05273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528814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8ED0-0DA9-507C-7808-EA42DF1D8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143858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The slides for this presentation and a top tips sheet are all available for download on our website: </a:t>
            </a:r>
            <a:r>
              <a:rPr lang="en-GB" sz="135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13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ttps://HampshireCAMHS.nhs.uk</a:t>
            </a:r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62E0-7EAF-168F-1D25-4093CBA0B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5733"/>
            <a:ext cx="6858000" cy="122360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This session has also been filmed and is available to watch on our website. </a:t>
            </a: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You will find this on the Videos page and in the relevant Mental Health issue page.</a:t>
            </a:r>
          </a:p>
          <a:p>
            <a:endParaRPr lang="en-GB" dirty="0"/>
          </a:p>
        </p:txBody>
      </p: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C3048563-C330-9995-930F-6A2FCBEB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827" y="1687060"/>
            <a:ext cx="656561" cy="606527"/>
          </a:xfrm>
          <a:prstGeom prst="rect">
            <a:avLst/>
          </a:prstGeom>
        </p:spPr>
      </p:pic>
      <p:pic>
        <p:nvPicPr>
          <p:cNvPr id="7" name="Graphic 6" descr="Video camera with solid fill">
            <a:extLst>
              <a:ext uri="{FF2B5EF4-FFF2-40B4-BE49-F238E27FC236}">
                <a16:creationId xmlns:a16="http://schemas.microsoft.com/office/drawing/2014/main" id="{9C42B273-F621-5FC6-31E3-40F92F7CA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058" y="3001018"/>
            <a:ext cx="568842" cy="53651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ED47FEC-1F1C-E966-D54B-9032EFE07782}"/>
              </a:ext>
            </a:extLst>
          </p:cNvPr>
          <p:cNvSpPr txBox="1">
            <a:spLocks/>
          </p:cNvSpPr>
          <p:nvPr/>
        </p:nvSpPr>
        <p:spPr>
          <a:xfrm>
            <a:off x="1143000" y="4232188"/>
            <a:ext cx="6858000" cy="93875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Please do your feedback form as it helps us to keep sessions relevant </a:t>
            </a:r>
            <a:r>
              <a:rPr lang="en-GB" sz="135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useful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B165691D-7FCF-C191-7354-2DA2133B9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7367" y="4294441"/>
            <a:ext cx="486224" cy="4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6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0"/>
            <a:ext cx="93245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2" y="1916832"/>
            <a:ext cx="82809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To give you</a:t>
            </a:r>
            <a:r>
              <a:rPr lang="en-GB" sz="2400" dirty="0"/>
              <a:t>:</a:t>
            </a:r>
          </a:p>
          <a:p>
            <a:pPr algn="ctr"/>
            <a:r>
              <a:rPr lang="en-GB" sz="2400" dirty="0"/>
              <a:t>Help and Ideas</a:t>
            </a:r>
          </a:p>
          <a:p>
            <a:pPr algn="ctr"/>
            <a:r>
              <a:rPr lang="en-GB" sz="2400" dirty="0"/>
              <a:t>Comfort and Hope</a:t>
            </a:r>
          </a:p>
          <a:p>
            <a:pPr algn="ctr"/>
            <a:r>
              <a:rPr lang="en-GB" sz="2400" dirty="0"/>
              <a:t>A Reminder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/>
              <a:t>What we won’t be focusing on: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Specific mental health problems for you and your child.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A professional focus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27C5D-4E62-4216-B6EA-0565C8F558E0}"/>
              </a:ext>
            </a:extLst>
          </p:cNvPr>
          <p:cNvSpPr/>
          <p:nvPr/>
        </p:nvSpPr>
        <p:spPr>
          <a:xfrm>
            <a:off x="1987682" y="757608"/>
            <a:ext cx="5240643" cy="92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aim of today</a:t>
            </a:r>
          </a:p>
        </p:txBody>
      </p:sp>
    </p:spTree>
    <p:extLst>
      <p:ext uri="{BB962C8B-B14F-4D97-AF65-F5344CB8AC3E}">
        <p14:creationId xmlns:p14="http://schemas.microsoft.com/office/powerpoint/2010/main" val="33012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34" y="1844824"/>
            <a:ext cx="8064896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844824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/>
              <a:t>Why are we talking about this?</a:t>
            </a:r>
          </a:p>
        </p:txBody>
      </p:sp>
    </p:spTree>
    <p:extLst>
      <p:ext uri="{BB962C8B-B14F-4D97-AF65-F5344CB8AC3E}">
        <p14:creationId xmlns:p14="http://schemas.microsoft.com/office/powerpoint/2010/main" val="89031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34" y="1844824"/>
            <a:ext cx="8064896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734" y="1446208"/>
            <a:ext cx="8071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What can it be like supporting a child with mental health problems</a:t>
            </a:r>
          </a:p>
        </p:txBody>
      </p:sp>
      <p:sp>
        <p:nvSpPr>
          <p:cNvPr id="5" name="Human adolescence seen across 187 countries - risk taking, love of novelty, sensation seeking, and changes in peer and family relationship - (Schlegel &amp; Barry, 1991)…"/>
          <p:cNvSpPr txBox="1">
            <a:spLocks/>
          </p:cNvSpPr>
          <p:nvPr/>
        </p:nvSpPr>
        <p:spPr>
          <a:xfrm>
            <a:off x="464344" y="1419821"/>
            <a:ext cx="8215313" cy="47327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05AEE-60CD-4D4B-8169-8B3108DD681A}"/>
              </a:ext>
            </a:extLst>
          </p:cNvPr>
          <p:cNvSpPr/>
          <p:nvPr/>
        </p:nvSpPr>
        <p:spPr>
          <a:xfrm>
            <a:off x="605159" y="2798931"/>
            <a:ext cx="8071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hlinkClick r:id="rId4"/>
              </a:rPr>
              <a:t>Pixar Inside Out A Family Dinner Scene - YouTube</a:t>
            </a:r>
            <a:endParaRPr lang="en-GB" sz="2800" b="1" dirty="0"/>
          </a:p>
        </p:txBody>
      </p:sp>
      <p:pic>
        <p:nvPicPr>
          <p:cNvPr id="9218" name="Picture 2" descr="Image result for inside out">
            <a:extLst>
              <a:ext uri="{FF2B5EF4-FFF2-40B4-BE49-F238E27FC236}">
                <a16:creationId xmlns:a16="http://schemas.microsoft.com/office/drawing/2014/main" id="{7FD9BFF3-753F-42DB-9D6B-7D5E2D4E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94113"/>
            <a:ext cx="39243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34" y="1844824"/>
            <a:ext cx="8064896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ea typeface="Calibri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107D3-540E-4E82-BC86-0A4B4D66414D}"/>
              </a:ext>
            </a:extLst>
          </p:cNvPr>
          <p:cNvSpPr/>
          <p:nvPr/>
        </p:nvSpPr>
        <p:spPr>
          <a:xfrm>
            <a:off x="575643" y="1484784"/>
            <a:ext cx="81370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be emotional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be lonely, strain our relationships with others and make communication difficult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be confusing, tiring, frustrating and 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be de-skilling which can lead to shame and guilt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impact the whole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stop you doing what you need to do and want to do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9047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485857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Why does it feel this way? </a:t>
            </a:r>
          </a:p>
          <a:p>
            <a:pPr algn="ctr"/>
            <a:endParaRPr lang="en-GB" b="1" dirty="0"/>
          </a:p>
          <a:p>
            <a:r>
              <a:rPr lang="en-GB" dirty="0"/>
              <a:t>Our emotions are helpful.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Emotions help us communicate to one another </a:t>
            </a:r>
            <a:r>
              <a:rPr lang="en-GB" dirty="0"/>
              <a:t>- we are biologically wired to be on the lookout for others' emotions to respond quickly and effectively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Emotions help us connect </a:t>
            </a:r>
            <a:r>
              <a:rPr lang="en-GB" dirty="0"/>
              <a:t>– we are biologically wired to feel what others feel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Caregivers form a strong attachment and emotional bond to their child </a:t>
            </a:r>
            <a:r>
              <a:rPr lang="en-GB" dirty="0"/>
              <a:t>- This continues throughout life and helps keep the child close to their caregiver to improve a child’s chance of survival.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Therefore, when your child is emotionally struggling you will likely struggle too.</a:t>
            </a:r>
          </a:p>
          <a:p>
            <a:pPr lvl="1" algn="ctr"/>
            <a:r>
              <a:rPr lang="en-GB" dirty="0"/>
              <a:t>IT’S NORMAL! </a:t>
            </a:r>
          </a:p>
          <a:p>
            <a:pPr marL="285750" indent="-285750" algn="ctr">
              <a:buFontTx/>
              <a:buChar char="-"/>
            </a:pPr>
            <a:endParaRPr lang="en-GB" b="1" dirty="0"/>
          </a:p>
          <a:p>
            <a:endParaRPr lang="en-GB" b="1" dirty="0"/>
          </a:p>
          <a:p>
            <a:br>
              <a:rPr lang="en-GB" b="1" dirty="0"/>
            </a:b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5069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0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7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06A76-1853-49BC-A2CC-2B4723A09774}"/>
              </a:ext>
            </a:extLst>
          </p:cNvPr>
          <p:cNvSpPr txBox="1"/>
          <p:nvPr/>
        </p:nvSpPr>
        <p:spPr>
          <a:xfrm>
            <a:off x="2319848" y="78177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What causes child mental health difficulties?</a:t>
            </a:r>
          </a:p>
        </p:txBody>
      </p:sp>
      <p:pic>
        <p:nvPicPr>
          <p:cNvPr id="1026" name="Picture 2" descr="Image result for child outline">
            <a:extLst>
              <a:ext uri="{FF2B5EF4-FFF2-40B4-BE49-F238E27FC236}">
                <a16:creationId xmlns:a16="http://schemas.microsoft.com/office/drawing/2014/main" id="{C261260E-01C6-473C-AAD1-15834194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21" y="1876182"/>
            <a:ext cx="1534666" cy="23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01E7D71-0068-4CC4-B250-A7B79CD6873A}"/>
              </a:ext>
            </a:extLst>
          </p:cNvPr>
          <p:cNvSpPr/>
          <p:nvPr/>
        </p:nvSpPr>
        <p:spPr>
          <a:xfrm rot="17926812">
            <a:off x="2891169" y="1386107"/>
            <a:ext cx="356019" cy="151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778683B-649F-471F-9CAF-AF001A534B6A}"/>
              </a:ext>
            </a:extLst>
          </p:cNvPr>
          <p:cNvSpPr/>
          <p:nvPr/>
        </p:nvSpPr>
        <p:spPr>
          <a:xfrm rot="7285230">
            <a:off x="5351152" y="4119359"/>
            <a:ext cx="356019" cy="151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F6556E9-95B6-467F-8814-CA91DA7D33E7}"/>
              </a:ext>
            </a:extLst>
          </p:cNvPr>
          <p:cNvSpPr/>
          <p:nvPr/>
        </p:nvSpPr>
        <p:spPr>
          <a:xfrm rot="5905100">
            <a:off x="5823462" y="2756475"/>
            <a:ext cx="356019" cy="151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A6432AF-7AA1-46E4-AD46-121AD15E8724}"/>
              </a:ext>
            </a:extLst>
          </p:cNvPr>
          <p:cNvSpPr/>
          <p:nvPr/>
        </p:nvSpPr>
        <p:spPr>
          <a:xfrm rot="15595950">
            <a:off x="2661091" y="2777236"/>
            <a:ext cx="356019" cy="151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A504FB2-C799-4FD2-8F25-2620BEF617DE}"/>
              </a:ext>
            </a:extLst>
          </p:cNvPr>
          <p:cNvSpPr/>
          <p:nvPr/>
        </p:nvSpPr>
        <p:spPr>
          <a:xfrm rot="3622184">
            <a:off x="5492400" y="1394658"/>
            <a:ext cx="356019" cy="151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0F36E-EC4A-4977-BCA9-82D421BDB5EE}"/>
              </a:ext>
            </a:extLst>
          </p:cNvPr>
          <p:cNvSpPr txBox="1"/>
          <p:nvPr/>
        </p:nvSpPr>
        <p:spPr>
          <a:xfrm>
            <a:off x="1216311" y="15625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D3E84-A714-46FB-AB98-344BAB3EE843}"/>
              </a:ext>
            </a:extLst>
          </p:cNvPr>
          <p:cNvSpPr txBox="1"/>
          <p:nvPr/>
        </p:nvSpPr>
        <p:spPr>
          <a:xfrm>
            <a:off x="6418813" y="1562516"/>
            <a:ext cx="149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Temperament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7EDD2-0849-456C-B183-375E72431A10}"/>
              </a:ext>
            </a:extLst>
          </p:cNvPr>
          <p:cNvSpPr txBox="1"/>
          <p:nvPr/>
        </p:nvSpPr>
        <p:spPr>
          <a:xfrm>
            <a:off x="6779755" y="2936814"/>
            <a:ext cx="149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Adverse, stressful and specific life events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F0DAC-FCE8-462A-A769-FA1D0CED1D9E}"/>
              </a:ext>
            </a:extLst>
          </p:cNvPr>
          <p:cNvSpPr txBox="1"/>
          <p:nvPr/>
        </p:nvSpPr>
        <p:spPr>
          <a:xfrm>
            <a:off x="1599452" y="5051815"/>
            <a:ext cx="149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build up overtime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94BD2-4462-4F7D-B022-888B5F377324}"/>
              </a:ext>
            </a:extLst>
          </p:cNvPr>
          <p:cNvSpPr txBox="1"/>
          <p:nvPr/>
        </p:nvSpPr>
        <p:spPr>
          <a:xfrm>
            <a:off x="655727" y="3213812"/>
            <a:ext cx="149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from others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B52ADF1-4C87-40C2-BCDD-EF68E0CFEA1E}"/>
              </a:ext>
            </a:extLst>
          </p:cNvPr>
          <p:cNvSpPr/>
          <p:nvPr/>
        </p:nvSpPr>
        <p:spPr>
          <a:xfrm rot="13605447">
            <a:off x="3398324" y="4163203"/>
            <a:ext cx="356019" cy="151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40936-9C72-4116-AC80-DC3F4E6D323E}"/>
              </a:ext>
            </a:extLst>
          </p:cNvPr>
          <p:cNvSpPr txBox="1"/>
          <p:nvPr/>
        </p:nvSpPr>
        <p:spPr>
          <a:xfrm>
            <a:off x="6432580" y="5249529"/>
            <a:ext cx="149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Coping skills</a:t>
            </a:r>
          </a:p>
        </p:txBody>
      </p:sp>
    </p:spTree>
    <p:extLst>
      <p:ext uri="{BB962C8B-B14F-4D97-AF65-F5344CB8AC3E}">
        <p14:creationId xmlns:p14="http://schemas.microsoft.com/office/powerpoint/2010/main" val="24618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39372</TotalTime>
  <Words>1493</Words>
  <Application>Microsoft Office PowerPoint</Application>
  <PresentationFormat>On-screen Show (4:3)</PresentationFormat>
  <Paragraphs>268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Georgia</vt:lpstr>
      <vt:lpstr>Office Theme</vt:lpstr>
      <vt:lpstr>1_Office Theme</vt:lpstr>
      <vt:lpstr> The slides for this presentation and a top tips sheet are all available for download on our website: https://HampshireCAMHS.nhs.uk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 The slides for this presentation and a top tips sheet are all available for download on our website: https://HampshireCAMHS.nhs.uk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 Claire (Sussex Partnership Trust)</dc:creator>
  <cp:lastModifiedBy>Hodgson-King, Hope</cp:lastModifiedBy>
  <cp:revision>136</cp:revision>
  <dcterms:created xsi:type="dcterms:W3CDTF">2017-12-19T16:43:52Z</dcterms:created>
  <dcterms:modified xsi:type="dcterms:W3CDTF">2024-11-21T09:40:51Z</dcterms:modified>
</cp:coreProperties>
</file>