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72" r:id="rId5"/>
    <p:sldId id="271" r:id="rId6"/>
    <p:sldId id="274" r:id="rId7"/>
    <p:sldId id="263" r:id="rId8"/>
    <p:sldId id="268" r:id="rId9"/>
    <p:sldId id="261" r:id="rId10"/>
    <p:sldId id="266" r:id="rId11"/>
    <p:sldId id="260" r:id="rId12"/>
    <p:sldId id="258" r:id="rId13"/>
    <p:sldId id="265" r:id="rId14"/>
    <p:sldId id="269" r:id="rId15"/>
    <p:sldId id="264" r:id="rId16"/>
    <p:sldId id="262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69" autoAdjust="0"/>
  </p:normalViewPr>
  <p:slideViewPr>
    <p:cSldViewPr>
      <p:cViewPr varScale="1">
        <p:scale>
          <a:sx n="85" d="100"/>
          <a:sy n="85" d="100"/>
        </p:scale>
        <p:origin x="23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AE96-E657-4D5B-A999-932219D77110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32CAD-9D40-4347-B5D7-35C58BF18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It doesn’t necessarily feel good to be coping – its hard, we may want to escape the situation</a:t>
            </a:r>
          </a:p>
          <a:p>
            <a:pPr marL="0" indent="0">
              <a:buFontTx/>
              <a:buNone/>
            </a:pPr>
            <a:r>
              <a:rPr lang="en-GB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2CAD-9D40-4347-B5D7-35C58BF182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76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2CAD-9D40-4347-B5D7-35C58BF1826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93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Often</a:t>
            </a:r>
            <a:r>
              <a:rPr lang="en-GB" baseline="0" dirty="0"/>
              <a:t> young people are labile in mood and find it hard to identify, express or communicate thoughts and feelings, particularly when distressed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Emotional states can change quickly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Using thermometer ratings (scores out of 10) to monitor changes can be helpful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Use analogy of bottle of coke being shaken up to highlight emotional </a:t>
            </a:r>
            <a:r>
              <a:rPr lang="en-GB" baseline="0" dirty="0" err="1"/>
              <a:t>explosivity</a:t>
            </a:r>
            <a:r>
              <a:rPr lang="en-GB" baseline="0" dirty="0"/>
              <a:t> and how to you might manage this- i.e., wait for things to calm down before trying to open up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Use beach ball analogy to think about often </a:t>
            </a:r>
            <a:r>
              <a:rPr lang="en-GB" baseline="0" dirty="0" err="1"/>
              <a:t>Yps</a:t>
            </a:r>
            <a:r>
              <a:rPr lang="en-GB" baseline="0" dirty="0"/>
              <a:t> carry around a lot of stressors and they cant always see the wood through the trees- need to find ways of helping them to manage their beach ball whilst maintaining control, in a safe way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Behaviour is functional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Emotions are complex- primary versus secondary emotions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2CAD-9D40-4347-B5D7-35C58BF1826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55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It doesn’t necessarily feel good to be coping – its hard, we may want to escape the situation</a:t>
            </a:r>
          </a:p>
          <a:p>
            <a:pPr marL="0" indent="0">
              <a:buFontTx/>
              <a:buNone/>
            </a:pPr>
            <a:r>
              <a:rPr lang="en-GB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2CAD-9D40-4347-B5D7-35C58BF182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69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Expectations that young people have of themselves, of others supporting them and of services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Expectations adults have of young people, of themselves and of services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Expectations services have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Expectations versus reality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2CAD-9D40-4347-B5D7-35C58BF182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6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Often</a:t>
            </a:r>
            <a:r>
              <a:rPr lang="en-GB" baseline="0" dirty="0"/>
              <a:t> young people are labile in mood and find it hard to identify, express or communicate thoughts and feelings, particularly when distressed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Emotional states can change quickly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Using thermometer ratings (scores out of 10) to monitor changes can be helpful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Use analogy of bottle of coke being shaken up to highlight emotional </a:t>
            </a:r>
            <a:r>
              <a:rPr lang="en-GB" baseline="0" dirty="0" err="1"/>
              <a:t>explosivity</a:t>
            </a:r>
            <a:r>
              <a:rPr lang="en-GB" baseline="0" dirty="0"/>
              <a:t> and how to you might manage this- i.e., wait for things to calm down before trying to open up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Use beach ball analogy to think about often </a:t>
            </a:r>
            <a:r>
              <a:rPr lang="en-GB" baseline="0" dirty="0" err="1"/>
              <a:t>Yps</a:t>
            </a:r>
            <a:r>
              <a:rPr lang="en-GB" baseline="0" dirty="0"/>
              <a:t> carry around a lot of stressors and they cant always see the wood through the trees- need to find ways of helping them to manage their beach ball whilst maintaining control, in a safe way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Behaviour is functional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Emotions are complex- primary versus secondary emotions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2CAD-9D40-4347-B5D7-35C58BF1826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25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2CAD-9D40-4347-B5D7-35C58BF1826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5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2CAD-9D40-4347-B5D7-35C58BF1826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0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2CAD-9D40-4347-B5D7-35C58BF1826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4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Hobbies/ interests- build self-esteem, mastery, efficacy, esteem, confidence, social skills</a:t>
            </a:r>
          </a:p>
          <a:p>
            <a:r>
              <a:rPr lang="en-GB" dirty="0"/>
              <a:t>Sports-</a:t>
            </a:r>
            <a:r>
              <a:rPr lang="en-GB" baseline="0" dirty="0"/>
              <a:t> good for mind and body</a:t>
            </a:r>
          </a:p>
          <a:p>
            <a:r>
              <a:rPr lang="en-GB" baseline="0" dirty="0"/>
              <a:t>School- education, personal development</a:t>
            </a:r>
          </a:p>
          <a:p>
            <a:r>
              <a:rPr lang="en-GB" baseline="0" dirty="0"/>
              <a:t>Relationships- with adult caregivers and peers; belonging, meaning, care, nurture</a:t>
            </a:r>
          </a:p>
          <a:p>
            <a:endParaRPr lang="en-GB" baseline="0" dirty="0"/>
          </a:p>
          <a:p>
            <a:r>
              <a:rPr lang="en-GB" baseline="0" dirty="0"/>
              <a:t>Enjoyment, fun, creativity, expression, taking part</a:t>
            </a:r>
          </a:p>
          <a:p>
            <a:r>
              <a:rPr lang="en-GB" baseline="0" dirty="0"/>
              <a:t>Not about success or achievement necessarily </a:t>
            </a:r>
          </a:p>
          <a:p>
            <a:endParaRPr lang="en-GB" baseline="0" dirty="0"/>
          </a:p>
          <a:p>
            <a:r>
              <a:rPr lang="en-GB" baseline="0" dirty="0"/>
              <a:t>Jar and Hot Chocolate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2CAD-9D40-4347-B5D7-35C58BF1826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3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Coping ahead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2CAD-9D40-4347-B5D7-35C58BF1826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1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08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2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5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3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43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8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3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1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9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9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BC9E-6E6A-42E0-B3D8-3F851427FDF5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EXpkVw3fh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OyfgodSSdV4" TargetMode="Externa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successfulteaching.blogspot.com/2020/04/coping-with-distress-techniques.html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" y="-211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4516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Skills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And Resilience Education</a:t>
            </a:r>
          </a:p>
        </p:txBody>
      </p:sp>
    </p:spTree>
    <p:extLst>
      <p:ext uri="{BB962C8B-B14F-4D97-AF65-F5344CB8AC3E}">
        <p14:creationId xmlns:p14="http://schemas.microsoft.com/office/powerpoint/2010/main" val="340565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1728192" cy="1477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96263"/>
            <a:ext cx="2357386" cy="134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54488"/>
            <a:ext cx="2221029" cy="158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90872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Carer Reactions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015" y="3559528"/>
            <a:ext cx="348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Carer Emotions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2" y="4144301"/>
            <a:ext cx="2057177" cy="1864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18467"/>
            <a:ext cx="2736304" cy="1690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82437"/>
            <a:ext cx="2885389" cy="21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6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80648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Helpful Suggestions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880320" cy="2194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1556792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Role modelling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Seek support and advice (supervision for professionals)</a:t>
            </a:r>
          </a:p>
          <a:p>
            <a:pPr marL="285750" indent="-285750">
              <a:buFontTx/>
              <a:buChar char="-"/>
            </a:pPr>
            <a:r>
              <a:rPr lang="en-GB" dirty="0"/>
              <a:t>Share information; joint approaches to supporting a young person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88297"/>
            <a:ext cx="2541875" cy="2522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933056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Even though it is distressing to see a YP in distress, it is important they have choice and responsibility for how they behave, respond and manage to distress</a:t>
            </a:r>
          </a:p>
          <a:p>
            <a:pPr marL="285750" indent="-285750">
              <a:buFontTx/>
              <a:buChar char="-"/>
            </a:pPr>
            <a:r>
              <a:rPr lang="en-GB" dirty="0"/>
              <a:t>Establish whether the YP is known to services and has a crisis/ relapse plan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02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109" y="642041"/>
            <a:ext cx="80648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 helpful responses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4" y="1151633"/>
            <a:ext cx="2592288" cy="2058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1194840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Don’t make promises you can’t keep (including not to tell anyone else what has been disclosed)</a:t>
            </a:r>
          </a:p>
          <a:p>
            <a:pPr marL="285750" indent="-285750">
              <a:buFontTx/>
              <a:buChar char="-"/>
            </a:pPr>
            <a:r>
              <a:rPr lang="en-GB" dirty="0"/>
              <a:t>Don’t ask a young person to make promises they can’t keep (such as promising not to hurt themselves again)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30" y="3442968"/>
            <a:ext cx="2952328" cy="2249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331" y="3477058"/>
            <a:ext cx="4638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Ask lots of open ended questions or enter into long, length, logical debates about why someone should or shouldn’t do something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Ask why </a:t>
            </a:r>
          </a:p>
          <a:p>
            <a:pPr marL="285750" indent="-285750">
              <a:buFontTx/>
              <a:buChar char="-"/>
            </a:pPr>
            <a:r>
              <a:rPr lang="en-GB" dirty="0"/>
              <a:t>Assume you know what is going on and how the young person is feeling or wanting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83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11542" r="6593" b="19004"/>
          <a:stretch/>
        </p:blipFill>
        <p:spPr>
          <a:xfrm>
            <a:off x="1547664" y="1124744"/>
            <a:ext cx="5540991" cy="4763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F91B3B-E193-468D-B578-FB467D1CBAB0}"/>
              </a:ext>
            </a:extLst>
          </p:cNvPr>
          <p:cNvSpPr txBox="1"/>
          <p:nvPr/>
        </p:nvSpPr>
        <p:spPr>
          <a:xfrm>
            <a:off x="107504" y="1124744"/>
            <a:ext cx="1947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Connect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DD3F0-4104-44D5-8172-A87B60E8611B}"/>
              </a:ext>
            </a:extLst>
          </p:cNvPr>
          <p:cNvSpPr txBox="1"/>
          <p:nvPr/>
        </p:nvSpPr>
        <p:spPr>
          <a:xfrm>
            <a:off x="133633" y="4797152"/>
            <a:ext cx="1947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Purpose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FD434-1A8A-4492-8C0C-F7F370FB7AC2}"/>
              </a:ext>
            </a:extLst>
          </p:cNvPr>
          <p:cNvSpPr txBox="1"/>
          <p:nvPr/>
        </p:nvSpPr>
        <p:spPr>
          <a:xfrm>
            <a:off x="6456580" y="4725144"/>
            <a:ext cx="1947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31EBA-1D87-45B7-BD3B-BD7D0071CFA5}"/>
              </a:ext>
            </a:extLst>
          </p:cNvPr>
          <p:cNvSpPr txBox="1"/>
          <p:nvPr/>
        </p:nvSpPr>
        <p:spPr>
          <a:xfrm>
            <a:off x="7088655" y="1601505"/>
            <a:ext cx="194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Self</a:t>
            </a:r>
          </a:p>
          <a:p>
            <a:r>
              <a:rPr lang="en-GB" sz="4000" dirty="0"/>
              <a:t>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639A8-2942-46E2-93DA-90D854E3FFC5}"/>
              </a:ext>
            </a:extLst>
          </p:cNvPr>
          <p:cNvSpPr txBox="1"/>
          <p:nvPr/>
        </p:nvSpPr>
        <p:spPr>
          <a:xfrm>
            <a:off x="6562889" y="3300174"/>
            <a:ext cx="26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Compassion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764E7-EA7F-4AA8-802A-7E636C001361}"/>
              </a:ext>
            </a:extLst>
          </p:cNvPr>
          <p:cNvSpPr txBox="1"/>
          <p:nvPr/>
        </p:nvSpPr>
        <p:spPr>
          <a:xfrm>
            <a:off x="105289" y="2767280"/>
            <a:ext cx="194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Valued living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A6810-FBEA-4A27-996D-19E24095E98E}"/>
              </a:ext>
            </a:extLst>
          </p:cNvPr>
          <p:cNvSpPr txBox="1"/>
          <p:nvPr/>
        </p:nvSpPr>
        <p:spPr>
          <a:xfrm>
            <a:off x="3344238" y="616244"/>
            <a:ext cx="230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243548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01201"/>
            <a:ext cx="4320480" cy="2838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105273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Goals and Problem Solving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0C85E-CA4F-4C68-80EB-DA4D851B3C78}"/>
              </a:ext>
            </a:extLst>
          </p:cNvPr>
          <p:cNvSpPr txBox="1"/>
          <p:nvPr/>
        </p:nvSpPr>
        <p:spPr>
          <a:xfrm>
            <a:off x="683568" y="2276872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Values</a:t>
            </a:r>
          </a:p>
          <a:p>
            <a:endParaRPr lang="en-GB" sz="3200" dirty="0"/>
          </a:p>
          <a:p>
            <a:r>
              <a:rPr lang="en-GB" sz="3200" dirty="0"/>
              <a:t>Coping ahead plan</a:t>
            </a:r>
          </a:p>
          <a:p>
            <a:endParaRPr lang="en-GB" sz="3200" dirty="0"/>
          </a:p>
          <a:p>
            <a:r>
              <a:rPr lang="en-GB" sz="3200" dirty="0"/>
              <a:t>Communicating needs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554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07915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A-Z coping and coping cards – tolerating distress when you cant change the situation straight away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5434568"/>
            <a:ext cx="3134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https://youtu.be/5EXpkVw3fh0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5" r="51834" b="34967"/>
          <a:stretch/>
        </p:blipFill>
        <p:spPr bwMode="auto">
          <a:xfrm>
            <a:off x="294674" y="2658716"/>
            <a:ext cx="8554652" cy="24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9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222409"/>
            <a:ext cx="80648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Coping and Resilience Boxes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525619" cy="3432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30689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https://youtu.be/OyfgodSSdV4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93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582290"/>
            <a:ext cx="5544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Any questions or reflections?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8E1C8-5F12-40ED-9050-E49891B097A1}"/>
              </a:ext>
            </a:extLst>
          </p:cNvPr>
          <p:cNvSpPr txBox="1"/>
          <p:nvPr/>
        </p:nvSpPr>
        <p:spPr>
          <a:xfrm>
            <a:off x="395536" y="983050"/>
            <a:ext cx="5544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Thank you for listening.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5B7F8-B4AC-49AB-AFE1-17D3C601B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844824"/>
            <a:ext cx="2736304" cy="25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5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912" y="1268760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coping and resilience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060848"/>
            <a:ext cx="54726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Learning to sail</a:t>
            </a:r>
          </a:p>
          <a:p>
            <a:endParaRPr lang="en-GB" sz="2800" b="1" dirty="0"/>
          </a:p>
          <a:p>
            <a:r>
              <a:rPr lang="en-GB" sz="2800" b="1" dirty="0"/>
              <a:t>Mountain climbing</a:t>
            </a:r>
          </a:p>
          <a:p>
            <a:endParaRPr lang="en-GB" sz="2800" b="1" dirty="0"/>
          </a:p>
          <a:p>
            <a:r>
              <a:rPr lang="en-GB" sz="2800" b="1" dirty="0"/>
              <a:t>Tandem bike</a:t>
            </a:r>
          </a:p>
          <a:p>
            <a:endParaRPr lang="en-GB" sz="2800" b="1" dirty="0"/>
          </a:p>
          <a:p>
            <a:r>
              <a:rPr lang="en-GB" sz="2800" b="1" dirty="0"/>
              <a:t>Full Bucket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379B3-B2A9-45E7-9704-A3461F522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28875" y="3096583"/>
            <a:ext cx="4427984" cy="2930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E3244-EF38-44D5-BFF5-64ECA1060824}"/>
              </a:ext>
            </a:extLst>
          </p:cNvPr>
          <p:cNvSpPr txBox="1"/>
          <p:nvPr/>
        </p:nvSpPr>
        <p:spPr>
          <a:xfrm>
            <a:off x="4728875" y="6212467"/>
            <a:ext cx="4427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successfulteaching.blogspot.com/2020/04/coping-with-distress-techniques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86466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68760"/>
            <a:ext cx="8229600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is coping and resilience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Skills for understanding and developing coping and resilience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Identifying and understanding emotions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Goals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Coping strategies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Skills and resources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More help &amp; support</a:t>
            </a:r>
          </a:p>
        </p:txBody>
      </p:sp>
    </p:spTree>
    <p:extLst>
      <p:ext uri="{BB962C8B-B14F-4D97-AF65-F5344CB8AC3E}">
        <p14:creationId xmlns:p14="http://schemas.microsoft.com/office/powerpoint/2010/main" val="137553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67135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do we mean?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01A56-D55B-4353-A76B-79A8C98AEEAB}"/>
              </a:ext>
            </a:extLst>
          </p:cNvPr>
          <p:cNvSpPr txBox="1"/>
          <p:nvPr/>
        </p:nvSpPr>
        <p:spPr>
          <a:xfrm>
            <a:off x="467544" y="2132856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Coping:  The ability to respond to a challenging situation in a helpful way without becoming overwhelmed</a:t>
            </a:r>
          </a:p>
          <a:p>
            <a:endParaRPr lang="en-GB" sz="2800" b="1" dirty="0"/>
          </a:p>
          <a:p>
            <a:r>
              <a:rPr lang="en-GB" sz="2800" b="1" dirty="0"/>
              <a:t>Resilience: The ability to recover from or withstand difficulties (in emotional experiencing) in a way that is not harmful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4350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67135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do we need?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01A56-D55B-4353-A76B-79A8C98AEEAB}"/>
              </a:ext>
            </a:extLst>
          </p:cNvPr>
          <p:cNvSpPr txBox="1"/>
          <p:nvPr/>
        </p:nvSpPr>
        <p:spPr>
          <a:xfrm>
            <a:off x="467544" y="2132856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Coping:  flexibility and problem solving  skills.  Ability to access support from others</a:t>
            </a:r>
          </a:p>
          <a:p>
            <a:endParaRPr lang="en-GB" sz="2800" b="1" dirty="0"/>
          </a:p>
          <a:p>
            <a:r>
              <a:rPr lang="en-GB" sz="2800" b="1" dirty="0"/>
              <a:t>Resilience: personal resources for being able to understand and respond to our emotional needs.  A ‘full bucket’ filled from connection, activity, purpose, compassion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0797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912784"/>
            <a:ext cx="81369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Expectations vs reality of life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all experience suffering at some time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2551" r="1786" b="46004"/>
          <a:stretch/>
        </p:blipFill>
        <p:spPr>
          <a:xfrm>
            <a:off x="71953" y="2562801"/>
            <a:ext cx="3549854" cy="1953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53997" r="1786" b="6409"/>
          <a:stretch/>
        </p:blipFill>
        <p:spPr>
          <a:xfrm>
            <a:off x="126937" y="4470266"/>
            <a:ext cx="3439887" cy="1457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40" y="2396612"/>
            <a:ext cx="4290392" cy="294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BB0848-836D-4C41-A38F-8B2E955E6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3A54EF-FF3A-4AC0-B2A6-B13F89BB95B9}"/>
              </a:ext>
            </a:extLst>
          </p:cNvPr>
          <p:cNvSpPr txBox="1"/>
          <p:nvPr/>
        </p:nvSpPr>
        <p:spPr>
          <a:xfrm>
            <a:off x="539552" y="1340768"/>
            <a:ext cx="806489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Identifying emotions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Easier said than done</a:t>
            </a:r>
          </a:p>
          <a:p>
            <a:pPr marL="457200" indent="-457200">
              <a:buFontTx/>
              <a:buChar char="-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 skill to be learned and practiced</a:t>
            </a:r>
          </a:p>
          <a:p>
            <a:pPr marL="457200" indent="-457200">
              <a:buFontTx/>
              <a:buChar char="-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Body sensations</a:t>
            </a:r>
          </a:p>
          <a:p>
            <a:pPr marL="457200" indent="-457200">
              <a:buFontTx/>
              <a:buChar char="-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Triggers</a:t>
            </a:r>
          </a:p>
          <a:p>
            <a:pPr marL="457200" indent="-457200">
              <a:buFontTx/>
              <a:buChar char="-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What does that look like for me? (e.g. crying when frustrated)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1289F-C3B7-4DE8-8D31-C68028F9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6" y="4293096"/>
            <a:ext cx="2068034" cy="19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912" y="1268760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Understanding our emotional states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060848"/>
            <a:ext cx="54726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Thermometer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Fizz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Beach Ball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59" y="2780928"/>
            <a:ext cx="5636344" cy="31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5" y="1652546"/>
            <a:ext cx="6624736" cy="4366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Window of Tolerance</a:t>
            </a:r>
          </a:p>
        </p:txBody>
      </p:sp>
    </p:spTree>
    <p:extLst>
      <p:ext uri="{BB962C8B-B14F-4D97-AF65-F5344CB8AC3E}">
        <p14:creationId xmlns:p14="http://schemas.microsoft.com/office/powerpoint/2010/main" val="62104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t="8554" r="9610" b="23296"/>
          <a:stretch/>
        </p:blipFill>
        <p:spPr>
          <a:xfrm>
            <a:off x="1955651" y="1417988"/>
            <a:ext cx="5319202" cy="3312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8371">
            <a:off x="1021843" y="2282559"/>
            <a:ext cx="921752" cy="326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807059"/>
            <a:ext cx="19556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0070C0"/>
                </a:solidFill>
              </a:rPr>
              <a:t>Approaches situations intellectually 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0070C0"/>
                </a:solidFill>
              </a:rPr>
              <a:t>Uses logic and past experiences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0070C0"/>
                </a:solidFill>
              </a:rPr>
              <a:t>Uses facts and research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0070C0"/>
                </a:solidFill>
              </a:rPr>
              <a:t>Focused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0070C0"/>
                </a:solidFill>
              </a:rPr>
              <a:t>Cold, icy, detached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0070C0"/>
                </a:solidFill>
              </a:rPr>
              <a:t>Void of emotion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110">
            <a:off x="7322604" y="2209423"/>
            <a:ext cx="848586" cy="423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24836" y="2945558"/>
            <a:ext cx="1987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FF0000"/>
                </a:solidFill>
              </a:rPr>
              <a:t>Behaviour driven by emotions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FF0000"/>
                </a:solidFill>
              </a:rPr>
              <a:t>Reactive impulsive- no thought to consequences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FF0000"/>
                </a:solidFill>
              </a:rPr>
              <a:t>Rational logical thinking or talking not possible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FF0000"/>
                </a:solidFill>
              </a:rPr>
              <a:t>Red hot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5184" y="4559539"/>
            <a:ext cx="960137" cy="3416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5830" y="5070830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7030A0"/>
                </a:solidFill>
              </a:rPr>
              <a:t>Intuitive thinking</a:t>
            </a:r>
          </a:p>
          <a:p>
            <a:pPr marL="171450" indent="-171450">
              <a:buFontTx/>
              <a:buChar char="-"/>
            </a:pPr>
            <a:r>
              <a:rPr lang="en-GB" b="1" dirty="0">
                <a:solidFill>
                  <a:srgbClr val="7030A0"/>
                </a:solidFill>
              </a:rPr>
              <a:t>Balance between rational and emotional mind</a:t>
            </a:r>
          </a:p>
          <a:p>
            <a:r>
              <a:rPr lang="en-GB" b="1" dirty="0">
                <a:solidFill>
                  <a:srgbClr val="7030A0"/>
                </a:solidFill>
              </a:rPr>
              <a:t>- “I feel this, I know that so I will do X”</a:t>
            </a:r>
          </a:p>
          <a:p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9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907</Words>
  <Application>Microsoft Office PowerPoint</Application>
  <PresentationFormat>On-screen Show (4:3)</PresentationFormat>
  <Paragraphs>177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 Claire (Sussex Partnership Trust)</dc:creator>
  <cp:lastModifiedBy>Gould, Jane</cp:lastModifiedBy>
  <cp:revision>33</cp:revision>
  <dcterms:created xsi:type="dcterms:W3CDTF">2017-12-19T16:43:52Z</dcterms:created>
  <dcterms:modified xsi:type="dcterms:W3CDTF">2024-02-20T13:41:19Z</dcterms:modified>
</cp:coreProperties>
</file>