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71" r:id="rId5"/>
    <p:sldId id="275" r:id="rId6"/>
    <p:sldId id="274" r:id="rId7"/>
    <p:sldId id="276" r:id="rId8"/>
    <p:sldId id="263" r:id="rId9"/>
    <p:sldId id="268" r:id="rId10"/>
    <p:sldId id="261" r:id="rId11"/>
    <p:sldId id="266" r:id="rId12"/>
    <p:sldId id="278" r:id="rId13"/>
    <p:sldId id="279" r:id="rId14"/>
    <p:sldId id="280" r:id="rId15"/>
    <p:sldId id="269" r:id="rId16"/>
    <p:sldId id="262" r:id="rId17"/>
    <p:sldId id="264" r:id="rId18"/>
    <p:sldId id="281" r:id="rId19"/>
    <p:sldId id="282"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69" autoAdjust="0"/>
  </p:normalViewPr>
  <p:slideViewPr>
    <p:cSldViewPr>
      <p:cViewPr varScale="1">
        <p:scale>
          <a:sx n="50" d="100"/>
          <a:sy n="50" d="100"/>
        </p:scale>
        <p:origin x="174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dgson, Kate" userId="f172e72d-afe0-4cf0-a58e-2e2d7a4ed5fe" providerId="ADAL" clId="{5CC6BF5F-B7FB-4AA7-8B60-647D674C1ECC}"/>
    <pc:docChg chg="delSld">
      <pc:chgData name="Hodgson, Kate" userId="f172e72d-afe0-4cf0-a58e-2e2d7a4ed5fe" providerId="ADAL" clId="{5CC6BF5F-B7FB-4AA7-8B60-647D674C1ECC}" dt="2024-11-26T12:35:21.344" v="4" actId="47"/>
      <pc:docMkLst>
        <pc:docMk/>
      </pc:docMkLst>
      <pc:sldChg chg="del">
        <pc:chgData name="Hodgson, Kate" userId="f172e72d-afe0-4cf0-a58e-2e2d7a4ed5fe" providerId="ADAL" clId="{5CC6BF5F-B7FB-4AA7-8B60-647D674C1ECC}" dt="2024-11-26T12:35:21.344" v="4" actId="47"/>
        <pc:sldMkLst>
          <pc:docMk/>
          <pc:sldMk cId="1486836634" sldId="258"/>
        </pc:sldMkLst>
      </pc:sldChg>
      <pc:sldChg chg="del">
        <pc:chgData name="Hodgson, Kate" userId="f172e72d-afe0-4cf0-a58e-2e2d7a4ed5fe" providerId="ADAL" clId="{5CC6BF5F-B7FB-4AA7-8B60-647D674C1ECC}" dt="2024-11-26T12:35:20.650" v="3" actId="47"/>
        <pc:sldMkLst>
          <pc:docMk/>
          <pc:sldMk cId="2836029524" sldId="260"/>
        </pc:sldMkLst>
      </pc:sldChg>
      <pc:sldChg chg="del">
        <pc:chgData name="Hodgson, Kate" userId="f172e72d-afe0-4cf0-a58e-2e2d7a4ed5fe" providerId="ADAL" clId="{5CC6BF5F-B7FB-4AA7-8B60-647D674C1ECC}" dt="2024-11-26T12:35:19.887" v="2" actId="47"/>
        <pc:sldMkLst>
          <pc:docMk/>
          <pc:sldMk cId="2435488254" sldId="265"/>
        </pc:sldMkLst>
      </pc:sldChg>
      <pc:sldChg chg="del">
        <pc:chgData name="Hodgson, Kate" userId="f172e72d-afe0-4cf0-a58e-2e2d7a4ed5fe" providerId="ADAL" clId="{5CC6BF5F-B7FB-4AA7-8B60-647D674C1ECC}" dt="2024-11-26T12:35:17.412" v="0" actId="47"/>
        <pc:sldMkLst>
          <pc:docMk/>
          <pc:sldMk cId="864663782" sldId="273"/>
        </pc:sldMkLst>
      </pc:sldChg>
      <pc:sldChg chg="del">
        <pc:chgData name="Hodgson, Kate" userId="f172e72d-afe0-4cf0-a58e-2e2d7a4ed5fe" providerId="ADAL" clId="{5CC6BF5F-B7FB-4AA7-8B60-647D674C1ECC}" dt="2024-11-26T12:35:18.981" v="1" actId="47"/>
        <pc:sldMkLst>
          <pc:docMk/>
          <pc:sldMk cId="690891348"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5AE96-E657-4D5B-A999-932219D77110}" type="datetimeFigureOut">
              <a:rPr lang="en-GB" smtClean="0"/>
              <a:t>26/11/2024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32CAD-9D40-4347-B5D7-35C58BF18265}" type="slidenum">
              <a:rPr lang="en-GB" smtClean="0"/>
              <a:t>‹#›</a:t>
            </a:fld>
            <a:endParaRPr lang="en-GB"/>
          </a:p>
        </p:txBody>
      </p:sp>
    </p:spTree>
    <p:extLst>
      <p:ext uri="{BB962C8B-B14F-4D97-AF65-F5344CB8AC3E}">
        <p14:creationId xmlns:p14="http://schemas.microsoft.com/office/powerpoint/2010/main" val="213767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STEPH - Welcomes</a:t>
            </a:r>
          </a:p>
          <a:p>
            <a:r>
              <a:rPr lang="en-GB" dirty="0"/>
              <a:t>Introductions</a:t>
            </a:r>
          </a:p>
          <a:p>
            <a:r>
              <a:rPr lang="en-GB" dirty="0"/>
              <a:t>Understanding of the audience – professional capacity, parent/carer, both ? Neither?</a:t>
            </a:r>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1</a:t>
            </a:fld>
            <a:endParaRPr lang="en-GB"/>
          </a:p>
        </p:txBody>
      </p:sp>
    </p:spTree>
    <p:extLst>
      <p:ext uri="{BB962C8B-B14F-4D97-AF65-F5344CB8AC3E}">
        <p14:creationId xmlns:p14="http://schemas.microsoft.com/office/powerpoint/2010/main" val="50676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a:t>
            </a:r>
          </a:p>
          <a:p>
            <a:endParaRPr lang="en-GB" dirty="0"/>
          </a:p>
          <a:p>
            <a:r>
              <a:rPr lang="en-GB" dirty="0"/>
              <a:t>Similar idea but slightly different </a:t>
            </a:r>
          </a:p>
          <a:p>
            <a:r>
              <a:rPr lang="en-GB" dirty="0"/>
              <a:t>Wise mind model – each of us can be in these different states and each of us may naturally ‘be at home’ in one of these states.</a:t>
            </a:r>
          </a:p>
          <a:p>
            <a:endParaRPr lang="en-GB" dirty="0"/>
          </a:p>
          <a:p>
            <a:r>
              <a:rPr lang="en-GB" dirty="0"/>
              <a:t>Reasonable/rational mind – cool, calm, collected. Don’t do emotions. Sheldon/</a:t>
            </a:r>
            <a:r>
              <a:rPr lang="en-GB" dirty="0" err="1"/>
              <a:t>spock</a:t>
            </a:r>
            <a:r>
              <a:rPr lang="en-GB" dirty="0"/>
              <a:t> types. Helpful at times – very logical. Pretty boring if we didn’t have any emotional responses. Helpful. </a:t>
            </a:r>
          </a:p>
          <a:p>
            <a:r>
              <a:rPr lang="en-GB" dirty="0"/>
              <a:t>Emotion mind – other end of the spectrum. Behaviours/reactions – powerfully driven by emotions. I feel something I’m going to do something. Homer Simpson? </a:t>
            </a:r>
          </a:p>
          <a:p>
            <a:r>
              <a:rPr lang="en-GB" dirty="0"/>
              <a:t>Wise mind – ‘foot in both camps’ – able to feel emotion/</a:t>
            </a:r>
            <a:r>
              <a:rPr lang="en-GB" dirty="0" err="1"/>
              <a:t>acknowedlge</a:t>
            </a:r>
            <a:r>
              <a:rPr lang="en-GB" dirty="0"/>
              <a:t> emotion but not impulsively react on that. I’m angry but if I do X that will be a negative consequence/ harmful.</a:t>
            </a:r>
          </a:p>
          <a:p>
            <a:endParaRPr lang="en-GB" dirty="0"/>
          </a:p>
          <a:p>
            <a:r>
              <a:rPr lang="en-GB" dirty="0"/>
              <a:t>Helpful to think where a YP naturally sits? And help them to work towards developing the other side. </a:t>
            </a:r>
          </a:p>
          <a:p>
            <a:r>
              <a:rPr lang="en-GB" dirty="0"/>
              <a:t>And yourself too – matches/mismatches. </a:t>
            </a:r>
          </a:p>
          <a:p>
            <a:endParaRPr lang="en-GB" dirty="0"/>
          </a:p>
          <a:p>
            <a:endParaRPr lang="en-GB" dirty="0"/>
          </a:p>
        </p:txBody>
      </p:sp>
      <p:sp>
        <p:nvSpPr>
          <p:cNvPr id="4" name="Slide Number Placeholder 3"/>
          <p:cNvSpPr>
            <a:spLocks noGrp="1"/>
          </p:cNvSpPr>
          <p:nvPr>
            <p:ph type="sldNum" sz="quarter" idx="10"/>
          </p:nvPr>
        </p:nvSpPr>
        <p:spPr/>
        <p:txBody>
          <a:bodyPr/>
          <a:lstStyle/>
          <a:p>
            <a:fld id="{01A32CAD-9D40-4347-B5D7-35C58BF18265}" type="slidenum">
              <a:rPr lang="en-GB" smtClean="0"/>
              <a:t>10</a:t>
            </a:fld>
            <a:endParaRPr lang="en-GB"/>
          </a:p>
        </p:txBody>
      </p:sp>
    </p:spTree>
    <p:extLst>
      <p:ext uri="{BB962C8B-B14F-4D97-AF65-F5344CB8AC3E}">
        <p14:creationId xmlns:p14="http://schemas.microsoft.com/office/powerpoint/2010/main" val="1535409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STEPH Slide intro –</a:t>
            </a:r>
          </a:p>
          <a:p>
            <a:endParaRPr lang="en-GB" dirty="0"/>
          </a:p>
          <a:p>
            <a:r>
              <a:rPr lang="en-GB" dirty="0"/>
              <a:t>So we have looked at a few models of to understand YP reactions to stressful situations.</a:t>
            </a:r>
          </a:p>
          <a:p>
            <a:r>
              <a:rPr lang="en-GB" dirty="0"/>
              <a:t>Time to think about our own reactions as parent/carers/professionals. </a:t>
            </a:r>
          </a:p>
          <a:p>
            <a:endParaRPr lang="en-GB" dirty="0"/>
          </a:p>
          <a:p>
            <a:r>
              <a:rPr lang="en-GB" dirty="0"/>
              <a:t>Professor Janet Treasure from the </a:t>
            </a:r>
            <a:r>
              <a:rPr lang="en-GB" dirty="0" err="1"/>
              <a:t>maudsley</a:t>
            </a:r>
            <a:r>
              <a:rPr lang="en-GB" dirty="0"/>
              <a:t> hospital in London developed this analogy using animals. To think about our own carer reactions to our YP’s distress and how we deal their emotions. </a:t>
            </a:r>
          </a:p>
          <a:p>
            <a:endParaRPr lang="en-GB" dirty="0"/>
          </a:p>
          <a:p>
            <a:r>
              <a:rPr lang="en-GB" dirty="0"/>
              <a:t>Kangaroo – represents an accommodating carer, naturally want to help someone in distress to fix, problem solve for them. Which when they are young is the natural thing to do. BUT if we keep doing this through their adolescent/early adulthood that YP </a:t>
            </a:r>
          </a:p>
          <a:p>
            <a:r>
              <a:rPr lang="en-GB" dirty="0"/>
              <a:t>No opportunities to develop their own </a:t>
            </a:r>
            <a:r>
              <a:rPr lang="en-GB" b="1" dirty="0"/>
              <a:t>problem-solving skills </a:t>
            </a:r>
            <a:r>
              <a:rPr lang="en-GB" dirty="0"/>
              <a:t>and </a:t>
            </a:r>
            <a:r>
              <a:rPr lang="en-GB" b="1" dirty="0"/>
              <a:t>emotional resilience </a:t>
            </a:r>
            <a:r>
              <a:rPr lang="en-GB" dirty="0"/>
              <a:t>and colluding with some quite unhelpful behaviours. </a:t>
            </a:r>
          </a:p>
          <a:p>
            <a:r>
              <a:rPr lang="en-GB" dirty="0"/>
              <a:t>Completely understandable and natural instinct to protect our YP not always the most helpful response. </a:t>
            </a:r>
          </a:p>
          <a:p>
            <a:endParaRPr lang="en-GB" dirty="0"/>
          </a:p>
          <a:p>
            <a:r>
              <a:rPr lang="en-GB" dirty="0"/>
              <a:t>Similarly we have the Rhino</a:t>
            </a:r>
          </a:p>
          <a:p>
            <a:endParaRPr lang="en-GB" dirty="0"/>
          </a:p>
          <a:p>
            <a:r>
              <a:rPr lang="en-GB" dirty="0"/>
              <a:t>Rhinoceros – as adults we are very much in control of our own lives, we can dictate where we go/who we see/what we do – </a:t>
            </a:r>
          </a:p>
          <a:p>
            <a:r>
              <a:rPr lang="en-GB" dirty="0"/>
              <a:t>when something comes along in our life where we feel out of control we can end up feeling helpless, leading to overcontrol and ‘you will do what I say’ like responses.</a:t>
            </a:r>
          </a:p>
          <a:p>
            <a:r>
              <a:rPr lang="en-GB" dirty="0"/>
              <a:t> Again although an understandable reaction it often results in conflict </a:t>
            </a:r>
          </a:p>
          <a:p>
            <a:endParaRPr lang="en-GB" dirty="0"/>
          </a:p>
          <a:p>
            <a:r>
              <a:rPr lang="en-GB" dirty="0"/>
              <a:t>So we want to strive for is the dolphin (more dolphin like)</a:t>
            </a:r>
          </a:p>
          <a:p>
            <a:r>
              <a:rPr lang="en-GB" dirty="0"/>
              <a:t>When a dolphin has a baby - swim out in front and guide and show the baby dolphin the way.</a:t>
            </a:r>
          </a:p>
          <a:p>
            <a:r>
              <a:rPr lang="en-GB" dirty="0"/>
              <a:t>get older they swim side by side so they are still there, nurturing, offering support/guidance but more of an equal journey. </a:t>
            </a:r>
          </a:p>
          <a:p>
            <a:r>
              <a:rPr lang="en-GB" dirty="0"/>
              <a:t>As the </a:t>
            </a:r>
            <a:r>
              <a:rPr lang="en-GB" dirty="0" err="1"/>
              <a:t>dophin</a:t>
            </a:r>
            <a:r>
              <a:rPr lang="en-GB" dirty="0"/>
              <a:t> gets older still it then swims out in front with the parent behind. </a:t>
            </a:r>
          </a:p>
          <a:p>
            <a:r>
              <a:rPr lang="en-GB" dirty="0"/>
              <a:t>Still very much on its own journey but still offering love and support but the young dolphin has more independence, autonomy and freedom.</a:t>
            </a:r>
          </a:p>
          <a:p>
            <a:endParaRPr lang="en-GB" dirty="0"/>
          </a:p>
          <a:p>
            <a:r>
              <a:rPr lang="en-GB" dirty="0"/>
              <a:t> if a YP has a mental health difficulty you may need to swim side by side that little bit longer or out in front. </a:t>
            </a:r>
          </a:p>
          <a:p>
            <a:endParaRPr lang="en-GB" dirty="0"/>
          </a:p>
          <a:p>
            <a:r>
              <a:rPr lang="en-GB" dirty="0"/>
              <a:t>Think about how we can do differently…</a:t>
            </a:r>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11</a:t>
            </a:fld>
            <a:endParaRPr lang="en-GB"/>
          </a:p>
        </p:txBody>
      </p:sp>
    </p:spTree>
    <p:extLst>
      <p:ext uri="{BB962C8B-B14F-4D97-AF65-F5344CB8AC3E}">
        <p14:creationId xmlns:p14="http://schemas.microsoft.com/office/powerpoint/2010/main" val="180071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we deal with difficult emotions –</a:t>
            </a:r>
          </a:p>
          <a:p>
            <a:endParaRPr lang="en-GB" dirty="0"/>
          </a:p>
          <a:p>
            <a:r>
              <a:rPr lang="en-GB" dirty="0"/>
              <a:t>Ostrich – represents minimisation and ‘head in the sand’ approach. </a:t>
            </a:r>
          </a:p>
          <a:p>
            <a:r>
              <a:rPr lang="en-GB" dirty="0"/>
              <a:t>Leading busy lives and juggling lots of demands. Really easy to minimise when a young person’s is stroppy or upset. easier to brush it to the side. </a:t>
            </a:r>
          </a:p>
          <a:p>
            <a:r>
              <a:rPr lang="en-GB" dirty="0"/>
              <a:t>‘minimise too much’ might feel invalidated and may not feel understood and may not come to you if their problems get more serious/severe.</a:t>
            </a:r>
          </a:p>
          <a:p>
            <a:endParaRPr lang="en-GB" dirty="0"/>
          </a:p>
          <a:p>
            <a:r>
              <a:rPr lang="en-GB" dirty="0"/>
              <a:t>Jellyfish – are us who are too emotional </a:t>
            </a:r>
          </a:p>
          <a:p>
            <a:r>
              <a:rPr lang="en-GB" dirty="0"/>
              <a:t>High expectation on themselves/ feelings of guilt/ some way to blame. Defensive and find it difficult to offer support or take any support. Breaks down communication and </a:t>
            </a:r>
            <a:r>
              <a:rPr lang="en-GB" dirty="0" err="1"/>
              <a:t>diffcult</a:t>
            </a:r>
            <a:r>
              <a:rPr lang="en-GB" dirty="0"/>
              <a:t> to work together. </a:t>
            </a:r>
          </a:p>
          <a:p>
            <a:endParaRPr lang="en-GB" dirty="0"/>
          </a:p>
          <a:p>
            <a:r>
              <a:rPr lang="en-GB" dirty="0"/>
              <a:t>St </a:t>
            </a:r>
            <a:r>
              <a:rPr lang="en-GB" dirty="0" err="1"/>
              <a:t>Bernand</a:t>
            </a:r>
            <a:r>
              <a:rPr lang="en-GB" dirty="0"/>
              <a:t> – you want to be more like a dog and not just any dog –</a:t>
            </a:r>
          </a:p>
          <a:p>
            <a:r>
              <a:rPr lang="en-GB" dirty="0"/>
              <a:t>Loving, always happy to see you, faithful. Unconditional support and love. </a:t>
            </a:r>
          </a:p>
          <a:p>
            <a:r>
              <a:rPr lang="en-GB" dirty="0"/>
              <a:t>young people - insecure and need containment/unconditional support so Even after raging arguments – they often do that as they feel safe enough that you will love them </a:t>
            </a:r>
            <a:r>
              <a:rPr lang="en-GB" dirty="0" err="1"/>
              <a:t>unconditionall</a:t>
            </a:r>
            <a:r>
              <a:rPr lang="en-GB" dirty="0"/>
              <a:t>. </a:t>
            </a:r>
          </a:p>
          <a:p>
            <a:r>
              <a:rPr lang="en-GB" dirty="0"/>
              <a:t>And that’s what we mean by the St </a:t>
            </a:r>
            <a:r>
              <a:rPr lang="en-GB" dirty="0" err="1"/>
              <a:t>bernand</a:t>
            </a:r>
            <a:r>
              <a:rPr lang="en-GB" dirty="0"/>
              <a:t> – you can still say that behaviour is unacceptable but I love you, I want to support you and get through together.</a:t>
            </a:r>
          </a:p>
          <a:p>
            <a:endParaRPr lang="en-GB" dirty="0"/>
          </a:p>
          <a:p>
            <a:r>
              <a:rPr lang="en-GB" dirty="0"/>
              <a:t>Nice metaphor - </a:t>
            </a:r>
            <a:r>
              <a:rPr lang="en-GB" dirty="0" err="1"/>
              <a:t>Trys</a:t>
            </a:r>
            <a:r>
              <a:rPr lang="en-GB" dirty="0"/>
              <a:t> to take away blame/guilt  - that was a bit of a rhino response – how could I be more dolphin?</a:t>
            </a:r>
          </a:p>
          <a:p>
            <a:r>
              <a:rPr lang="en-GB" dirty="0"/>
              <a:t>Their emotional responses and behaviour. </a:t>
            </a:r>
          </a:p>
          <a:p>
            <a:endParaRPr lang="en-GB" dirty="0"/>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12</a:t>
            </a:fld>
            <a:endParaRPr lang="en-GB"/>
          </a:p>
        </p:txBody>
      </p:sp>
    </p:spTree>
    <p:extLst>
      <p:ext uri="{BB962C8B-B14F-4D97-AF65-F5344CB8AC3E}">
        <p14:creationId xmlns:p14="http://schemas.microsoft.com/office/powerpoint/2010/main" val="418704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KATE -intro – starting to think more about supporting YP to build reliance and coping strategies.. Lets use – dan Siegel – healthy minds platter.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Balanced lifestyle </a:t>
            </a:r>
          </a:p>
          <a:p>
            <a:endParaRPr lang="en-GB" dirty="0"/>
          </a:p>
          <a:p>
            <a:r>
              <a:rPr lang="en-GB" dirty="0"/>
              <a:t>Hobbies/ interests- build self-esteem, mastery, efficacy, esteem, confidence, social skills</a:t>
            </a:r>
          </a:p>
          <a:p>
            <a:r>
              <a:rPr lang="en-GB" dirty="0"/>
              <a:t>Sports-</a:t>
            </a:r>
            <a:r>
              <a:rPr lang="en-GB" baseline="0" dirty="0"/>
              <a:t> good for mind and body</a:t>
            </a:r>
          </a:p>
          <a:p>
            <a:r>
              <a:rPr lang="en-GB" baseline="0" dirty="0"/>
              <a:t>School- education, personal development</a:t>
            </a:r>
          </a:p>
          <a:p>
            <a:r>
              <a:rPr lang="en-GB" baseline="0" dirty="0"/>
              <a:t>Relationships- with adult caregivers and peers; belonging, meaning, care, nurture</a:t>
            </a:r>
          </a:p>
          <a:p>
            <a:endParaRPr lang="en-GB" baseline="0" dirty="0"/>
          </a:p>
          <a:p>
            <a:r>
              <a:rPr lang="en-GB" baseline="0" dirty="0"/>
              <a:t>Enjoyment, fun, creativity, expression, taking part</a:t>
            </a:r>
          </a:p>
          <a:p>
            <a:r>
              <a:rPr lang="en-GB" baseline="0" dirty="0"/>
              <a:t>Not about success or achievement necessarily </a:t>
            </a:r>
          </a:p>
          <a:p>
            <a:endParaRPr lang="en-GB" baseline="0" dirty="0"/>
          </a:p>
          <a:p>
            <a:r>
              <a:rPr lang="en-GB" baseline="0" dirty="0"/>
              <a:t>Jar and Hot Chocolate</a:t>
            </a:r>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13</a:t>
            </a:fld>
            <a:endParaRPr lang="en-GB"/>
          </a:p>
        </p:txBody>
      </p:sp>
    </p:spTree>
    <p:extLst>
      <p:ext uri="{BB962C8B-B14F-4D97-AF65-F5344CB8AC3E}">
        <p14:creationId xmlns:p14="http://schemas.microsoft.com/office/powerpoint/2010/main" val="300313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 </a:t>
            </a:r>
          </a:p>
          <a:p>
            <a:endParaRPr lang="en-GB" dirty="0"/>
          </a:p>
          <a:p>
            <a:r>
              <a:rPr lang="en-GB" dirty="0"/>
              <a:t>Other tools/strategies for coping – </a:t>
            </a:r>
          </a:p>
          <a:p>
            <a:endParaRPr lang="en-GB" dirty="0"/>
          </a:p>
          <a:p>
            <a:r>
              <a:rPr lang="en-GB" dirty="0"/>
              <a:t>Developing good problem-solving skills – feel we all ‘can problem solve’ but actually it needs to be a sit down and plan out activity. As above. </a:t>
            </a:r>
          </a:p>
          <a:p>
            <a:endParaRPr lang="en-GB" dirty="0"/>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14</a:t>
            </a:fld>
            <a:endParaRPr lang="en-GB"/>
          </a:p>
        </p:txBody>
      </p:sp>
    </p:spTree>
    <p:extLst>
      <p:ext uri="{BB962C8B-B14F-4D97-AF65-F5344CB8AC3E}">
        <p14:creationId xmlns:p14="http://schemas.microsoft.com/office/powerpoint/2010/main" val="257495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Goals and hooks –</a:t>
            </a:r>
          </a:p>
          <a:p>
            <a:endParaRPr lang="en-GB" dirty="0"/>
          </a:p>
          <a:p>
            <a:r>
              <a:rPr lang="en-GB" dirty="0"/>
              <a:t>All about motivation. What inspires/motivates a young person/what are they interested in? so if they are struggling and their motivation is low how do we capture their imagination/help to fall in love with life again. How can we bring what inspires them into their life? Sense of self-esteem, pleasure and mastery.</a:t>
            </a:r>
          </a:p>
          <a:p>
            <a:endParaRPr lang="en-GB" dirty="0"/>
          </a:p>
          <a:p>
            <a:r>
              <a:rPr lang="en-GB" dirty="0"/>
              <a:t>Value driven actions – what is important to us? how we want to behave/ how we want others to treat us/us to treat others. Identifying personal values allows us/YP to align their actions with what truly matters!</a:t>
            </a:r>
          </a:p>
          <a:p>
            <a:endParaRPr lang="en-GB" dirty="0"/>
          </a:p>
          <a:p>
            <a:r>
              <a:rPr lang="en-GB" dirty="0"/>
              <a:t>Coping ahead plans – worth thinking about. To look back on/ to prepare for future setbacks/difficult times. What has been helpful/what are my triggers/ feelings/thoughts/behaviours? – lead onto coping boxes. </a:t>
            </a:r>
          </a:p>
        </p:txBody>
      </p:sp>
      <p:sp>
        <p:nvSpPr>
          <p:cNvPr id="4" name="Slide Number Placeholder 3"/>
          <p:cNvSpPr>
            <a:spLocks noGrp="1"/>
          </p:cNvSpPr>
          <p:nvPr>
            <p:ph type="sldNum" sz="quarter" idx="10"/>
          </p:nvPr>
        </p:nvSpPr>
        <p:spPr/>
        <p:txBody>
          <a:bodyPr/>
          <a:lstStyle/>
          <a:p>
            <a:fld id="{01A32CAD-9D40-4347-B5D7-35C58BF18265}" type="slidenum">
              <a:rPr lang="en-GB" smtClean="0"/>
              <a:t>15</a:t>
            </a:fld>
            <a:endParaRPr lang="en-GB"/>
          </a:p>
        </p:txBody>
      </p:sp>
    </p:spTree>
    <p:extLst>
      <p:ext uri="{BB962C8B-B14F-4D97-AF65-F5344CB8AC3E}">
        <p14:creationId xmlns:p14="http://schemas.microsoft.com/office/powerpoint/2010/main" val="559518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Show coping boxes senses, what to include, examples – </a:t>
            </a:r>
            <a:r>
              <a:rPr lang="en-GB" dirty="0" err="1"/>
              <a:t>kate</a:t>
            </a:r>
            <a:r>
              <a:rPr lang="en-GB" dirty="0"/>
              <a:t> show yours?? </a:t>
            </a:r>
          </a:p>
          <a:p>
            <a:r>
              <a:rPr lang="en-GB" dirty="0"/>
              <a:t>Show on the website location – </a:t>
            </a:r>
          </a:p>
          <a:p>
            <a:r>
              <a:rPr lang="en-GB" dirty="0"/>
              <a:t>Favourite things – music, DVD, pictures, food</a:t>
            </a:r>
          </a:p>
          <a:p>
            <a:r>
              <a:rPr lang="en-GB" dirty="0"/>
              <a:t>Distracting fiddle toys</a:t>
            </a:r>
          </a:p>
          <a:p>
            <a:r>
              <a:rPr lang="en-GB" dirty="0"/>
              <a:t>Reminders of things they want to do in life/look forward to.</a:t>
            </a:r>
          </a:p>
          <a:p>
            <a:r>
              <a:rPr lang="en-GB" dirty="0"/>
              <a:t>Photos/cards from family and friends</a:t>
            </a:r>
          </a:p>
          <a:p>
            <a:r>
              <a:rPr lang="en-GB" dirty="0"/>
              <a:t>List of activities to keep them busy</a:t>
            </a:r>
          </a:p>
          <a:p>
            <a:r>
              <a:rPr lang="en-GB" dirty="0"/>
              <a:t>Helpline numbers? </a:t>
            </a:r>
          </a:p>
          <a:p>
            <a:r>
              <a:rPr lang="en-GB" dirty="0"/>
              <a:t>Stress balls?</a:t>
            </a:r>
          </a:p>
          <a:p>
            <a:endParaRPr lang="en-GB" dirty="0"/>
          </a:p>
          <a:p>
            <a:endParaRPr lang="en-GB" dirty="0"/>
          </a:p>
        </p:txBody>
      </p:sp>
      <p:sp>
        <p:nvSpPr>
          <p:cNvPr id="4" name="Slide Number Placeholder 3"/>
          <p:cNvSpPr>
            <a:spLocks noGrp="1"/>
          </p:cNvSpPr>
          <p:nvPr>
            <p:ph type="sldNum" sz="quarter" idx="10"/>
          </p:nvPr>
        </p:nvSpPr>
        <p:spPr/>
        <p:txBody>
          <a:bodyPr/>
          <a:lstStyle/>
          <a:p>
            <a:fld id="{01A32CAD-9D40-4347-B5D7-35C58BF18265}" type="slidenum">
              <a:rPr lang="en-GB" smtClean="0"/>
              <a:t>16</a:t>
            </a:fld>
            <a:endParaRPr lang="en-GB"/>
          </a:p>
        </p:txBody>
      </p:sp>
    </p:spTree>
    <p:extLst>
      <p:ext uri="{BB962C8B-B14F-4D97-AF65-F5344CB8AC3E}">
        <p14:creationId xmlns:p14="http://schemas.microsoft.com/office/powerpoint/2010/main" val="3835793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STEPH Finish on and watch video. </a:t>
            </a:r>
          </a:p>
          <a:p>
            <a:endParaRPr lang="en-GB" dirty="0"/>
          </a:p>
          <a:p>
            <a:r>
              <a:rPr lang="en-GB" dirty="0"/>
              <a:t>A to Z of coping – lots of different ideas and strategies. Outside on our stall to take your own copies home. </a:t>
            </a:r>
          </a:p>
          <a:p>
            <a:endParaRPr lang="en-GB" sz="1200" b="0" u="none" dirty="0">
              <a:solidFill>
                <a:srgbClr val="002060"/>
              </a:solidFill>
              <a:latin typeface="Arial" panose="020B0604020202020204" pitchFamily="34" charset="0"/>
              <a:cs typeface="Arial" panose="020B0604020202020204" pitchFamily="34" charset="0"/>
            </a:endParaRPr>
          </a:p>
          <a:p>
            <a:r>
              <a:rPr lang="en-GB" sz="1200" b="0" u="none" dirty="0">
                <a:solidFill>
                  <a:srgbClr val="002060"/>
                </a:solidFill>
                <a:latin typeface="Arial" panose="020B0604020202020204" pitchFamily="34" charset="0"/>
                <a:cs typeface="Arial" panose="020B0604020202020204" pitchFamily="34" charset="0"/>
              </a:rPr>
              <a:t>Here’s the thing with coping strategies. A lot of young people tell me that it didn’t work. What do you mean ‘not work? Well I still felt anxious… so yes you can’t get rid of emotion. </a:t>
            </a:r>
          </a:p>
          <a:p>
            <a:r>
              <a:rPr lang="en-GB" sz="1200" b="0" u="none" dirty="0">
                <a:solidFill>
                  <a:srgbClr val="002060"/>
                </a:solidFill>
                <a:latin typeface="Arial" panose="020B0604020202020204" pitchFamily="34" charset="0"/>
                <a:cs typeface="Arial" panose="020B0604020202020204" pitchFamily="34" charset="0"/>
              </a:rPr>
              <a:t>Coping strategies are not designed to get rid of emotion. </a:t>
            </a:r>
          </a:p>
          <a:p>
            <a:r>
              <a:rPr lang="en-GB" sz="1200" b="0" u="none" dirty="0">
                <a:solidFill>
                  <a:srgbClr val="002060"/>
                </a:solidFill>
                <a:latin typeface="Arial" panose="020B0604020202020204" pitchFamily="34" charset="0"/>
                <a:cs typeface="Arial" panose="020B0604020202020204" pitchFamily="34" charset="0"/>
              </a:rPr>
              <a:t>Help you tolerate the emotion, either until the intensity passes or you are more within your window of tolerance to do something adaptive about it. Less overwhelming. </a:t>
            </a:r>
          </a:p>
          <a:p>
            <a:endParaRPr lang="en-GB" sz="1200" b="0" u="none" dirty="0">
              <a:solidFill>
                <a:srgbClr val="002060"/>
              </a:solidFill>
              <a:latin typeface="Arial" panose="020B0604020202020204" pitchFamily="34" charset="0"/>
              <a:cs typeface="Arial" panose="020B0604020202020204" pitchFamily="34" charset="0"/>
            </a:endParaRPr>
          </a:p>
          <a:p>
            <a:r>
              <a:rPr lang="en-GB" sz="1200" b="0" u="none" dirty="0">
                <a:solidFill>
                  <a:srgbClr val="002060"/>
                </a:solidFill>
                <a:latin typeface="Arial" panose="020B0604020202020204" pitchFamily="34" charset="0"/>
                <a:cs typeface="Arial" panose="020B0604020202020204" pitchFamily="34" charset="0"/>
              </a:rPr>
              <a:t>Different things work for different people</a:t>
            </a:r>
          </a:p>
          <a:p>
            <a:r>
              <a:rPr lang="en-GB" sz="1200" b="0" u="none" dirty="0">
                <a:solidFill>
                  <a:srgbClr val="002060"/>
                </a:solidFill>
                <a:latin typeface="Arial" panose="020B0604020202020204" pitchFamily="34" charset="0"/>
                <a:cs typeface="Arial" panose="020B0604020202020204" pitchFamily="34" charset="0"/>
              </a:rPr>
              <a:t>And like learning any skill – takes time and practice. Especially practicing when you are calm or noticing early warning signs – potentially prevent them from tipping out of window of tolerance. </a:t>
            </a:r>
          </a:p>
          <a:p>
            <a:endParaRPr lang="en-GB" sz="1200" b="0" u="none"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1A32CAD-9D40-4347-B5D7-35C58BF18265}" type="slidenum">
              <a:rPr lang="en-GB" smtClean="0"/>
              <a:t>17</a:t>
            </a:fld>
            <a:endParaRPr lang="en-GB"/>
          </a:p>
        </p:txBody>
      </p:sp>
    </p:spTree>
    <p:extLst>
      <p:ext uri="{BB962C8B-B14F-4D97-AF65-F5344CB8AC3E}">
        <p14:creationId xmlns:p14="http://schemas.microsoft.com/office/powerpoint/2010/main" val="2458753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Try to find other ways of exploring how a person is feelings rather than asking ‘how are you feeling? Using emotion wheels/colours/scales.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Assume you know what is going on and how the young person is feeling or wanting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Okay to feel sad/worried/angry from time to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a:t>
            </a:r>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18</a:t>
            </a:fld>
            <a:endParaRPr lang="en-GB"/>
          </a:p>
        </p:txBody>
      </p:sp>
    </p:spTree>
    <p:extLst>
      <p:ext uri="{BB962C8B-B14F-4D97-AF65-F5344CB8AC3E}">
        <p14:creationId xmlns:p14="http://schemas.microsoft.com/office/powerpoint/2010/main" val="1219648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 Encourage (through Role modelling) a healthy lifestyle, making time for friends, taking part in hobbies/interests/trying new things. Eat and drink well. Good sleep and having a break from technology and social media.</a:t>
            </a:r>
          </a:p>
          <a:p>
            <a:r>
              <a:rPr lang="en-GB" dirty="0"/>
              <a:t>7) Check you expectations are reasonable and realistic in order to avoid disappointment, frustration or confusion. </a:t>
            </a:r>
          </a:p>
          <a:p>
            <a:r>
              <a:rPr lang="en-GB" dirty="0"/>
              <a:t>8) Try not to make promises you can’t keep – like things will be okay or promising not to tell someone about a disclosure</a:t>
            </a:r>
          </a:p>
          <a:p>
            <a:r>
              <a:rPr lang="en-GB" dirty="0"/>
              <a:t> </a:t>
            </a:r>
          </a:p>
        </p:txBody>
      </p:sp>
      <p:sp>
        <p:nvSpPr>
          <p:cNvPr id="4" name="Slide Number Placeholder 3"/>
          <p:cNvSpPr>
            <a:spLocks noGrp="1"/>
          </p:cNvSpPr>
          <p:nvPr>
            <p:ph type="sldNum" sz="quarter" idx="5"/>
          </p:nvPr>
        </p:nvSpPr>
        <p:spPr/>
        <p:txBody>
          <a:bodyPr/>
          <a:lstStyle/>
          <a:p>
            <a:fld id="{01A32CAD-9D40-4347-B5D7-35C58BF18265}" type="slidenum">
              <a:rPr lang="en-GB" smtClean="0"/>
              <a:t>19</a:t>
            </a:fld>
            <a:endParaRPr lang="en-GB"/>
          </a:p>
        </p:txBody>
      </p:sp>
    </p:spTree>
    <p:extLst>
      <p:ext uri="{BB962C8B-B14F-4D97-AF65-F5344CB8AC3E}">
        <p14:creationId xmlns:p14="http://schemas.microsoft.com/office/powerpoint/2010/main" val="330720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STEPH Overview – </a:t>
            </a:r>
          </a:p>
          <a:p>
            <a:endParaRPr lang="en-GB" dirty="0"/>
          </a:p>
          <a:p>
            <a:r>
              <a:rPr lang="en-GB" dirty="0"/>
              <a:t>What do we mean by coping/resilience?</a:t>
            </a:r>
          </a:p>
          <a:p>
            <a:r>
              <a:rPr lang="en-GB" dirty="0"/>
              <a:t>Lots of thinking around Helping young people understand, identify and express what is going on for them. In terms of their emotions and understand their reactions to things.</a:t>
            </a:r>
          </a:p>
          <a:p>
            <a:r>
              <a:rPr lang="en-GB" dirty="0"/>
              <a:t>Think about our part in supporting young people that as parents/carer and professionals. </a:t>
            </a:r>
          </a:p>
          <a:p>
            <a:endParaRPr lang="en-GB" dirty="0"/>
          </a:p>
          <a:p>
            <a:r>
              <a:rPr lang="en-GB" dirty="0"/>
              <a:t>A lot of this is rocket science- basic skills you may know a lot of this already – act as a refresher/know that you are on the right track but also the most basic things do work – but hope you take something useful away with you today. </a:t>
            </a:r>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2</a:t>
            </a:fld>
            <a:endParaRPr lang="en-GB"/>
          </a:p>
        </p:txBody>
      </p:sp>
    </p:spTree>
    <p:extLst>
      <p:ext uri="{BB962C8B-B14F-4D97-AF65-F5344CB8AC3E}">
        <p14:creationId xmlns:p14="http://schemas.microsoft.com/office/powerpoint/2010/main" val="996581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20</a:t>
            </a:fld>
            <a:endParaRPr lang="en-GB"/>
          </a:p>
        </p:txBody>
      </p:sp>
    </p:spTree>
    <p:extLst>
      <p:ext uri="{BB962C8B-B14F-4D97-AF65-F5344CB8AC3E}">
        <p14:creationId xmlns:p14="http://schemas.microsoft.com/office/powerpoint/2010/main" val="381962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STEPH = What do we mean by the terms coping? And resilience? Ask the audience? – slide in – </a:t>
            </a:r>
          </a:p>
          <a:p>
            <a:pPr marL="171450"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Coping – we might be thinking we need - </a:t>
            </a:r>
            <a:r>
              <a:rPr lang="en-GB" sz="1200" b="0" dirty="0"/>
              <a:t>flexibility and problem- solving skills.  Ability to access support from others</a:t>
            </a:r>
          </a:p>
          <a:p>
            <a:pPr marL="171450"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Resilience – we might need to think about </a:t>
            </a:r>
            <a:r>
              <a:rPr lang="en-GB" sz="1200" b="0" dirty="0"/>
              <a:t>personal resources for being able to understand and respond to our emotional needs.  A ‘full bucket’ filled from connection, activity, purpose, compassion</a:t>
            </a:r>
          </a:p>
          <a:p>
            <a:pPr marL="171450" indent="-171450">
              <a:buFontTx/>
              <a:buChar char="-"/>
            </a:pPr>
            <a:endParaRPr lang="en-GB" dirty="0"/>
          </a:p>
          <a:p>
            <a:pPr marL="171450" indent="-171450">
              <a:buFontTx/>
              <a:buChar char="-"/>
            </a:pPr>
            <a:endParaRPr lang="en-GB" dirty="0"/>
          </a:p>
          <a:p>
            <a:pPr marL="171450" indent="-171450">
              <a:buFontTx/>
              <a:buChar char="-"/>
            </a:pPr>
            <a:r>
              <a:rPr lang="en-GB" dirty="0"/>
              <a:t>It doesn’t necessarily feel good to be coping – its hard, we may want to escape the situation</a:t>
            </a:r>
          </a:p>
          <a:p>
            <a:pPr marL="0" indent="0">
              <a:buFontTx/>
              <a:buNone/>
            </a:pPr>
            <a:r>
              <a:rPr lang="en-GB" dirty="0"/>
              <a:t>- </a:t>
            </a:r>
          </a:p>
        </p:txBody>
      </p:sp>
      <p:sp>
        <p:nvSpPr>
          <p:cNvPr id="4" name="Slide Number Placeholder 3"/>
          <p:cNvSpPr>
            <a:spLocks noGrp="1"/>
          </p:cNvSpPr>
          <p:nvPr>
            <p:ph type="sldNum" sz="quarter" idx="10"/>
          </p:nvPr>
        </p:nvSpPr>
        <p:spPr/>
        <p:txBody>
          <a:bodyPr/>
          <a:lstStyle/>
          <a:p>
            <a:fld id="{01A32CAD-9D40-4347-B5D7-35C58BF18265}" type="slidenum">
              <a:rPr lang="en-GB" smtClean="0"/>
              <a:t>3</a:t>
            </a:fld>
            <a:endParaRPr lang="en-GB"/>
          </a:p>
        </p:txBody>
      </p:sp>
    </p:spTree>
    <p:extLst>
      <p:ext uri="{BB962C8B-B14F-4D97-AF65-F5344CB8AC3E}">
        <p14:creationId xmlns:p14="http://schemas.microsoft.com/office/powerpoint/2010/main" val="136667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KATE – </a:t>
            </a:r>
          </a:p>
          <a:p>
            <a:pPr marL="171450" indent="-171450">
              <a:buFontTx/>
              <a:buChar cha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We just wanted to start with considering –Expectations’ -  our expectations can have a huge impact on our ability to cope. Something to hold in mind. Are they Realistic?</a:t>
            </a:r>
          </a:p>
          <a:p>
            <a:pPr marL="171450" indent="-171450">
              <a:buFontTx/>
              <a:buChar cha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1)  </a:t>
            </a:r>
            <a:r>
              <a:rPr lang="en-GB" b="1" baseline="0" dirty="0"/>
              <a:t>Expectations young people have of themselves and that we have of ourselves.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all experience feelings of worry, sadness, anger, loneliness, shame and guilt at times.  This is normal and part of being human and ok.</a:t>
            </a:r>
          </a:p>
          <a:p>
            <a:pPr marL="0" lvl="0" indent="0">
              <a:buFont typeface="Times New Roman" panose="02020603050405020304" pitchFamily="18" charse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Mental and emotional health can vary and be dependent on a number of factors. These include but are not limited to;</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number of demands and stressors we have	- Our physical health</a:t>
            </a:r>
          </a:p>
          <a:p>
            <a:pPr marL="342900" lvl="0" indent="-342900">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Life events (including change and transition)		- How much sleep we get</a:t>
            </a:r>
          </a:p>
          <a:p>
            <a:pPr marL="342900" lvl="0" indent="-342900">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Relationships with other people			- Our diet/ nutritional intake </a:t>
            </a:r>
          </a:p>
          <a:p>
            <a:pPr marL="342900" lvl="0" indent="-342900">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Environmental, societal and cultural factors 		</a:t>
            </a:r>
          </a:p>
          <a:p>
            <a:pPr marL="342900" lvl="0" indent="-342900">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much we engage in leisure activities hobbies and interests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r>
              <a:rPr lang="en-GB" baseline="0" dirty="0"/>
              <a:t>2) </a:t>
            </a:r>
            <a:r>
              <a:rPr lang="en-GB" b="1" baseline="0" dirty="0"/>
              <a:t>Expectations of others </a:t>
            </a:r>
            <a:r>
              <a:rPr lang="en-GB" baseline="0" dirty="0"/>
              <a:t>- </a:t>
            </a:r>
          </a:p>
          <a:p>
            <a:pPr marL="171450" indent="-171450">
              <a:buFontTx/>
              <a:buChar cha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Check that your expectations of others (the young person, a parent/ carer or a professional) are reasonable and realistic in order to avoid disappointment, frustration or confusion.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r>
              <a:rPr lang="en-GB" baseline="0" dirty="0"/>
              <a:t>3) </a:t>
            </a:r>
            <a:r>
              <a:rPr lang="en-GB" b="1" baseline="0" dirty="0"/>
              <a:t>expectations of someone’s ability to cope </a:t>
            </a:r>
            <a:r>
              <a:rPr lang="en-GB" baseline="0" dirty="0"/>
              <a:t>– young people don’t fully develop their ability to regulate themselves until into their mid 20s  </a:t>
            </a:r>
          </a:p>
          <a:p>
            <a:pPr marL="171450" indent="-171450">
              <a:buFontTx/>
              <a:buChar char="-"/>
            </a:pPr>
            <a:endParaRPr lang="en-GB" baseline="0" dirty="0"/>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01A32CAD-9D40-4347-B5D7-35C58BF18265}" type="slidenum">
              <a:rPr lang="en-GB" smtClean="0"/>
              <a:t>4</a:t>
            </a:fld>
            <a:endParaRPr lang="en-GB"/>
          </a:p>
        </p:txBody>
      </p:sp>
    </p:spTree>
    <p:extLst>
      <p:ext uri="{BB962C8B-B14F-4D97-AF65-F5344CB8AC3E}">
        <p14:creationId xmlns:p14="http://schemas.microsoft.com/office/powerpoint/2010/main" val="254716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a:t>
            </a:r>
          </a:p>
          <a:p>
            <a:endParaRPr lang="en-GB" dirty="0"/>
          </a:p>
          <a:p>
            <a:r>
              <a:rPr lang="en-GB" dirty="0"/>
              <a:t>Thinking about where someone is at and able to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 able to cope with difficult like situations is basic needs aren’t met… </a:t>
            </a:r>
          </a:p>
          <a:p>
            <a:r>
              <a:rPr lang="en-GB" dirty="0"/>
              <a:t>We sometimes have </a:t>
            </a:r>
            <a:r>
              <a:rPr lang="en-GB" dirty="0" err="1"/>
              <a:t>wifi</a:t>
            </a:r>
            <a:r>
              <a:rPr lang="en-GB" dirty="0"/>
              <a:t> and battery added at the bottom – potentially more important that food/water for young people? </a:t>
            </a:r>
          </a:p>
          <a:p>
            <a:r>
              <a:rPr lang="en-GB" dirty="0" err="1"/>
              <a:t>Thining</a:t>
            </a:r>
            <a:r>
              <a:rPr lang="en-GB" dirty="0"/>
              <a:t> about our individual starting points and what is important to us/what needs to happen may be very different from where someone else is –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5</a:t>
            </a:fld>
            <a:endParaRPr lang="en-GB"/>
          </a:p>
        </p:txBody>
      </p:sp>
    </p:spTree>
    <p:extLst>
      <p:ext uri="{BB962C8B-B14F-4D97-AF65-F5344CB8AC3E}">
        <p14:creationId xmlns:p14="http://schemas.microsoft.com/office/powerpoint/2010/main" val="321469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STEPH Now want to start thinking about emotions – how we recognise them/describe them/express them….</a:t>
            </a:r>
          </a:p>
          <a:p>
            <a:endParaRPr lang="en-GB" dirty="0"/>
          </a:p>
          <a:p>
            <a:r>
              <a:rPr lang="en-GB" dirty="0"/>
              <a:t>And it is often a lot easier said than done –when asking YP how they are feeling we may often get ‘ I don’t know’ or if lucky ‘ I feel crap’ – okay but what do you mean by that? And that can be really hard for YP to answer - identify their emotions.</a:t>
            </a:r>
          </a:p>
          <a:p>
            <a:endParaRPr lang="en-GB" dirty="0"/>
          </a:p>
          <a:p>
            <a:r>
              <a:rPr lang="en-GB" dirty="0"/>
              <a:t>- difficult to understand the differences between emotions like anxiety and anger. Know the words but describing how it feels, look like it – they often don’t know.</a:t>
            </a:r>
          </a:p>
          <a:p>
            <a:endParaRPr lang="en-GB" dirty="0"/>
          </a:p>
          <a:p>
            <a:r>
              <a:rPr lang="en-GB" dirty="0"/>
              <a:t>Partly – we never usually experience one emotion at one time – usually feels lots of things at once</a:t>
            </a:r>
          </a:p>
          <a:p>
            <a:r>
              <a:rPr lang="en-GB" dirty="0"/>
              <a:t>Young people can be labile- and mood/emotions can change very quickly. </a:t>
            </a:r>
          </a:p>
          <a:p>
            <a:r>
              <a:rPr lang="en-GB" dirty="0"/>
              <a:t>We can also mix emotions – anger but crying – really confusing to understand and learn.</a:t>
            </a:r>
          </a:p>
          <a:p>
            <a:endParaRPr lang="en-GB" dirty="0"/>
          </a:p>
          <a:p>
            <a:r>
              <a:rPr lang="en-GB" dirty="0"/>
              <a:t> So asking ‘ how do you feel?’ not always that helpful. </a:t>
            </a:r>
          </a:p>
          <a:p>
            <a:endParaRPr lang="en-GB" dirty="0"/>
          </a:p>
          <a:p>
            <a:r>
              <a:rPr lang="en-GB" dirty="0"/>
              <a:t>So we are going to think a little about how do we get YP to start thinking about emotions. As these are definitely skills to be learned and practiced.</a:t>
            </a:r>
          </a:p>
          <a:p>
            <a:endParaRPr lang="en-GB" dirty="0"/>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6</a:t>
            </a:fld>
            <a:endParaRPr lang="en-GB"/>
          </a:p>
        </p:txBody>
      </p:sp>
    </p:spTree>
    <p:extLst>
      <p:ext uri="{BB962C8B-B14F-4D97-AF65-F5344CB8AC3E}">
        <p14:creationId xmlns:p14="http://schemas.microsoft.com/office/powerpoint/2010/main" val="306696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Might use things like this –</a:t>
            </a:r>
          </a:p>
          <a:p>
            <a:endParaRPr lang="en-GB" dirty="0"/>
          </a:p>
          <a:p>
            <a:r>
              <a:rPr lang="en-GB" dirty="0"/>
              <a:t>Wheel of emotion – different emotions and different words</a:t>
            </a:r>
          </a:p>
          <a:p>
            <a:endParaRPr lang="en-GB" dirty="0"/>
          </a:p>
          <a:p>
            <a:r>
              <a:rPr lang="en-GB" dirty="0"/>
              <a:t>In our bodies  - what does that feel like in our body?’ how do you know you are feeling worried?</a:t>
            </a:r>
          </a:p>
          <a:p>
            <a:endParaRPr lang="en-GB" dirty="0"/>
          </a:p>
          <a:p>
            <a:r>
              <a:rPr lang="en-GB" dirty="0"/>
              <a:t>So a quick/simple exercise - Draw out a body – one way is – give a scenario.</a:t>
            </a:r>
          </a:p>
          <a:p>
            <a:endParaRPr lang="en-GB" dirty="0"/>
          </a:p>
          <a:p>
            <a:r>
              <a:rPr lang="en-GB" dirty="0"/>
              <a:t>Coming home from school and child kicking off at parent – anxiety </a:t>
            </a:r>
          </a:p>
          <a:p>
            <a:r>
              <a:rPr lang="en-GB" dirty="0"/>
              <a:t>Put on the spot to speak in front of the class. </a:t>
            </a:r>
          </a:p>
          <a:p>
            <a:r>
              <a:rPr lang="en-GB" dirty="0"/>
              <a:t>Imagine you are a YP who has just come home from school and need to present at speak in front of the class. … what emotions notice in your body, sensations, ask the audience – </a:t>
            </a:r>
          </a:p>
          <a:p>
            <a:endParaRPr lang="en-GB" dirty="0"/>
          </a:p>
          <a:p>
            <a:r>
              <a:rPr lang="en-GB" dirty="0"/>
              <a:t>Help young people to then think about Triggers  -what sorts of situations might trigger you feeling like this?</a:t>
            </a:r>
          </a:p>
          <a:p>
            <a:endParaRPr lang="en-GB" dirty="0"/>
          </a:p>
          <a:p>
            <a:r>
              <a:rPr lang="en-GB" dirty="0"/>
              <a:t>Using the young person’s words. </a:t>
            </a:r>
          </a:p>
          <a:p>
            <a:endParaRPr lang="en-GB" dirty="0"/>
          </a:p>
        </p:txBody>
      </p:sp>
      <p:sp>
        <p:nvSpPr>
          <p:cNvPr id="4" name="Slide Number Placeholder 3"/>
          <p:cNvSpPr>
            <a:spLocks noGrp="1"/>
          </p:cNvSpPr>
          <p:nvPr>
            <p:ph type="sldNum" sz="quarter" idx="5"/>
          </p:nvPr>
        </p:nvSpPr>
        <p:spPr/>
        <p:txBody>
          <a:bodyPr/>
          <a:lstStyle/>
          <a:p>
            <a:fld id="{01A32CAD-9D40-4347-B5D7-35C58BF18265}" type="slidenum">
              <a:rPr lang="en-GB" smtClean="0"/>
              <a:t>7</a:t>
            </a:fld>
            <a:endParaRPr lang="en-GB"/>
          </a:p>
        </p:txBody>
      </p:sp>
    </p:spTree>
    <p:extLst>
      <p:ext uri="{BB962C8B-B14F-4D97-AF65-F5344CB8AC3E}">
        <p14:creationId xmlns:p14="http://schemas.microsoft.com/office/powerpoint/2010/main" val="105007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STEPH Emotional states can change quickly and its often hard to identify that change – so further tools like - </a:t>
            </a:r>
          </a:p>
          <a:p>
            <a:pPr marL="171450" indent="-171450">
              <a:buFontTx/>
              <a:buChar char="-"/>
            </a:pPr>
            <a:endParaRPr lang="en-GB" baseline="0" dirty="0"/>
          </a:p>
          <a:p>
            <a:pPr marL="171450" indent="-171450">
              <a:buFontTx/>
              <a:buChar char="-"/>
            </a:pPr>
            <a:r>
              <a:rPr lang="en-GB" baseline="0" dirty="0"/>
              <a:t>Using thermometer ratings (0-10 cool to hot ) to monitor changes can be helpful, most angry or most sad.</a:t>
            </a:r>
          </a:p>
          <a:p>
            <a:pPr marL="171450" indent="-171450">
              <a:buFontTx/>
              <a:buChar char="-"/>
            </a:pPr>
            <a:endParaRPr lang="en-GB" baseline="0" dirty="0"/>
          </a:p>
          <a:p>
            <a:pPr marL="171450" indent="-171450">
              <a:buFontTx/>
              <a:buChar char="-"/>
            </a:pPr>
            <a:r>
              <a:rPr lang="en-GB" baseline="0" dirty="0"/>
              <a:t>The fizz - Use analogy of bottle of coke being shaken up to highlight emotions bubbling up/exploding (how fizzy are you? Like you are about to explode?) and how to you might manage this- i.e., wait for things to calm down before trying to open up</a:t>
            </a:r>
          </a:p>
          <a:p>
            <a:pPr marL="171450" indent="-171450">
              <a:buFontTx/>
              <a:buChar char="-"/>
            </a:pPr>
            <a:r>
              <a:rPr lang="en-GB" baseline="0" dirty="0"/>
              <a:t> </a:t>
            </a:r>
          </a:p>
          <a:p>
            <a:pPr marL="171450" indent="-171450">
              <a:buFontTx/>
              <a:buChar char="-"/>
            </a:pPr>
            <a:r>
              <a:rPr lang="en-GB" baseline="0" dirty="0"/>
              <a:t>Stress bucket? Metaphor of a bucket to represent one’s capacity to cope/handle stress. Life events/stress filling up your bucket and then the tap is the coping strategies to help feel better/empty the bucket. Prevent it from overflowing. </a:t>
            </a:r>
            <a:endParaRPr lang="en-GB" dirty="0"/>
          </a:p>
          <a:p>
            <a:endParaRPr lang="en-GB" dirty="0"/>
          </a:p>
        </p:txBody>
      </p:sp>
      <p:sp>
        <p:nvSpPr>
          <p:cNvPr id="4" name="Slide Number Placeholder 3"/>
          <p:cNvSpPr>
            <a:spLocks noGrp="1"/>
          </p:cNvSpPr>
          <p:nvPr>
            <p:ph type="sldNum" sz="quarter" idx="10"/>
          </p:nvPr>
        </p:nvSpPr>
        <p:spPr/>
        <p:txBody>
          <a:bodyPr/>
          <a:lstStyle/>
          <a:p>
            <a:fld id="{01A32CAD-9D40-4347-B5D7-35C58BF18265}" type="slidenum">
              <a:rPr lang="en-GB" smtClean="0"/>
              <a:t>8</a:t>
            </a:fld>
            <a:endParaRPr lang="en-GB"/>
          </a:p>
        </p:txBody>
      </p:sp>
    </p:spTree>
    <p:extLst>
      <p:ext uri="{BB962C8B-B14F-4D97-AF65-F5344CB8AC3E}">
        <p14:creationId xmlns:p14="http://schemas.microsoft.com/office/powerpoint/2010/main" val="206425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a:t>
            </a:r>
          </a:p>
          <a:p>
            <a:endParaRPr lang="en-GB" dirty="0"/>
          </a:p>
          <a:p>
            <a:r>
              <a:rPr lang="en-GB" dirty="0"/>
              <a:t>Now we are going to talk about 2 different models we often use with YP and families to help people understand their emotions and why and how they react to things and ultimately make changes. of you can understand difference reactions to difficult situations and how to change it. </a:t>
            </a:r>
          </a:p>
          <a:p>
            <a:endParaRPr lang="en-GB" dirty="0"/>
          </a:p>
          <a:p>
            <a:endParaRPr lang="en-GB" dirty="0"/>
          </a:p>
          <a:p>
            <a:r>
              <a:rPr lang="en-GB" dirty="0"/>
              <a:t>This is the window of tolerance – we all have one and essentially defines ‘what we can cope with’. Some of us naturally have large windows of tolerance and can seemingly cope with a lot. Other’s are narrower and can become overwhelmed relatively quickly. We know that stress, trauma, can affect your window/ shrink it so it doesn’t take much to throw you off balance. </a:t>
            </a:r>
          </a:p>
          <a:p>
            <a:endParaRPr lang="en-GB" dirty="0"/>
          </a:p>
          <a:p>
            <a:r>
              <a:rPr lang="en-GB" dirty="0"/>
              <a:t>When you go outside of your window – </a:t>
            </a:r>
          </a:p>
          <a:p>
            <a:endParaRPr lang="en-GB" dirty="0"/>
          </a:p>
          <a:p>
            <a:r>
              <a:rPr lang="en-GB" dirty="0"/>
              <a:t>Hyperarousal – feel too much, explosive behaviour/overwhelmed, emotional/expressive. </a:t>
            </a:r>
          </a:p>
          <a:p>
            <a:r>
              <a:rPr lang="en-GB" dirty="0" err="1"/>
              <a:t>Hypoarousal</a:t>
            </a:r>
            <a:r>
              <a:rPr lang="en-GB" dirty="0"/>
              <a:t> – shut off/shut down don’t speak, avoid </a:t>
            </a:r>
          </a:p>
          <a:p>
            <a:endParaRPr lang="en-GB" dirty="0"/>
          </a:p>
          <a:p>
            <a:r>
              <a:rPr lang="en-GB" dirty="0"/>
              <a:t>Completely normal and we all have the capacity to go in and out of our window of tolerance. </a:t>
            </a:r>
          </a:p>
          <a:p>
            <a:endParaRPr lang="en-GB" dirty="0"/>
          </a:p>
          <a:p>
            <a:r>
              <a:rPr lang="en-GB" dirty="0"/>
              <a:t>Important to consider – we all differ on what pushes us out of our window of tolerance and what can bring us back into what we can cope with. It may also take different amounts of time to bring us back. So important to consider when repairing relationships , trying to problem solve etc. </a:t>
            </a:r>
          </a:p>
          <a:p>
            <a:endParaRPr lang="en-GB" dirty="0"/>
          </a:p>
          <a:p>
            <a:r>
              <a:rPr lang="en-GB" dirty="0"/>
              <a:t>Skills to increase tolerance.</a:t>
            </a:r>
          </a:p>
        </p:txBody>
      </p:sp>
      <p:sp>
        <p:nvSpPr>
          <p:cNvPr id="4" name="Slide Number Placeholder 3"/>
          <p:cNvSpPr>
            <a:spLocks noGrp="1"/>
          </p:cNvSpPr>
          <p:nvPr>
            <p:ph type="sldNum" sz="quarter" idx="10"/>
          </p:nvPr>
        </p:nvSpPr>
        <p:spPr/>
        <p:txBody>
          <a:bodyPr/>
          <a:lstStyle/>
          <a:p>
            <a:fld id="{01A32CAD-9D40-4347-B5D7-35C58BF18265}" type="slidenum">
              <a:rPr lang="en-GB" smtClean="0"/>
              <a:t>9</a:t>
            </a:fld>
            <a:endParaRPr lang="en-GB"/>
          </a:p>
        </p:txBody>
      </p:sp>
    </p:spTree>
    <p:extLst>
      <p:ext uri="{BB962C8B-B14F-4D97-AF65-F5344CB8AC3E}">
        <p14:creationId xmlns:p14="http://schemas.microsoft.com/office/powerpoint/2010/main" val="271505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144908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157501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97222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29565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ABC9E-6E6A-42E0-B3D8-3F851427FDF5}"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401223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EABC9E-6E6A-42E0-B3D8-3F851427FDF5}"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17143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EABC9E-6E6A-42E0-B3D8-3F851427FDF5}" type="datetimeFigureOut">
              <a:rPr lang="en-GB" smtClean="0"/>
              <a:t>26/11/2024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84548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EABC9E-6E6A-42E0-B3D8-3F851427FDF5}" type="datetimeFigureOut">
              <a:rPr lang="en-GB" smtClean="0"/>
              <a:t>26/11/2024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75323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ABC9E-6E6A-42E0-B3D8-3F851427FDF5}" type="datetimeFigureOut">
              <a:rPr lang="en-GB" smtClean="0"/>
              <a:t>26/11/2024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86141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ABC9E-6E6A-42E0-B3D8-3F851427FDF5}"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64209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ABC9E-6E6A-42E0-B3D8-3F851427FDF5}"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89699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ABC9E-6E6A-42E0-B3D8-3F851427FDF5}" type="datetimeFigureOut">
              <a:rPr lang="en-GB" smtClean="0"/>
              <a:t>26/11/2024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EF032-10E5-4D7D-A83A-87291B8CE0C3}" type="slidenum">
              <a:rPr lang="en-GB" smtClean="0"/>
              <a:t>‹#›</a:t>
            </a:fld>
            <a:endParaRPr lang="en-GB"/>
          </a:p>
        </p:txBody>
      </p:sp>
    </p:spTree>
    <p:extLst>
      <p:ext uri="{BB962C8B-B14F-4D97-AF65-F5344CB8AC3E}">
        <p14:creationId xmlns:p14="http://schemas.microsoft.com/office/powerpoint/2010/main" val="32581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s://youtu.be/OyfgodSSdV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youtu.be/5EXpkVw3fh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 y="-2112"/>
            <a:ext cx="9144000" cy="6858000"/>
          </a:xfrm>
          <a:prstGeom prst="rect">
            <a:avLst/>
          </a:prstGeom>
        </p:spPr>
      </p:pic>
      <p:sp>
        <p:nvSpPr>
          <p:cNvPr id="5" name="TextBox 4"/>
          <p:cNvSpPr txBox="1"/>
          <p:nvPr/>
        </p:nvSpPr>
        <p:spPr>
          <a:xfrm>
            <a:off x="-132016" y="1658235"/>
            <a:ext cx="9144000" cy="2369880"/>
          </a:xfrm>
          <a:prstGeom prst="rect">
            <a:avLst/>
          </a:prstGeom>
          <a:noFill/>
        </p:spPr>
        <p:txBody>
          <a:bodyPr wrap="square" rtlCol="0">
            <a:spAutoFit/>
          </a:bodyPr>
          <a:lstStyle/>
          <a:p>
            <a:pPr algn="ctr"/>
            <a:r>
              <a:rPr lang="en-GB" sz="4000" dirty="0">
                <a:solidFill>
                  <a:schemeClr val="tx2">
                    <a:lumMod val="75000"/>
                  </a:schemeClr>
                </a:solidFill>
                <a:latin typeface="Arial" panose="020B0604020202020204" pitchFamily="34" charset="0"/>
                <a:cs typeface="Arial" panose="020B0604020202020204" pitchFamily="34" charset="0"/>
              </a:rPr>
              <a:t>CARE Skills</a:t>
            </a:r>
          </a:p>
          <a:p>
            <a:pPr algn="ctr"/>
            <a:r>
              <a:rPr lang="en-GB" sz="4000" dirty="0">
                <a:solidFill>
                  <a:schemeClr val="tx2">
                    <a:lumMod val="75000"/>
                  </a:schemeClr>
                </a:solidFill>
                <a:latin typeface="Arial" panose="020B0604020202020204" pitchFamily="34" charset="0"/>
                <a:cs typeface="Arial" panose="020B0604020202020204" pitchFamily="34" charset="0"/>
              </a:rPr>
              <a:t>(Coping And Resilience Education)</a:t>
            </a:r>
          </a:p>
          <a:p>
            <a:pPr algn="ctr"/>
            <a:endParaRPr lang="en-GB" sz="4000" dirty="0">
              <a:solidFill>
                <a:schemeClr val="tx2">
                  <a:lumMod val="75000"/>
                </a:schemeClr>
              </a:solidFill>
              <a:latin typeface="Arial" panose="020B0604020202020204" pitchFamily="34" charset="0"/>
              <a:cs typeface="Arial" panose="020B0604020202020204" pitchFamily="34" charset="0"/>
            </a:endParaRPr>
          </a:p>
          <a:p>
            <a:pPr algn="r"/>
            <a:r>
              <a:rPr lang="en-GB" sz="2800" dirty="0">
                <a:solidFill>
                  <a:schemeClr val="tx2">
                    <a:lumMod val="7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E68BD12D-D96C-6982-650D-AFF1B7D3D966}"/>
              </a:ext>
            </a:extLst>
          </p:cNvPr>
          <p:cNvSpPr txBox="1"/>
          <p:nvPr/>
        </p:nvSpPr>
        <p:spPr>
          <a:xfrm>
            <a:off x="4067944" y="3445439"/>
            <a:ext cx="4947872" cy="1754326"/>
          </a:xfrm>
          <a:prstGeom prst="rect">
            <a:avLst/>
          </a:prstGeom>
          <a:noFill/>
        </p:spPr>
        <p:txBody>
          <a:bodyPr wrap="square" rtlCol="0">
            <a:spAutoFit/>
          </a:bodyPr>
          <a:lstStyle/>
          <a:p>
            <a:pPr algn="ctr"/>
            <a:r>
              <a:rPr lang="en-GB" b="1" dirty="0">
                <a:solidFill>
                  <a:schemeClr val="tx2">
                    <a:lumMod val="75000"/>
                  </a:schemeClr>
                </a:solidFill>
                <a:latin typeface="Arial" panose="020B0604020202020204" pitchFamily="34" charset="0"/>
                <a:cs typeface="Arial" panose="020B0604020202020204" pitchFamily="34" charset="0"/>
              </a:rPr>
              <a:t> Dr Steph Smith, </a:t>
            </a:r>
            <a:r>
              <a:rPr lang="en-GB" dirty="0">
                <a:solidFill>
                  <a:schemeClr val="tx2">
                    <a:lumMod val="75000"/>
                  </a:schemeClr>
                </a:solidFill>
                <a:latin typeface="Arial" panose="020B0604020202020204" pitchFamily="34" charset="0"/>
                <a:cs typeface="Arial" panose="020B0604020202020204" pitchFamily="34" charset="0"/>
              </a:rPr>
              <a:t>Clinical Psychologist &amp; Clinical Team Lead for Romsey and District MHST  </a:t>
            </a:r>
          </a:p>
          <a:p>
            <a:pPr algn="ctr"/>
            <a:r>
              <a:rPr lang="en-GB" b="1" dirty="0">
                <a:solidFill>
                  <a:schemeClr val="tx2">
                    <a:lumMod val="75000"/>
                  </a:schemeClr>
                </a:solidFill>
                <a:latin typeface="Arial" panose="020B0604020202020204" pitchFamily="34" charset="0"/>
                <a:cs typeface="Arial" panose="020B0604020202020204" pitchFamily="34" charset="0"/>
              </a:rPr>
              <a:t>Dr Kate Hodgson, </a:t>
            </a:r>
            <a:r>
              <a:rPr lang="en-GB" dirty="0">
                <a:solidFill>
                  <a:schemeClr val="tx2">
                    <a:lumMod val="75000"/>
                  </a:schemeClr>
                </a:solidFill>
                <a:latin typeface="Arial" panose="020B0604020202020204" pitchFamily="34" charset="0"/>
                <a:cs typeface="Arial" panose="020B0604020202020204" pitchFamily="34" charset="0"/>
              </a:rPr>
              <a:t>Clinical Psychologist &amp; Clinical Team Lead for Winchester and Andover MHST</a:t>
            </a:r>
            <a:endParaRPr lang="en-GB" dirty="0"/>
          </a:p>
        </p:txBody>
      </p:sp>
    </p:spTree>
    <p:extLst>
      <p:ext uri="{BB962C8B-B14F-4D97-AF65-F5344CB8AC3E}">
        <p14:creationId xmlns:p14="http://schemas.microsoft.com/office/powerpoint/2010/main" val="340565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748371">
            <a:off x="996314" y="2182383"/>
            <a:ext cx="921752" cy="326421"/>
          </a:xfrm>
          <a:prstGeom prst="rect">
            <a:avLst/>
          </a:prstGeom>
        </p:spPr>
      </p:pic>
      <p:sp>
        <p:nvSpPr>
          <p:cNvPr id="7" name="TextBox 6"/>
          <p:cNvSpPr txBox="1"/>
          <p:nvPr/>
        </p:nvSpPr>
        <p:spPr>
          <a:xfrm>
            <a:off x="-45020" y="2803461"/>
            <a:ext cx="2347304" cy="2554545"/>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0070C0"/>
                </a:solidFill>
                <a:latin typeface="Arial" panose="020B0604020202020204" pitchFamily="34" charset="0"/>
                <a:cs typeface="Arial" panose="020B0604020202020204" pitchFamily="34" charset="0"/>
              </a:rPr>
              <a:t>Approaches situations intellectually </a:t>
            </a:r>
          </a:p>
          <a:p>
            <a:pPr marL="285750" indent="-285750">
              <a:buFont typeface="Arial" panose="020B0604020202020204" pitchFamily="34" charset="0"/>
              <a:buChar char="•"/>
            </a:pPr>
            <a:r>
              <a:rPr lang="en-GB" sz="1600" b="1" dirty="0">
                <a:solidFill>
                  <a:srgbClr val="0070C0"/>
                </a:solidFill>
                <a:latin typeface="Arial" panose="020B0604020202020204" pitchFamily="34" charset="0"/>
                <a:cs typeface="Arial" panose="020B0604020202020204" pitchFamily="34" charset="0"/>
              </a:rPr>
              <a:t>Uses logic and past experiences</a:t>
            </a:r>
          </a:p>
          <a:p>
            <a:pPr marL="285750" indent="-285750">
              <a:buFont typeface="Arial" panose="020B0604020202020204" pitchFamily="34" charset="0"/>
              <a:buChar char="•"/>
            </a:pPr>
            <a:r>
              <a:rPr lang="en-GB" sz="1600" b="1" dirty="0">
                <a:solidFill>
                  <a:srgbClr val="0070C0"/>
                </a:solidFill>
                <a:latin typeface="Arial" panose="020B0604020202020204" pitchFamily="34" charset="0"/>
                <a:cs typeface="Arial" panose="020B0604020202020204" pitchFamily="34" charset="0"/>
              </a:rPr>
              <a:t>Uses facts and research</a:t>
            </a:r>
          </a:p>
          <a:p>
            <a:pPr marL="285750" indent="-285750">
              <a:buFont typeface="Arial" panose="020B0604020202020204" pitchFamily="34" charset="0"/>
              <a:buChar char="•"/>
            </a:pPr>
            <a:r>
              <a:rPr lang="en-GB" sz="1600" b="1" dirty="0">
                <a:solidFill>
                  <a:srgbClr val="0070C0"/>
                </a:solidFill>
                <a:latin typeface="Arial" panose="020B0604020202020204" pitchFamily="34" charset="0"/>
                <a:cs typeface="Arial" panose="020B0604020202020204" pitchFamily="34" charset="0"/>
              </a:rPr>
              <a:t>Focused</a:t>
            </a:r>
          </a:p>
          <a:p>
            <a:pPr marL="285750" indent="-285750">
              <a:buFont typeface="Arial" panose="020B0604020202020204" pitchFamily="34" charset="0"/>
              <a:buChar char="•"/>
            </a:pPr>
            <a:r>
              <a:rPr lang="en-GB" sz="1600" b="1" dirty="0">
                <a:solidFill>
                  <a:srgbClr val="0070C0"/>
                </a:solidFill>
                <a:latin typeface="Arial" panose="020B0604020202020204" pitchFamily="34" charset="0"/>
                <a:cs typeface="Arial" panose="020B0604020202020204" pitchFamily="34" charset="0"/>
              </a:rPr>
              <a:t>Cold, icy, detached</a:t>
            </a:r>
          </a:p>
          <a:p>
            <a:pPr marL="285750" indent="-285750">
              <a:buFont typeface="Arial" panose="020B0604020202020204" pitchFamily="34" charset="0"/>
              <a:buChar char="•"/>
            </a:pPr>
            <a:r>
              <a:rPr lang="en-GB" sz="1600" b="1" dirty="0">
                <a:solidFill>
                  <a:srgbClr val="0070C0"/>
                </a:solidFill>
                <a:latin typeface="Arial" panose="020B0604020202020204" pitchFamily="34" charset="0"/>
                <a:cs typeface="Arial" panose="020B0604020202020204" pitchFamily="34" charset="0"/>
              </a:rPr>
              <a:t>Void of emotion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8110">
            <a:off x="7198728" y="2120536"/>
            <a:ext cx="848586" cy="423696"/>
          </a:xfrm>
          <a:prstGeom prst="rect">
            <a:avLst/>
          </a:prstGeom>
        </p:spPr>
      </p:pic>
      <p:sp>
        <p:nvSpPr>
          <p:cNvPr id="9" name="TextBox 8"/>
          <p:cNvSpPr txBox="1"/>
          <p:nvPr/>
        </p:nvSpPr>
        <p:spPr>
          <a:xfrm>
            <a:off x="7117175" y="2803461"/>
            <a:ext cx="2071845" cy="3046988"/>
          </a:xfrm>
          <a:prstGeom prst="rect">
            <a:avLst/>
          </a:prstGeom>
          <a:noFill/>
        </p:spPr>
        <p:txBody>
          <a:bodyPr wrap="square" rtlCol="0">
            <a:spAutoFit/>
          </a:bodyPr>
          <a:lstStyle/>
          <a:p>
            <a:pPr marL="285750" indent="-285750">
              <a:buFont typeface="Wingdings" panose="05000000000000000000" pitchFamily="2" charset="2"/>
              <a:buChar char="§"/>
            </a:pPr>
            <a:r>
              <a:rPr lang="en-GB" sz="1600" b="1" dirty="0">
                <a:solidFill>
                  <a:srgbClr val="7030A0"/>
                </a:solidFill>
                <a:latin typeface="Arial" panose="020B0604020202020204" pitchFamily="34" charset="0"/>
                <a:cs typeface="Arial" panose="020B0604020202020204" pitchFamily="34" charset="0"/>
              </a:rPr>
              <a:t>Behaviour driven by emotions</a:t>
            </a:r>
          </a:p>
          <a:p>
            <a:pPr marL="285750" indent="-285750">
              <a:buFont typeface="Wingdings" panose="05000000000000000000" pitchFamily="2" charset="2"/>
              <a:buChar char="§"/>
            </a:pPr>
            <a:r>
              <a:rPr lang="en-GB" sz="1600" b="1" dirty="0">
                <a:solidFill>
                  <a:srgbClr val="7030A0"/>
                </a:solidFill>
                <a:latin typeface="Arial" panose="020B0604020202020204" pitchFamily="34" charset="0"/>
                <a:cs typeface="Arial" panose="020B0604020202020204" pitchFamily="34" charset="0"/>
              </a:rPr>
              <a:t>Reactive impulsive- no thought to consequences</a:t>
            </a:r>
          </a:p>
          <a:p>
            <a:pPr marL="285750" indent="-285750">
              <a:buFont typeface="Wingdings" panose="05000000000000000000" pitchFamily="2" charset="2"/>
              <a:buChar char="§"/>
            </a:pPr>
            <a:r>
              <a:rPr lang="en-GB" sz="1600" b="1" dirty="0">
                <a:solidFill>
                  <a:srgbClr val="7030A0"/>
                </a:solidFill>
                <a:latin typeface="Arial" panose="020B0604020202020204" pitchFamily="34" charset="0"/>
                <a:cs typeface="Arial" panose="020B0604020202020204" pitchFamily="34" charset="0"/>
              </a:rPr>
              <a:t>Rational logical thinking or talking not possible</a:t>
            </a:r>
          </a:p>
          <a:p>
            <a:pPr marL="285750" indent="-285750">
              <a:buFont typeface="Wingdings" panose="05000000000000000000" pitchFamily="2" charset="2"/>
              <a:buChar char="§"/>
            </a:pPr>
            <a:r>
              <a:rPr lang="en-GB" sz="1600" b="1" dirty="0">
                <a:solidFill>
                  <a:srgbClr val="7030A0"/>
                </a:solidFill>
                <a:latin typeface="Arial" panose="020B0604020202020204" pitchFamily="34" charset="0"/>
                <a:cs typeface="Arial" panose="020B0604020202020204" pitchFamily="34" charset="0"/>
              </a:rPr>
              <a:t>Red hot</a:t>
            </a:r>
          </a:p>
        </p:txBody>
      </p:sp>
      <p:sp>
        <p:nvSpPr>
          <p:cNvPr id="11" name="TextBox 10"/>
          <p:cNvSpPr txBox="1"/>
          <p:nvPr/>
        </p:nvSpPr>
        <p:spPr>
          <a:xfrm>
            <a:off x="2491977" y="4874870"/>
            <a:ext cx="4320480" cy="1384995"/>
          </a:xfrm>
          <a:prstGeom prst="rect">
            <a:avLst/>
          </a:prstGeom>
          <a:noFill/>
        </p:spPr>
        <p:txBody>
          <a:bodyPr wrap="square" rtlCol="0">
            <a:spAutoFit/>
          </a:bodyPr>
          <a:lstStyle/>
          <a:p>
            <a:pPr marL="171450" indent="-171450">
              <a:buFontTx/>
              <a:buChar char="-"/>
            </a:pPr>
            <a:r>
              <a:rPr lang="en-GB" sz="1600" b="1" dirty="0">
                <a:solidFill>
                  <a:srgbClr val="00B050"/>
                </a:solidFill>
                <a:latin typeface="Arial" panose="020B0604020202020204" pitchFamily="34" charset="0"/>
                <a:cs typeface="Arial" panose="020B0604020202020204" pitchFamily="34" charset="0"/>
              </a:rPr>
              <a:t>Intuitive thinking</a:t>
            </a:r>
          </a:p>
          <a:p>
            <a:pPr marL="171450" indent="-171450">
              <a:buFontTx/>
              <a:buChar char="-"/>
            </a:pPr>
            <a:r>
              <a:rPr lang="en-GB" sz="1600" b="1" dirty="0">
                <a:solidFill>
                  <a:srgbClr val="00B050"/>
                </a:solidFill>
                <a:latin typeface="Arial" panose="020B0604020202020204" pitchFamily="34" charset="0"/>
                <a:cs typeface="Arial" panose="020B0604020202020204" pitchFamily="34" charset="0"/>
              </a:rPr>
              <a:t>Balance between rational and emotional mind</a:t>
            </a:r>
          </a:p>
          <a:p>
            <a:pPr marL="285750" indent="-285750">
              <a:buFont typeface="Arial" panose="020B0604020202020204" pitchFamily="34" charset="0"/>
              <a:buChar char="•"/>
            </a:pPr>
            <a:r>
              <a:rPr lang="en-GB" sz="1600" b="1" dirty="0">
                <a:solidFill>
                  <a:srgbClr val="00B050"/>
                </a:solidFill>
                <a:latin typeface="Arial" panose="020B0604020202020204" pitchFamily="34" charset="0"/>
                <a:cs typeface="Arial" panose="020B0604020202020204" pitchFamily="34" charset="0"/>
              </a:rPr>
              <a:t>- “I feel this, I know that so I will do X”</a:t>
            </a:r>
          </a:p>
          <a:p>
            <a:endParaRPr lang="en-GB" b="1" dirty="0">
              <a:solidFill>
                <a:srgbClr val="7030A0"/>
              </a:solidFill>
            </a:endParaRPr>
          </a:p>
        </p:txBody>
      </p:sp>
      <p:pic>
        <p:nvPicPr>
          <p:cNvPr id="12" name="Picture 11" descr="A diagram of different types of mind&#10;&#10;Description automatically generated">
            <a:extLst>
              <a:ext uri="{FF2B5EF4-FFF2-40B4-BE49-F238E27FC236}">
                <a16:creationId xmlns:a16="http://schemas.microsoft.com/office/drawing/2014/main" id="{83DD6FE1-8340-40B0-D7F2-361168624D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9097" y="1310663"/>
            <a:ext cx="5323396" cy="35424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4165509" y="4482900"/>
            <a:ext cx="773343" cy="341634"/>
          </a:xfrm>
          <a:prstGeom prst="rect">
            <a:avLst/>
          </a:prstGeom>
        </p:spPr>
      </p:pic>
      <p:sp>
        <p:nvSpPr>
          <p:cNvPr id="13" name="TextBox 12">
            <a:extLst>
              <a:ext uri="{FF2B5EF4-FFF2-40B4-BE49-F238E27FC236}">
                <a16:creationId xmlns:a16="http://schemas.microsoft.com/office/drawing/2014/main" id="{883981B8-89AC-D91E-20F4-06204743701C}"/>
              </a:ext>
            </a:extLst>
          </p:cNvPr>
          <p:cNvSpPr txBox="1"/>
          <p:nvPr/>
        </p:nvSpPr>
        <p:spPr>
          <a:xfrm>
            <a:off x="251520" y="1134036"/>
            <a:ext cx="3130147" cy="461665"/>
          </a:xfrm>
          <a:prstGeom prst="rect">
            <a:avLst/>
          </a:prstGeom>
          <a:noFill/>
        </p:spPr>
        <p:txBody>
          <a:bodyPr wrap="square" rtlCol="0">
            <a:spAutoFit/>
          </a:bodyPr>
          <a:lstStyle/>
          <a:p>
            <a:r>
              <a:rPr lang="en-GB" sz="2400" b="1" u="sng" dirty="0">
                <a:solidFill>
                  <a:srgbClr val="002060"/>
                </a:solidFill>
                <a:latin typeface="Arial" panose="020B0604020202020204" pitchFamily="34" charset="0"/>
                <a:cs typeface="Arial" panose="020B0604020202020204" pitchFamily="34" charset="0"/>
              </a:rPr>
              <a:t>Wise Mind Model </a:t>
            </a:r>
          </a:p>
        </p:txBody>
      </p:sp>
    </p:spTree>
    <p:extLst>
      <p:ext uri="{BB962C8B-B14F-4D97-AF65-F5344CB8AC3E}">
        <p14:creationId xmlns:p14="http://schemas.microsoft.com/office/powerpoint/2010/main" val="421259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356"/>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101" y="1015933"/>
            <a:ext cx="1728192" cy="14773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5553" y="2879492"/>
            <a:ext cx="2357386" cy="13424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2771" y="4257892"/>
            <a:ext cx="2221029" cy="1584175"/>
          </a:xfrm>
          <a:prstGeom prst="rect">
            <a:avLst/>
          </a:prstGeom>
        </p:spPr>
      </p:pic>
      <p:sp>
        <p:nvSpPr>
          <p:cNvPr id="6" name="TextBox 5"/>
          <p:cNvSpPr txBox="1"/>
          <p:nvPr/>
        </p:nvSpPr>
        <p:spPr>
          <a:xfrm>
            <a:off x="564845" y="869713"/>
            <a:ext cx="4392488" cy="461665"/>
          </a:xfrm>
          <a:prstGeom prst="rect">
            <a:avLst/>
          </a:prstGeom>
          <a:noFill/>
        </p:spPr>
        <p:txBody>
          <a:bodyPr wrap="square" rtlCol="0">
            <a:spAutoFit/>
          </a:bodyPr>
          <a:lstStyle/>
          <a:p>
            <a:r>
              <a:rPr lang="en-GB" sz="2400" b="1" u="sng" dirty="0">
                <a:solidFill>
                  <a:srgbClr val="002060"/>
                </a:solidFill>
                <a:latin typeface="Arial" panose="020B0604020202020204" pitchFamily="34" charset="0"/>
                <a:cs typeface="Arial" panose="020B0604020202020204" pitchFamily="34" charset="0"/>
              </a:rPr>
              <a:t>Carer Reactions</a:t>
            </a:r>
          </a:p>
        </p:txBody>
      </p:sp>
      <p:sp>
        <p:nvSpPr>
          <p:cNvPr id="11" name="TextBox 10">
            <a:extLst>
              <a:ext uri="{FF2B5EF4-FFF2-40B4-BE49-F238E27FC236}">
                <a16:creationId xmlns:a16="http://schemas.microsoft.com/office/drawing/2014/main" id="{3F26A485-8936-722F-14D3-39BBD40F41E1}"/>
              </a:ext>
            </a:extLst>
          </p:cNvPr>
          <p:cNvSpPr txBox="1"/>
          <p:nvPr/>
        </p:nvSpPr>
        <p:spPr>
          <a:xfrm>
            <a:off x="323528" y="1622198"/>
            <a:ext cx="6696744" cy="4801314"/>
          </a:xfrm>
          <a:prstGeom prst="rect">
            <a:avLst/>
          </a:prstGeom>
          <a:noFill/>
        </p:spPr>
        <p:txBody>
          <a:bodyPr wrap="square" rtlCol="0">
            <a:spAutoFit/>
          </a:bodyPr>
          <a:lstStyle/>
          <a:p>
            <a:r>
              <a:rPr lang="en-GB" b="1" u="sng" dirty="0">
                <a:solidFill>
                  <a:srgbClr val="002060"/>
                </a:solidFill>
                <a:latin typeface="Arial" panose="020B0604020202020204" pitchFamily="34" charset="0"/>
                <a:cs typeface="Arial" panose="020B0604020202020204" pitchFamily="34" charset="0"/>
              </a:rPr>
              <a:t>Kangaroo</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Accommodating carer </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Struggle to develop their own </a:t>
            </a:r>
          </a:p>
          <a:p>
            <a:r>
              <a:rPr lang="en-GB" dirty="0">
                <a:solidFill>
                  <a:srgbClr val="002060"/>
                </a:solidFill>
                <a:latin typeface="Arial" panose="020B0604020202020204" pitchFamily="34" charset="0"/>
                <a:cs typeface="Arial" panose="020B0604020202020204" pitchFamily="34" charset="0"/>
              </a:rPr>
              <a:t>     problem-solving skills/emotional resilience </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Collude/reinforce unhelpful behaviours</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Trapped in the role of an ‘infant’ 	</a:t>
            </a:r>
          </a:p>
          <a:p>
            <a:endParaRPr lang="en-GB" dirty="0">
              <a:solidFill>
                <a:srgbClr val="002060"/>
              </a:solidFill>
              <a:latin typeface="Arial" panose="020B0604020202020204" pitchFamily="34" charset="0"/>
              <a:cs typeface="Arial" panose="020B0604020202020204" pitchFamily="34" charset="0"/>
            </a:endParaRPr>
          </a:p>
          <a:p>
            <a:r>
              <a:rPr lang="en-GB" b="1" u="sng" dirty="0">
                <a:solidFill>
                  <a:srgbClr val="002060"/>
                </a:solidFill>
                <a:latin typeface="Arial" panose="020B0604020202020204" pitchFamily="34" charset="0"/>
                <a:cs typeface="Arial" panose="020B0604020202020204" pitchFamily="34" charset="0"/>
              </a:rPr>
              <a:t>Rhinoceros</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‘Overcontrol’ carer</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Often results in conflict </a:t>
            </a:r>
          </a:p>
          <a:p>
            <a:endParaRPr lang="en-GB" b="1" u="sng" dirty="0">
              <a:solidFill>
                <a:srgbClr val="002060"/>
              </a:solidFill>
              <a:latin typeface="Arial" panose="020B0604020202020204" pitchFamily="34" charset="0"/>
              <a:cs typeface="Arial" panose="020B0604020202020204" pitchFamily="34" charset="0"/>
            </a:endParaRPr>
          </a:p>
          <a:p>
            <a:r>
              <a:rPr lang="en-GB" b="1" u="sng" dirty="0">
                <a:solidFill>
                  <a:srgbClr val="002060"/>
                </a:solidFill>
                <a:latin typeface="Arial" panose="020B0604020202020204" pitchFamily="34" charset="0"/>
                <a:cs typeface="Arial" panose="020B0604020202020204" pitchFamily="34" charset="0"/>
              </a:rPr>
              <a:t>Dolphin</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Side by side carer</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Young person has more independence,</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 autonomy and freedom </a:t>
            </a:r>
          </a:p>
          <a:p>
            <a:endParaRPr lang="en-GB" b="1" u="sng" dirty="0">
              <a:solidFill>
                <a:srgbClr val="00206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39076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87203-1087-28C4-0F7C-C7270F344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0" y="-18988"/>
            <a:ext cx="9144000" cy="6858000"/>
          </a:xfrm>
          <a:prstGeom prst="rect">
            <a:avLst/>
          </a:prstGeom>
        </p:spPr>
      </p:pic>
      <p:sp>
        <p:nvSpPr>
          <p:cNvPr id="6" name="TextBox 5">
            <a:extLst>
              <a:ext uri="{FF2B5EF4-FFF2-40B4-BE49-F238E27FC236}">
                <a16:creationId xmlns:a16="http://schemas.microsoft.com/office/drawing/2014/main" id="{1373146F-E868-9F83-5F38-FA81BABE60EC}"/>
              </a:ext>
            </a:extLst>
          </p:cNvPr>
          <p:cNvSpPr txBox="1"/>
          <p:nvPr/>
        </p:nvSpPr>
        <p:spPr>
          <a:xfrm>
            <a:off x="899592" y="1124744"/>
            <a:ext cx="4824536" cy="461665"/>
          </a:xfrm>
          <a:prstGeom prst="rect">
            <a:avLst/>
          </a:prstGeom>
          <a:noFill/>
        </p:spPr>
        <p:txBody>
          <a:bodyPr wrap="square">
            <a:spAutoFit/>
          </a:bodyPr>
          <a:lstStyle/>
          <a:p>
            <a:r>
              <a:rPr lang="en-GB" sz="2400" b="1" u="sng" dirty="0">
                <a:solidFill>
                  <a:srgbClr val="002060"/>
                </a:solidFill>
                <a:latin typeface="Arial" panose="020B0604020202020204" pitchFamily="34" charset="0"/>
                <a:cs typeface="Arial" panose="020B0604020202020204" pitchFamily="34" charset="0"/>
              </a:rPr>
              <a:t>Carer Emotions</a:t>
            </a:r>
          </a:p>
        </p:txBody>
      </p:sp>
      <p:pic>
        <p:nvPicPr>
          <p:cNvPr id="10" name="Picture 9">
            <a:extLst>
              <a:ext uri="{FF2B5EF4-FFF2-40B4-BE49-F238E27FC236}">
                <a16:creationId xmlns:a16="http://schemas.microsoft.com/office/drawing/2014/main" id="{AD977F47-F0C3-192D-5FEE-900836073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288401"/>
            <a:ext cx="2736304" cy="169034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868" y="3717509"/>
            <a:ext cx="2474019" cy="2102098"/>
          </a:xfrm>
          <a:prstGeom prst="rect">
            <a:avLst/>
          </a:prstGeom>
        </p:spPr>
      </p:pic>
      <p:sp>
        <p:nvSpPr>
          <p:cNvPr id="12" name="TextBox 11">
            <a:extLst>
              <a:ext uri="{FF2B5EF4-FFF2-40B4-BE49-F238E27FC236}">
                <a16:creationId xmlns:a16="http://schemas.microsoft.com/office/drawing/2014/main" id="{FA583EC4-A072-EA3C-36D7-8618CB6F6B6E}"/>
              </a:ext>
            </a:extLst>
          </p:cNvPr>
          <p:cNvSpPr txBox="1"/>
          <p:nvPr/>
        </p:nvSpPr>
        <p:spPr>
          <a:xfrm>
            <a:off x="951914" y="1643619"/>
            <a:ext cx="3260046" cy="3970318"/>
          </a:xfrm>
          <a:prstGeom prst="rect">
            <a:avLst/>
          </a:prstGeom>
          <a:noFill/>
        </p:spPr>
        <p:txBody>
          <a:bodyPr wrap="square" rtlCol="0">
            <a:spAutoFit/>
          </a:bodyPr>
          <a:lstStyle/>
          <a:p>
            <a:r>
              <a:rPr lang="en-GB" b="1" u="sng" dirty="0">
                <a:solidFill>
                  <a:srgbClr val="002060"/>
                </a:solidFill>
                <a:latin typeface="Arial" panose="020B0604020202020204" pitchFamily="34" charset="0"/>
                <a:cs typeface="Arial" panose="020B0604020202020204" pitchFamily="34" charset="0"/>
              </a:rPr>
              <a:t>Ostrich</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Minimisation ‘head in the sand’</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Invalidated/not understood </a:t>
            </a:r>
          </a:p>
          <a:p>
            <a:endParaRPr lang="en-GB" b="1" u="sng" dirty="0">
              <a:solidFill>
                <a:srgbClr val="002060"/>
              </a:solidFill>
              <a:latin typeface="Arial" panose="020B0604020202020204" pitchFamily="34" charset="0"/>
              <a:cs typeface="Arial" panose="020B0604020202020204" pitchFamily="34" charset="0"/>
            </a:endParaRPr>
          </a:p>
          <a:p>
            <a:r>
              <a:rPr lang="en-GB" b="1" u="sng" dirty="0">
                <a:solidFill>
                  <a:srgbClr val="002060"/>
                </a:solidFill>
                <a:latin typeface="Arial" panose="020B0604020202020204" pitchFamily="34" charset="0"/>
                <a:cs typeface="Arial" panose="020B0604020202020204" pitchFamily="34" charset="0"/>
              </a:rPr>
              <a:t>Jellyfish</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Overly-sensitive carer </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Defensive</a:t>
            </a:r>
          </a:p>
          <a:p>
            <a:endParaRPr lang="en-GB" b="1" u="sng" dirty="0">
              <a:solidFill>
                <a:srgbClr val="002060"/>
              </a:solidFill>
              <a:latin typeface="Arial" panose="020B0604020202020204" pitchFamily="34" charset="0"/>
              <a:cs typeface="Arial" panose="020B0604020202020204" pitchFamily="34" charset="0"/>
            </a:endParaRPr>
          </a:p>
          <a:p>
            <a:r>
              <a:rPr lang="en-GB" b="1" u="sng" dirty="0">
                <a:solidFill>
                  <a:srgbClr val="002060"/>
                </a:solidFill>
                <a:latin typeface="Arial" panose="020B0604020202020204" pitchFamily="34" charset="0"/>
                <a:cs typeface="Arial" panose="020B0604020202020204" pitchFamily="34" charset="0"/>
              </a:rPr>
              <a:t>St </a:t>
            </a:r>
            <a:r>
              <a:rPr lang="en-GB" b="1" u="sng" dirty="0" err="1">
                <a:solidFill>
                  <a:srgbClr val="002060"/>
                </a:solidFill>
                <a:latin typeface="Arial" panose="020B0604020202020204" pitchFamily="34" charset="0"/>
                <a:cs typeface="Arial" panose="020B0604020202020204" pitchFamily="34" charset="0"/>
              </a:rPr>
              <a:t>Bernand</a:t>
            </a:r>
            <a:r>
              <a:rPr lang="en-GB" b="1" u="sng"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Calm and steady carer</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Unconditional love/support</a:t>
            </a:r>
          </a:p>
          <a:p>
            <a:endParaRPr lang="en-GB" b="1" u="sng" dirty="0">
              <a:solidFill>
                <a:srgbClr val="002060"/>
              </a:solidFill>
              <a:latin typeface="Arial" panose="020B0604020202020204" pitchFamily="34" charset="0"/>
              <a:cs typeface="Arial" panose="020B0604020202020204" pitchFamily="34" charset="0"/>
            </a:endParaRPr>
          </a:p>
          <a:p>
            <a:endParaRPr lang="en-GB" b="1" u="sng"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1D39D53-09D2-8493-8C09-EFFEBC1BF633}"/>
              </a:ext>
            </a:extLst>
          </p:cNvPr>
          <p:cNvSpPr txBox="1"/>
          <p:nvPr/>
        </p:nvSpPr>
        <p:spPr>
          <a:xfrm>
            <a:off x="3059832" y="1733636"/>
            <a:ext cx="3260046" cy="923330"/>
          </a:xfrm>
          <a:prstGeom prst="rect">
            <a:avLst/>
          </a:prstGeom>
          <a:noFill/>
        </p:spPr>
        <p:txBody>
          <a:bodyPr wrap="square" rtlCol="0">
            <a:spAutoFit/>
          </a:bodyPr>
          <a:lstStyle/>
          <a:p>
            <a:endParaRPr lang="en-GB" b="1" u="sng" dirty="0">
              <a:solidFill>
                <a:srgbClr val="002060"/>
              </a:solidFill>
              <a:latin typeface="Arial" panose="020B0604020202020204" pitchFamily="34" charset="0"/>
              <a:cs typeface="Arial" panose="020B0604020202020204" pitchFamily="34" charset="0"/>
            </a:endParaRPr>
          </a:p>
          <a:p>
            <a:endParaRPr lang="en-GB" b="1" u="sng" dirty="0">
              <a:solidFill>
                <a:srgbClr val="002060"/>
              </a:solidFill>
              <a:latin typeface="Arial" panose="020B0604020202020204" pitchFamily="34" charset="0"/>
              <a:cs typeface="Arial" panose="020B0604020202020204" pitchFamily="34" charset="0"/>
            </a:endParaRPr>
          </a:p>
          <a:p>
            <a:endParaRPr lang="en-GB" b="1" u="sng"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833" y="2556193"/>
            <a:ext cx="2057177" cy="1864511"/>
          </a:xfrm>
          <a:prstGeom prst="rect">
            <a:avLst/>
          </a:prstGeom>
        </p:spPr>
      </p:pic>
    </p:spTree>
    <p:extLst>
      <p:ext uri="{BB962C8B-B14F-4D97-AF65-F5344CB8AC3E}">
        <p14:creationId xmlns:p14="http://schemas.microsoft.com/office/powerpoint/2010/main" val="351606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3FAECA-71B0-A0A7-F12A-38DF7477C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 circular diagram of a person's head&#10;&#10;Description automatically generated">
            <a:extLst>
              <a:ext uri="{FF2B5EF4-FFF2-40B4-BE49-F238E27FC236}">
                <a16:creationId xmlns:a16="http://schemas.microsoft.com/office/drawing/2014/main" id="{10FE8D5C-1639-3941-7005-8E387304E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823611"/>
            <a:ext cx="5472608" cy="5210778"/>
          </a:xfrm>
          <a:prstGeom prst="rect">
            <a:avLst/>
          </a:prstGeom>
        </p:spPr>
      </p:pic>
      <p:sp>
        <p:nvSpPr>
          <p:cNvPr id="3" name="TextBox 2">
            <a:extLst>
              <a:ext uri="{FF2B5EF4-FFF2-40B4-BE49-F238E27FC236}">
                <a16:creationId xmlns:a16="http://schemas.microsoft.com/office/drawing/2014/main" id="{6EB2E1BF-D340-8C09-6D06-C01FCFBF6C04}"/>
              </a:ext>
            </a:extLst>
          </p:cNvPr>
          <p:cNvSpPr txBox="1"/>
          <p:nvPr/>
        </p:nvSpPr>
        <p:spPr>
          <a:xfrm>
            <a:off x="6228184" y="2060848"/>
            <a:ext cx="2376264" cy="2308324"/>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Balanced lifestyle </a:t>
            </a:r>
          </a:p>
          <a:p>
            <a:endParaRPr lang="en-GB" sz="2400" dirty="0">
              <a:solidFill>
                <a:srgbClr val="002060"/>
              </a:solidFill>
              <a:latin typeface="Arial" panose="020B0604020202020204" pitchFamily="34" charset="0"/>
              <a:cs typeface="Arial" panose="020B0604020202020204" pitchFamily="34" charset="0"/>
            </a:endParaRPr>
          </a:p>
          <a:p>
            <a:r>
              <a:rPr lang="en-GB" sz="2400" dirty="0">
                <a:solidFill>
                  <a:srgbClr val="002060"/>
                </a:solidFill>
                <a:latin typeface="Arial" panose="020B0604020202020204" pitchFamily="34" charset="0"/>
                <a:cs typeface="Arial" panose="020B0604020202020204" pitchFamily="34" charset="0"/>
              </a:rPr>
              <a:t>‘Healthy Mind Platter – Dan Siegel </a:t>
            </a:r>
          </a:p>
        </p:txBody>
      </p:sp>
    </p:spTree>
    <p:extLst>
      <p:ext uri="{BB962C8B-B14F-4D97-AF65-F5344CB8AC3E}">
        <p14:creationId xmlns:p14="http://schemas.microsoft.com/office/powerpoint/2010/main" val="11628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C317685-6185-0C32-AD63-51E571070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3"/>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a:extLst>
              <a:ext uri="{FF2B5EF4-FFF2-40B4-BE49-F238E27FC236}">
                <a16:creationId xmlns:a16="http://schemas.microsoft.com/office/drawing/2014/main" id="{6E5E8EFA-5843-BBBC-0E46-394E1DC2A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51238"/>
            <a:ext cx="5976664" cy="4482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1B01C6-3D91-ECA1-F2CB-1BA47E14A42F}"/>
              </a:ext>
            </a:extLst>
          </p:cNvPr>
          <p:cNvSpPr txBox="1"/>
          <p:nvPr/>
        </p:nvSpPr>
        <p:spPr>
          <a:xfrm>
            <a:off x="6804248" y="2204864"/>
            <a:ext cx="1800200" cy="1200329"/>
          </a:xfrm>
          <a:prstGeom prst="rect">
            <a:avLst/>
          </a:prstGeom>
          <a:noFill/>
        </p:spPr>
        <p:txBody>
          <a:bodyPr wrap="square" rtlCol="0">
            <a:spAutoFit/>
          </a:bodyPr>
          <a:lstStyle/>
          <a:p>
            <a:r>
              <a:rPr lang="en-GB" sz="2400" u="sng" dirty="0">
                <a:solidFill>
                  <a:srgbClr val="002060"/>
                </a:solidFill>
                <a:latin typeface="Arial" panose="020B0604020202020204" pitchFamily="34" charset="0"/>
                <a:cs typeface="Arial" panose="020B0604020202020204" pitchFamily="34" charset="0"/>
              </a:rPr>
              <a:t>Problem solving skills </a:t>
            </a:r>
          </a:p>
        </p:txBody>
      </p:sp>
    </p:spTree>
    <p:extLst>
      <p:ext uri="{BB962C8B-B14F-4D97-AF65-F5344CB8AC3E}">
        <p14:creationId xmlns:p14="http://schemas.microsoft.com/office/powerpoint/2010/main" val="317554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4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350044" y="1670514"/>
            <a:ext cx="5472608" cy="3888432"/>
          </a:xfrm>
          <a:prstGeom prst="rect">
            <a:avLst/>
          </a:prstGeom>
          <a:noFill/>
          <a:ln>
            <a:noFill/>
          </a:ln>
        </p:spPr>
      </p:pic>
      <p:sp>
        <p:nvSpPr>
          <p:cNvPr id="2" name="TextBox 1">
            <a:extLst>
              <a:ext uri="{FF2B5EF4-FFF2-40B4-BE49-F238E27FC236}">
                <a16:creationId xmlns:a16="http://schemas.microsoft.com/office/drawing/2014/main" id="{1230C85E-CA4F-4C68-80EB-DA4D851B3C78}"/>
              </a:ext>
            </a:extLst>
          </p:cNvPr>
          <p:cNvSpPr txBox="1"/>
          <p:nvPr/>
        </p:nvSpPr>
        <p:spPr>
          <a:xfrm>
            <a:off x="5252344" y="2146751"/>
            <a:ext cx="4248472" cy="343170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Goals and hooks </a:t>
            </a:r>
          </a:p>
          <a:p>
            <a:pPr marL="457200" indent="-457200">
              <a:spcAft>
                <a:spcPts val="600"/>
              </a:spcAft>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Values</a:t>
            </a:r>
          </a:p>
          <a:p>
            <a:pPr marL="457200" indent="-457200">
              <a:spcAft>
                <a:spcPts val="600"/>
              </a:spcAft>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Coping ahead plans/relapse plans?</a:t>
            </a:r>
          </a:p>
          <a:p>
            <a:pPr marL="457200" indent="-457200">
              <a:spcAft>
                <a:spcPts val="600"/>
              </a:spcAft>
              <a:buFont typeface="Arial" panose="020B0604020202020204" pitchFamily="34" charset="0"/>
              <a:buChar char="•"/>
            </a:pPr>
            <a:endParaRPr lang="en-GB" sz="3200" dirty="0"/>
          </a:p>
          <a:p>
            <a:pPr marL="457200" indent="-457200">
              <a:spcAft>
                <a:spcPts val="600"/>
              </a:spcAft>
              <a:buFont typeface="Arial" panose="020B0604020202020204" pitchFamily="34" charset="0"/>
              <a:buChar char="•"/>
            </a:pPr>
            <a:endParaRPr lang="en-GB" sz="3200" dirty="0"/>
          </a:p>
          <a:p>
            <a:pPr marL="457200" indent="-457200">
              <a:spcAft>
                <a:spcPts val="600"/>
              </a:spcAft>
              <a:buFont typeface="Arial" panose="020B0604020202020204" pitchFamily="34" charset="0"/>
              <a:buChar char="•"/>
            </a:pPr>
            <a:endParaRPr lang="en-GB" sz="3200" dirty="0"/>
          </a:p>
        </p:txBody>
      </p:sp>
    </p:spTree>
    <p:extLst>
      <p:ext uri="{BB962C8B-B14F-4D97-AF65-F5344CB8AC3E}">
        <p14:creationId xmlns:p14="http://schemas.microsoft.com/office/powerpoint/2010/main" val="29554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8" y="0"/>
            <a:ext cx="9144000" cy="6858000"/>
          </a:xfrm>
          <a:prstGeom prst="rect">
            <a:avLst/>
          </a:prstGeom>
        </p:spPr>
      </p:pic>
      <p:sp>
        <p:nvSpPr>
          <p:cNvPr id="4" name="TextBox 3"/>
          <p:cNvSpPr txBox="1"/>
          <p:nvPr/>
        </p:nvSpPr>
        <p:spPr>
          <a:xfrm>
            <a:off x="516917" y="1093157"/>
            <a:ext cx="3587877" cy="3570208"/>
          </a:xfrm>
          <a:prstGeom prst="rect">
            <a:avLst/>
          </a:prstGeom>
          <a:noFill/>
        </p:spPr>
        <p:txBody>
          <a:bodyPr wrap="square" rtlCol="0">
            <a:spAutoFit/>
          </a:bodyPr>
          <a:lstStyle/>
          <a:p>
            <a:r>
              <a:rPr lang="en-GB" sz="2800" b="1" u="sng" dirty="0">
                <a:solidFill>
                  <a:srgbClr val="002060"/>
                </a:solidFill>
                <a:latin typeface="Arial" panose="020B0604020202020204" pitchFamily="34" charset="0"/>
                <a:cs typeface="Arial" panose="020B0604020202020204" pitchFamily="34" charset="0"/>
              </a:rPr>
              <a:t>Coping and Resilience Boxes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extBox 2"/>
          <p:cNvSpPr txBox="1"/>
          <p:nvPr/>
        </p:nvSpPr>
        <p:spPr>
          <a:xfrm>
            <a:off x="5039208" y="1716092"/>
            <a:ext cx="3816424" cy="369332"/>
          </a:xfrm>
          <a:prstGeom prst="rect">
            <a:avLst/>
          </a:prstGeom>
          <a:noFill/>
        </p:spPr>
        <p:txBody>
          <a:bodyPr wrap="square" rtlCol="0">
            <a:spAutoFit/>
          </a:bodyPr>
          <a:lstStyle/>
          <a:p>
            <a:r>
              <a:rPr lang="en-GB" dirty="0">
                <a:hlinkClick r:id="rId4"/>
              </a:rPr>
              <a:t>https://youtu.be/OyfgodSSdV4</a:t>
            </a:r>
            <a:endParaRPr lang="en-GB" dirty="0"/>
          </a:p>
        </p:txBody>
      </p:sp>
      <p:pic>
        <p:nvPicPr>
          <p:cNvPr id="5122" name="Picture 2" descr="How to make a coping tool box for kids amid mental health struggles - ABC  News">
            <a:extLst>
              <a:ext uri="{FF2B5EF4-FFF2-40B4-BE49-F238E27FC236}">
                <a16:creationId xmlns:a16="http://schemas.microsoft.com/office/drawing/2014/main" id="{36308AEE-322E-F9AF-4F8C-E8EEE3CBA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618" y="2492896"/>
            <a:ext cx="6102763" cy="343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3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61772" y="1244088"/>
            <a:ext cx="7848872" cy="523220"/>
          </a:xfrm>
          <a:prstGeom prst="rect">
            <a:avLst/>
          </a:prstGeom>
          <a:noFill/>
        </p:spPr>
        <p:txBody>
          <a:bodyPr wrap="square" rtlCol="0">
            <a:spAutoFit/>
          </a:bodyPr>
          <a:lstStyle/>
          <a:p>
            <a:r>
              <a:rPr lang="en-GB" sz="2800" b="1" u="sng" dirty="0">
                <a:solidFill>
                  <a:srgbClr val="002060"/>
                </a:solidFill>
                <a:latin typeface="Arial" panose="020B0604020202020204" pitchFamily="34" charset="0"/>
                <a:cs typeface="Arial" panose="020B0604020202020204" pitchFamily="34" charset="0"/>
              </a:rPr>
              <a:t>A-Z coping and coping cards  </a:t>
            </a:r>
          </a:p>
        </p:txBody>
      </p:sp>
      <p:sp>
        <p:nvSpPr>
          <p:cNvPr id="4" name="Rectangle 3"/>
          <p:cNvSpPr/>
          <p:nvPr/>
        </p:nvSpPr>
        <p:spPr>
          <a:xfrm>
            <a:off x="467544" y="5211760"/>
            <a:ext cx="3134576" cy="369332"/>
          </a:xfrm>
          <a:prstGeom prst="rect">
            <a:avLst/>
          </a:prstGeom>
        </p:spPr>
        <p:txBody>
          <a:bodyPr wrap="none">
            <a:spAutoFit/>
          </a:bodyPr>
          <a:lstStyle/>
          <a:p>
            <a:r>
              <a:rPr lang="en-GB" dirty="0">
                <a:hlinkClick r:id="rId4"/>
              </a:rPr>
              <a:t>https://youtu.be/5EXpkVw3fh0</a:t>
            </a:r>
            <a:endParaRPr lang="en-GB"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30065" r="51834" b="34967"/>
          <a:stretch/>
        </p:blipFill>
        <p:spPr bwMode="auto">
          <a:xfrm>
            <a:off x="294674" y="2380497"/>
            <a:ext cx="8554652" cy="240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29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272632-CA0B-BE4C-29F1-4EE19A3A5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388"/>
            <a:ext cx="9144000" cy="6858000"/>
          </a:xfrm>
          <a:prstGeom prst="rect">
            <a:avLst/>
          </a:prstGeom>
        </p:spPr>
      </p:pic>
      <p:sp>
        <p:nvSpPr>
          <p:cNvPr id="4" name="TextBox 3">
            <a:extLst>
              <a:ext uri="{FF2B5EF4-FFF2-40B4-BE49-F238E27FC236}">
                <a16:creationId xmlns:a16="http://schemas.microsoft.com/office/drawing/2014/main" id="{45490240-E781-CFCC-89FC-259D745FF031}"/>
              </a:ext>
            </a:extLst>
          </p:cNvPr>
          <p:cNvSpPr txBox="1"/>
          <p:nvPr/>
        </p:nvSpPr>
        <p:spPr>
          <a:xfrm>
            <a:off x="395536" y="1124744"/>
            <a:ext cx="4291732" cy="5909310"/>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a:p>
            <a:pPr marL="342900" indent="-342900">
              <a:spcAft>
                <a:spcPts val="1200"/>
              </a:spcAft>
              <a:buFont typeface="+mj-lt"/>
              <a:buAutoNum type="arabicPeriod"/>
            </a:pPr>
            <a:r>
              <a:rPr lang="en-GB" sz="2000" dirty="0">
                <a:solidFill>
                  <a:srgbClr val="002060"/>
                </a:solidFill>
                <a:latin typeface="Arial" panose="020B0604020202020204" pitchFamily="34" charset="0"/>
                <a:cs typeface="Arial" panose="020B0604020202020204" pitchFamily="34" charset="0"/>
              </a:rPr>
              <a:t>Try to avoid asking ‘how are you feeling?’</a:t>
            </a:r>
          </a:p>
          <a:p>
            <a:pPr marL="342900" indent="-342900">
              <a:spcAft>
                <a:spcPts val="1200"/>
              </a:spcAft>
              <a:buFont typeface="+mj-lt"/>
              <a:buAutoNum type="arabicPeriod"/>
            </a:pPr>
            <a:r>
              <a:rPr lang="en-GB" sz="2000" dirty="0">
                <a:solidFill>
                  <a:srgbClr val="002060"/>
                </a:solidFill>
                <a:latin typeface="Arial" panose="020B0604020202020204" pitchFamily="34" charset="0"/>
                <a:cs typeface="Arial" panose="020B0604020202020204" pitchFamily="34" charset="0"/>
              </a:rPr>
              <a:t>Check you and your young person has the same understanding of emotions/language being used.</a:t>
            </a:r>
          </a:p>
          <a:p>
            <a:pPr marL="342900" indent="-342900">
              <a:spcAft>
                <a:spcPts val="1200"/>
              </a:spcAft>
              <a:buFont typeface="+mj-lt"/>
              <a:buAutoNum type="arabicPeriod"/>
            </a:pPr>
            <a:r>
              <a:rPr lang="en-GB" sz="2000" dirty="0">
                <a:solidFill>
                  <a:srgbClr val="002060"/>
                </a:solidFill>
                <a:latin typeface="Arial" panose="020B0604020202020204" pitchFamily="34" charset="0"/>
                <a:cs typeface="Arial" panose="020B0604020202020204" pitchFamily="34" charset="0"/>
              </a:rPr>
              <a:t>Avoid making assumptions!</a:t>
            </a:r>
          </a:p>
          <a:p>
            <a:pPr marL="342900" indent="-342900">
              <a:spcAft>
                <a:spcPts val="1200"/>
              </a:spcAft>
              <a:buFont typeface="+mj-lt"/>
              <a:buAutoNum type="arabicPeriod"/>
            </a:pPr>
            <a:r>
              <a:rPr lang="en-GB" sz="2000" dirty="0">
                <a:solidFill>
                  <a:srgbClr val="002060"/>
                </a:solidFill>
                <a:latin typeface="Arial" panose="020B0604020202020204" pitchFamily="34" charset="0"/>
                <a:cs typeface="Arial" panose="020B0604020202020204" pitchFamily="34" charset="0"/>
              </a:rPr>
              <a:t>Normalise all emotions. </a:t>
            </a:r>
          </a:p>
          <a:p>
            <a:pPr marL="342900" indent="-342900">
              <a:spcAft>
                <a:spcPts val="1200"/>
              </a:spcAft>
              <a:buFont typeface="+mj-lt"/>
              <a:buAutoNum type="arabicPeriod"/>
            </a:pPr>
            <a:r>
              <a:rPr lang="en-GB" sz="2000" dirty="0">
                <a:solidFill>
                  <a:srgbClr val="002060"/>
                </a:solidFill>
                <a:latin typeface="Arial" panose="020B0604020202020204" pitchFamily="34" charset="0"/>
                <a:cs typeface="Arial" panose="020B0604020202020204" pitchFamily="34" charset="0"/>
              </a:rPr>
              <a:t>Try to talk to your young person regularly - Acknowledge and validate their feelings.</a:t>
            </a:r>
          </a:p>
          <a:p>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a:p>
            <a:endParaRPr lang="en-GB" dirty="0"/>
          </a:p>
        </p:txBody>
      </p:sp>
      <p:sp>
        <p:nvSpPr>
          <p:cNvPr id="5" name="TextBox 4">
            <a:extLst>
              <a:ext uri="{FF2B5EF4-FFF2-40B4-BE49-F238E27FC236}">
                <a16:creationId xmlns:a16="http://schemas.microsoft.com/office/drawing/2014/main" id="{AEC580E4-BF05-874A-60EA-CEFEBF52313E}"/>
              </a:ext>
            </a:extLst>
          </p:cNvPr>
          <p:cNvSpPr txBox="1"/>
          <p:nvPr/>
        </p:nvSpPr>
        <p:spPr>
          <a:xfrm>
            <a:off x="1115616" y="908720"/>
            <a:ext cx="5040560" cy="523220"/>
          </a:xfrm>
          <a:prstGeom prst="rect">
            <a:avLst/>
          </a:prstGeom>
          <a:noFill/>
        </p:spPr>
        <p:txBody>
          <a:bodyPr wrap="square" rtlCol="0">
            <a:spAutoFit/>
          </a:bodyPr>
          <a:lstStyle/>
          <a:p>
            <a:pPr algn="ctr"/>
            <a:r>
              <a:rPr lang="en-GB" sz="2800" b="1" u="sng" dirty="0">
                <a:solidFill>
                  <a:srgbClr val="002060"/>
                </a:solidFill>
                <a:latin typeface="Arial" panose="020B0604020202020204" pitchFamily="34" charset="0"/>
                <a:cs typeface="Arial" panose="020B0604020202020204" pitchFamily="34" charset="0"/>
              </a:rPr>
              <a:t>Top Tips</a:t>
            </a:r>
          </a:p>
        </p:txBody>
      </p:sp>
      <p:pic>
        <p:nvPicPr>
          <p:cNvPr id="1030" name="Picture 6" descr="Top tips to improve mental wellbeing ...">
            <a:extLst>
              <a:ext uri="{FF2B5EF4-FFF2-40B4-BE49-F238E27FC236}">
                <a16:creationId xmlns:a16="http://schemas.microsoft.com/office/drawing/2014/main" id="{81BD081F-E3C0-A634-E6D4-45220860E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647" y="1935256"/>
            <a:ext cx="4291732" cy="343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1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A7613D-93F7-3711-894F-83337EDD3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185B5932-EB81-A6A0-FDBA-361F37719A59}"/>
              </a:ext>
            </a:extLst>
          </p:cNvPr>
          <p:cNvSpPr txBox="1"/>
          <p:nvPr/>
        </p:nvSpPr>
        <p:spPr>
          <a:xfrm>
            <a:off x="4375274" y="1700808"/>
            <a:ext cx="4602314" cy="4093428"/>
          </a:xfrm>
          <a:prstGeom prst="rect">
            <a:avLst/>
          </a:prstGeom>
          <a:noFill/>
        </p:spPr>
        <p:txBody>
          <a:bodyPr wrap="square">
            <a:spAutoFit/>
          </a:bodyPr>
          <a:lstStyle/>
          <a:p>
            <a:pPr marL="457200" indent="-457200">
              <a:spcBef>
                <a:spcPts val="600"/>
              </a:spcBef>
              <a:buFont typeface="+mj-lt"/>
              <a:buAutoNum type="arabicPeriod" startAt="6"/>
            </a:pPr>
            <a:r>
              <a:rPr lang="en-GB" sz="2000" dirty="0">
                <a:solidFill>
                  <a:srgbClr val="002060"/>
                </a:solidFill>
                <a:latin typeface="Arial" panose="020B0604020202020204" pitchFamily="34" charset="0"/>
                <a:cs typeface="Arial" panose="020B0604020202020204" pitchFamily="34" charset="0"/>
              </a:rPr>
              <a:t>Encourage (through role modelling) a healthy lifestyle.</a:t>
            </a:r>
          </a:p>
          <a:p>
            <a:pPr marL="457200" indent="-457200">
              <a:spcBef>
                <a:spcPts val="600"/>
              </a:spcBef>
              <a:buFont typeface="+mj-lt"/>
              <a:buAutoNum type="arabicPeriod" startAt="6"/>
            </a:pPr>
            <a:r>
              <a:rPr lang="en-GB" sz="2000" dirty="0">
                <a:solidFill>
                  <a:srgbClr val="002060"/>
                </a:solidFill>
                <a:latin typeface="Arial" panose="020B0604020202020204" pitchFamily="34" charset="0"/>
                <a:cs typeface="Arial" panose="020B0604020202020204" pitchFamily="34" charset="0"/>
              </a:rPr>
              <a:t>Check your expectations.</a:t>
            </a:r>
          </a:p>
          <a:p>
            <a:pPr marL="457200" indent="-457200">
              <a:spcBef>
                <a:spcPts val="600"/>
              </a:spcBef>
              <a:buFont typeface="+mj-lt"/>
              <a:buAutoNum type="arabicPeriod" startAt="6"/>
            </a:pPr>
            <a:r>
              <a:rPr lang="en-GB" sz="2000" dirty="0">
                <a:solidFill>
                  <a:srgbClr val="002060"/>
                </a:solidFill>
                <a:latin typeface="Arial" panose="020B0604020202020204" pitchFamily="34" charset="0"/>
                <a:cs typeface="Arial" panose="020B0604020202020204" pitchFamily="34" charset="0"/>
              </a:rPr>
              <a:t>Share information – joined up support/approaches are best for the young person.</a:t>
            </a:r>
          </a:p>
          <a:p>
            <a:pPr marL="457200" indent="-457200">
              <a:spcBef>
                <a:spcPts val="600"/>
              </a:spcBef>
              <a:buFont typeface="+mj-lt"/>
              <a:buAutoNum type="arabicPeriod" startAt="6"/>
            </a:pPr>
            <a:r>
              <a:rPr lang="en-GB" sz="2000" dirty="0">
                <a:solidFill>
                  <a:srgbClr val="002060"/>
                </a:solidFill>
                <a:latin typeface="Arial" panose="020B0604020202020204" pitchFamily="34" charset="0"/>
                <a:cs typeface="Arial" panose="020B0604020202020204" pitchFamily="34" charset="0"/>
              </a:rPr>
              <a:t>Avoid making promises you can’t keep/asking young people to make promises. </a:t>
            </a:r>
          </a:p>
          <a:p>
            <a:pPr marL="457200" indent="-457200">
              <a:spcBef>
                <a:spcPts val="600"/>
              </a:spcBef>
              <a:buFont typeface="+mj-lt"/>
              <a:buAutoNum type="arabicPeriod" startAt="6"/>
            </a:pPr>
            <a:r>
              <a:rPr lang="en-GB" sz="2000" dirty="0">
                <a:solidFill>
                  <a:srgbClr val="002060"/>
                </a:solidFill>
                <a:latin typeface="Arial" panose="020B0604020202020204" pitchFamily="34" charset="0"/>
                <a:cs typeface="Arial" panose="020B0604020202020204" pitchFamily="34" charset="0"/>
              </a:rPr>
              <a:t>Seek support and advice if you need it (supervision for professionals.</a:t>
            </a:r>
            <a:endParaRPr lang="en-GB" sz="2000" dirty="0"/>
          </a:p>
        </p:txBody>
      </p:sp>
      <p:pic>
        <p:nvPicPr>
          <p:cNvPr id="2058" name="Picture 10" descr="Group People Talking Cliparts, Stock ...">
            <a:extLst>
              <a:ext uri="{FF2B5EF4-FFF2-40B4-BE49-F238E27FC236}">
                <a16:creationId xmlns:a16="http://schemas.microsoft.com/office/drawing/2014/main" id="{D325278B-9B8F-C9B4-3409-9007C026F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26" y="2060848"/>
            <a:ext cx="3739582" cy="299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62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txBox="1">
            <a:spLocks/>
          </p:cNvSpPr>
          <p:nvPr/>
        </p:nvSpPr>
        <p:spPr>
          <a:xfrm>
            <a:off x="457200" y="1412776"/>
            <a:ext cx="8229600" cy="49685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b="1" u="sng" dirty="0">
                <a:solidFill>
                  <a:schemeClr val="tx2">
                    <a:lumMod val="75000"/>
                  </a:schemeClr>
                </a:solidFill>
                <a:latin typeface="Arial" panose="020B0604020202020204" pitchFamily="34" charset="0"/>
                <a:cs typeface="Arial" panose="020B0604020202020204" pitchFamily="34" charset="0"/>
              </a:rPr>
              <a:t>Overview</a:t>
            </a:r>
          </a:p>
          <a:p>
            <a:pPr marL="0" indent="0" algn="ctr">
              <a:buNone/>
            </a:pPr>
            <a:endParaRPr lang="en-GB" sz="2400" b="1" u="sng" dirty="0">
              <a:solidFill>
                <a:schemeClr val="tx2">
                  <a:lumMod val="75000"/>
                </a:schemeClr>
              </a:solidFill>
              <a:latin typeface="Arial" panose="020B0604020202020204" pitchFamily="34" charset="0"/>
              <a:cs typeface="Arial" panose="020B0604020202020204" pitchFamily="34" charset="0"/>
            </a:endParaRPr>
          </a:p>
          <a:p>
            <a:r>
              <a:rPr lang="en-GB" sz="2400" dirty="0">
                <a:solidFill>
                  <a:schemeClr val="tx2">
                    <a:lumMod val="75000"/>
                  </a:schemeClr>
                </a:solidFill>
                <a:latin typeface="Arial" panose="020B0604020202020204" pitchFamily="34" charset="0"/>
                <a:cs typeface="Arial" panose="020B0604020202020204" pitchFamily="34" charset="0"/>
              </a:rPr>
              <a:t>What is coping and resilience?</a:t>
            </a:r>
          </a:p>
          <a:p>
            <a:r>
              <a:rPr lang="en-GB" sz="2400" dirty="0">
                <a:solidFill>
                  <a:schemeClr val="tx2">
                    <a:lumMod val="75000"/>
                  </a:schemeClr>
                </a:solidFill>
                <a:latin typeface="Arial" panose="020B0604020202020204" pitchFamily="34" charset="0"/>
                <a:cs typeface="Arial" panose="020B0604020202020204" pitchFamily="34" charset="0"/>
              </a:rPr>
              <a:t>How to help young people to understand, identify and express what is going on for them?</a:t>
            </a:r>
          </a:p>
          <a:p>
            <a:r>
              <a:rPr lang="en-GB" sz="2400" dirty="0">
                <a:solidFill>
                  <a:schemeClr val="tx2">
                    <a:lumMod val="75000"/>
                  </a:schemeClr>
                </a:solidFill>
                <a:latin typeface="Arial" panose="020B0604020202020204" pitchFamily="34" charset="0"/>
                <a:cs typeface="Arial" panose="020B0604020202020204" pitchFamily="34" charset="0"/>
              </a:rPr>
              <a:t>Parent/carer/professional reactions</a:t>
            </a:r>
          </a:p>
          <a:p>
            <a:r>
              <a:rPr lang="en-GB" sz="2400" dirty="0">
                <a:solidFill>
                  <a:schemeClr val="tx2">
                    <a:lumMod val="75000"/>
                  </a:schemeClr>
                </a:solidFill>
                <a:latin typeface="Arial" panose="020B0604020202020204" pitchFamily="34" charset="0"/>
                <a:cs typeface="Arial" panose="020B0604020202020204" pitchFamily="34" charset="0"/>
              </a:rPr>
              <a:t>Skills and resources </a:t>
            </a:r>
          </a:p>
          <a:p>
            <a:r>
              <a:rPr lang="en-GB" sz="2400" dirty="0">
                <a:solidFill>
                  <a:schemeClr val="tx2">
                    <a:lumMod val="75000"/>
                  </a:schemeClr>
                </a:solidFill>
                <a:latin typeface="Arial" panose="020B0604020202020204" pitchFamily="34" charset="0"/>
                <a:cs typeface="Arial" panose="020B0604020202020204" pitchFamily="34" charset="0"/>
              </a:rPr>
              <a:t>Top tips</a:t>
            </a:r>
          </a:p>
          <a:p>
            <a:r>
              <a:rPr lang="en-GB" sz="2400" dirty="0">
                <a:solidFill>
                  <a:schemeClr val="tx2">
                    <a:lumMod val="75000"/>
                  </a:schemeClr>
                </a:solidFill>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137553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1"/>
            <a:ext cx="9144000" cy="6858000"/>
          </a:xfrm>
          <a:prstGeom prst="rect">
            <a:avLst/>
          </a:prstGeom>
        </p:spPr>
      </p:pic>
      <p:sp>
        <p:nvSpPr>
          <p:cNvPr id="3" name="TextBox 2"/>
          <p:cNvSpPr txBox="1"/>
          <p:nvPr/>
        </p:nvSpPr>
        <p:spPr>
          <a:xfrm>
            <a:off x="1295636" y="5086345"/>
            <a:ext cx="6264696" cy="861774"/>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Any questions or reflections? </a:t>
            </a:r>
          </a:p>
          <a:p>
            <a:endParaRPr lang="en-GB" dirty="0"/>
          </a:p>
        </p:txBody>
      </p:sp>
      <p:sp>
        <p:nvSpPr>
          <p:cNvPr id="4" name="TextBox 3">
            <a:extLst>
              <a:ext uri="{FF2B5EF4-FFF2-40B4-BE49-F238E27FC236}">
                <a16:creationId xmlns:a16="http://schemas.microsoft.com/office/drawing/2014/main" id="{4F58E1C8-5F12-40ED-9050-E49891B097A1}"/>
              </a:ext>
            </a:extLst>
          </p:cNvPr>
          <p:cNvSpPr txBox="1"/>
          <p:nvPr/>
        </p:nvSpPr>
        <p:spPr>
          <a:xfrm>
            <a:off x="2195736" y="1340768"/>
            <a:ext cx="5544616" cy="861774"/>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Thank you for listening. </a:t>
            </a:r>
          </a:p>
          <a:p>
            <a:endParaRPr lang="en-GB" dirty="0"/>
          </a:p>
        </p:txBody>
      </p:sp>
      <p:pic>
        <p:nvPicPr>
          <p:cNvPr id="5" name="Picture 4">
            <a:extLst>
              <a:ext uri="{FF2B5EF4-FFF2-40B4-BE49-F238E27FC236}">
                <a16:creationId xmlns:a16="http://schemas.microsoft.com/office/drawing/2014/main" id="{9195B7F8-B4AC-49AB-AFE1-17D3C601BBDB}"/>
              </a:ext>
            </a:extLst>
          </p:cNvPr>
          <p:cNvPicPr>
            <a:picLocks noChangeAspect="1"/>
          </p:cNvPicPr>
          <p:nvPr/>
        </p:nvPicPr>
        <p:blipFill>
          <a:blip r:embed="rId4"/>
          <a:stretch>
            <a:fillRect/>
          </a:stretch>
        </p:blipFill>
        <p:spPr>
          <a:xfrm>
            <a:off x="3059832" y="2167719"/>
            <a:ext cx="2736304" cy="2597597"/>
          </a:xfrm>
          <a:prstGeom prst="rect">
            <a:avLst/>
          </a:prstGeom>
        </p:spPr>
      </p:pic>
    </p:spTree>
    <p:extLst>
      <p:ext uri="{BB962C8B-B14F-4D97-AF65-F5344CB8AC3E}">
        <p14:creationId xmlns:p14="http://schemas.microsoft.com/office/powerpoint/2010/main" val="348735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01"/>
            <a:ext cx="9144000" cy="6858000"/>
          </a:xfrm>
          <a:prstGeom prst="rect">
            <a:avLst/>
          </a:prstGeom>
        </p:spPr>
      </p:pic>
      <p:sp>
        <p:nvSpPr>
          <p:cNvPr id="6" name="TextBox 5"/>
          <p:cNvSpPr txBox="1"/>
          <p:nvPr/>
        </p:nvSpPr>
        <p:spPr>
          <a:xfrm>
            <a:off x="2699792" y="1254868"/>
            <a:ext cx="3312368" cy="461665"/>
          </a:xfrm>
          <a:prstGeom prst="rect">
            <a:avLst/>
          </a:prstGeom>
          <a:noFill/>
        </p:spPr>
        <p:txBody>
          <a:bodyPr wrap="square" rtlCol="0">
            <a:spAutoFit/>
          </a:bodyPr>
          <a:lstStyle/>
          <a:p>
            <a:r>
              <a:rPr lang="en-GB" sz="2400" b="1" u="sng" dirty="0">
                <a:solidFill>
                  <a:schemeClr val="tx2">
                    <a:lumMod val="75000"/>
                  </a:schemeClr>
                </a:solidFill>
                <a:latin typeface="Arial" panose="020B0604020202020204" pitchFamily="34" charset="0"/>
                <a:cs typeface="Arial" panose="020B0604020202020204" pitchFamily="34" charset="0"/>
              </a:rPr>
              <a:t>What do we mean?</a:t>
            </a:r>
          </a:p>
        </p:txBody>
      </p:sp>
      <p:sp>
        <p:nvSpPr>
          <p:cNvPr id="4" name="TextBox 3">
            <a:extLst>
              <a:ext uri="{FF2B5EF4-FFF2-40B4-BE49-F238E27FC236}">
                <a16:creationId xmlns:a16="http://schemas.microsoft.com/office/drawing/2014/main" id="{2CD01A56-D55B-4353-A76B-79A8C98AEEAB}"/>
              </a:ext>
            </a:extLst>
          </p:cNvPr>
          <p:cNvSpPr txBox="1"/>
          <p:nvPr/>
        </p:nvSpPr>
        <p:spPr>
          <a:xfrm>
            <a:off x="503548" y="3313105"/>
            <a:ext cx="4392488" cy="2739211"/>
          </a:xfrm>
          <a:prstGeom prst="rect">
            <a:avLst/>
          </a:prstGeom>
          <a:noFill/>
        </p:spPr>
        <p:txBody>
          <a:bodyPr wrap="square" rtlCol="0">
            <a:spAutoFit/>
          </a:bodyPr>
          <a:lstStyle/>
          <a:p>
            <a:endParaRPr lang="en-GB" sz="2400" b="1" dirty="0"/>
          </a:p>
          <a:p>
            <a:r>
              <a:rPr lang="en-GB" sz="2400" b="1" dirty="0">
                <a:solidFill>
                  <a:schemeClr val="tx2">
                    <a:lumMod val="75000"/>
                  </a:schemeClr>
                </a:solidFill>
                <a:latin typeface="Arial" panose="020B0604020202020204" pitchFamily="34" charset="0"/>
                <a:cs typeface="Arial" panose="020B0604020202020204" pitchFamily="34" charset="0"/>
              </a:rPr>
              <a:t>RESILIENCE: </a:t>
            </a:r>
            <a:r>
              <a:rPr lang="en-GB" sz="2400" dirty="0">
                <a:solidFill>
                  <a:schemeClr val="tx2">
                    <a:lumMod val="75000"/>
                  </a:schemeClr>
                </a:solidFill>
                <a:latin typeface="Arial" panose="020B0604020202020204" pitchFamily="34" charset="0"/>
                <a:cs typeface="Arial" panose="020B0604020202020204" pitchFamily="34" charset="0"/>
              </a:rPr>
              <a:t>The ability to recover from or withstand difficulties (in emotional experiencing) in a way that is not harmful.</a:t>
            </a:r>
          </a:p>
          <a:p>
            <a:endParaRPr lang="en-GB" sz="2800" b="1" dirty="0"/>
          </a:p>
        </p:txBody>
      </p:sp>
      <p:sp>
        <p:nvSpPr>
          <p:cNvPr id="3" name="TextBox 2">
            <a:extLst>
              <a:ext uri="{FF2B5EF4-FFF2-40B4-BE49-F238E27FC236}">
                <a16:creationId xmlns:a16="http://schemas.microsoft.com/office/drawing/2014/main" id="{5A2DFC98-87AC-D736-7E86-D2FA30744583}"/>
              </a:ext>
            </a:extLst>
          </p:cNvPr>
          <p:cNvSpPr txBox="1"/>
          <p:nvPr/>
        </p:nvSpPr>
        <p:spPr>
          <a:xfrm>
            <a:off x="503548" y="2061483"/>
            <a:ext cx="7036887" cy="2308324"/>
          </a:xfrm>
          <a:prstGeom prst="rect">
            <a:avLst/>
          </a:prstGeom>
          <a:noFill/>
        </p:spPr>
        <p:txBody>
          <a:bodyPr wrap="square" rtlCol="0">
            <a:spAutoFit/>
          </a:bodyPr>
          <a:lstStyle/>
          <a:p>
            <a:r>
              <a:rPr lang="en-GB" sz="2400" b="1" dirty="0">
                <a:solidFill>
                  <a:schemeClr val="tx2">
                    <a:lumMod val="75000"/>
                  </a:schemeClr>
                </a:solidFill>
                <a:latin typeface="Arial" panose="020B0604020202020204" pitchFamily="34" charset="0"/>
                <a:cs typeface="Arial" panose="020B0604020202020204" pitchFamily="34" charset="0"/>
              </a:rPr>
              <a:t>COPING: </a:t>
            </a:r>
            <a:r>
              <a:rPr lang="en-GB" sz="2400" dirty="0">
                <a:solidFill>
                  <a:schemeClr val="tx2">
                    <a:lumMod val="75000"/>
                  </a:schemeClr>
                </a:solidFill>
                <a:latin typeface="Arial" panose="020B0604020202020204" pitchFamily="34" charset="0"/>
                <a:cs typeface="Arial" panose="020B0604020202020204" pitchFamily="34" charset="0"/>
              </a:rPr>
              <a:t>The ability to respond to a challenging situation in a helpful way without becoming overwhelmed.</a:t>
            </a:r>
          </a:p>
          <a:p>
            <a:endParaRPr lang="en-GB" b="1" dirty="0">
              <a:solidFill>
                <a:schemeClr val="tx2">
                  <a:lumMod val="75000"/>
                </a:schemeClr>
              </a:solidFill>
              <a:latin typeface="Arial" panose="020B0604020202020204" pitchFamily="34" charset="0"/>
              <a:cs typeface="Arial" panose="020B0604020202020204" pitchFamily="34" charset="0"/>
            </a:endParaRPr>
          </a:p>
          <a:p>
            <a:endParaRPr lang="en-GB" sz="1800" b="1" dirty="0">
              <a:solidFill>
                <a:schemeClr val="tx2">
                  <a:lumMod val="75000"/>
                </a:schemeClr>
              </a:solidFill>
              <a:latin typeface="Arial" panose="020B0604020202020204" pitchFamily="34" charset="0"/>
              <a:cs typeface="Arial" panose="020B0604020202020204" pitchFamily="34" charset="0"/>
            </a:endParaRPr>
          </a:p>
          <a:p>
            <a:endParaRPr lang="en-GB" b="1" dirty="0">
              <a:solidFill>
                <a:schemeClr val="tx2">
                  <a:lumMod val="75000"/>
                </a:schemeClr>
              </a:solidFill>
              <a:latin typeface="Arial" panose="020B0604020202020204" pitchFamily="34" charset="0"/>
              <a:cs typeface="Arial" panose="020B0604020202020204" pitchFamily="34" charset="0"/>
            </a:endParaRPr>
          </a:p>
          <a:p>
            <a:endParaRPr lang="en-GB" sz="1800" b="1" dirty="0">
              <a:solidFill>
                <a:schemeClr val="tx2">
                  <a:lumMod val="75000"/>
                </a:schemeClr>
              </a:solidFill>
              <a:latin typeface="Arial" panose="020B0604020202020204" pitchFamily="34" charset="0"/>
              <a:cs typeface="Arial" panose="020B0604020202020204" pitchFamily="34" charset="0"/>
            </a:endParaRPr>
          </a:p>
        </p:txBody>
      </p:sp>
      <p:pic>
        <p:nvPicPr>
          <p:cNvPr id="1028" name="Picture 4" descr="Building Resilience: the Unsung Hero of Recovery">
            <a:extLst>
              <a:ext uri="{FF2B5EF4-FFF2-40B4-BE49-F238E27FC236}">
                <a16:creationId xmlns:a16="http://schemas.microsoft.com/office/drawing/2014/main" id="{45DC5CA4-3E69-66FC-0330-F66D60B727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556" y="3127581"/>
            <a:ext cx="3635896" cy="243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0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196752"/>
            <a:ext cx="8136904" cy="1600438"/>
          </a:xfrm>
          <a:prstGeom prst="rect">
            <a:avLst/>
          </a:prstGeom>
          <a:noFill/>
        </p:spPr>
        <p:txBody>
          <a:bodyPr wrap="square" rtlCol="0">
            <a:spAutoFit/>
          </a:bodyPr>
          <a:lstStyle/>
          <a:p>
            <a:pPr algn="ctr"/>
            <a:r>
              <a:rPr lang="en-GB" sz="2400" b="1" u="sng" dirty="0">
                <a:solidFill>
                  <a:schemeClr val="tx2">
                    <a:lumMod val="75000"/>
                  </a:schemeClr>
                </a:solidFill>
                <a:latin typeface="Arial" panose="020B0604020202020204" pitchFamily="34" charset="0"/>
                <a:cs typeface="Arial" panose="020B0604020202020204" pitchFamily="34" charset="0"/>
              </a:rPr>
              <a:t>Expectations vs reality of life</a:t>
            </a:r>
          </a:p>
          <a:p>
            <a:endParaRPr lang="en-GB" sz="3200" dirty="0">
              <a:solidFill>
                <a:schemeClr val="tx2">
                  <a:lumMod val="75000"/>
                </a:schemeClr>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dirty="0"/>
          </a:p>
        </p:txBody>
      </p:sp>
      <p:pic>
        <p:nvPicPr>
          <p:cNvPr id="3074" name="Picture 2" descr="Stuck Between Reality And Expectations ...">
            <a:extLst>
              <a:ext uri="{FF2B5EF4-FFF2-40B4-BE49-F238E27FC236}">
                <a16:creationId xmlns:a16="http://schemas.microsoft.com/office/drawing/2014/main" id="{FDF23C7F-D49B-B905-03B6-143D36738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132856"/>
            <a:ext cx="5921993" cy="331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433BB-06B9-BAD3-8090-F5A42AD95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descr="Maslow's Amazing Hierarchy of Needs - Unicaf - Scholarship Programme">
            <a:extLst>
              <a:ext uri="{FF2B5EF4-FFF2-40B4-BE49-F238E27FC236}">
                <a16:creationId xmlns:a16="http://schemas.microsoft.com/office/drawing/2014/main" id="{6B9FF5C5-E72C-03F2-14FF-10F62AE04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340768"/>
            <a:ext cx="5866574" cy="43653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1B5EA7-2640-E822-7A2F-463338A499E4}"/>
              </a:ext>
            </a:extLst>
          </p:cNvPr>
          <p:cNvSpPr txBox="1"/>
          <p:nvPr/>
        </p:nvSpPr>
        <p:spPr>
          <a:xfrm>
            <a:off x="539552" y="1372490"/>
            <a:ext cx="2952328" cy="1384995"/>
          </a:xfrm>
          <a:prstGeom prst="rect">
            <a:avLst/>
          </a:prstGeom>
          <a:noFill/>
        </p:spPr>
        <p:txBody>
          <a:bodyPr wrap="square" rtlCol="0">
            <a:spAutoFit/>
          </a:bodyPr>
          <a:lstStyle/>
          <a:p>
            <a:pPr algn="ctr"/>
            <a:r>
              <a:rPr lang="en-GB" sz="2800" b="1" u="sng" dirty="0">
                <a:solidFill>
                  <a:schemeClr val="tx2">
                    <a:lumMod val="75000"/>
                  </a:schemeClr>
                </a:solidFill>
                <a:latin typeface="Arial" panose="020B0604020202020204" pitchFamily="34" charset="0"/>
                <a:cs typeface="Arial" panose="020B0604020202020204" pitchFamily="34" charset="0"/>
              </a:rPr>
              <a:t>Maslow’s Hierarchy of Needs</a:t>
            </a:r>
          </a:p>
        </p:txBody>
      </p:sp>
    </p:spTree>
    <p:extLst>
      <p:ext uri="{BB962C8B-B14F-4D97-AF65-F5344CB8AC3E}">
        <p14:creationId xmlns:p14="http://schemas.microsoft.com/office/powerpoint/2010/main" val="2741731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BB0848-836D-4C41-A38F-8B2E955E6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673A54EF-FF3A-4AC0-B2A6-B13F89BB95B9}"/>
              </a:ext>
            </a:extLst>
          </p:cNvPr>
          <p:cNvSpPr txBox="1"/>
          <p:nvPr/>
        </p:nvSpPr>
        <p:spPr>
          <a:xfrm>
            <a:off x="467544" y="1916832"/>
            <a:ext cx="2952328" cy="5816977"/>
          </a:xfrm>
          <a:prstGeom prst="rect">
            <a:avLst/>
          </a:prstGeom>
          <a:noFill/>
        </p:spPr>
        <p:txBody>
          <a:bodyPr wrap="square" rtlCol="0">
            <a:spAutoFit/>
          </a:bodyPr>
          <a:lstStyle/>
          <a:p>
            <a:pPr algn="ctr"/>
            <a:endParaRPr lang="en-GB" sz="3200" dirty="0">
              <a:solidFill>
                <a:schemeClr val="tx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2">
                    <a:lumMod val="75000"/>
                  </a:schemeClr>
                </a:solidFill>
                <a:latin typeface="Arial" panose="020B0604020202020204" pitchFamily="34" charset="0"/>
                <a:cs typeface="Arial" panose="020B0604020202020204" pitchFamily="34" charset="0"/>
              </a:rPr>
              <a:t>Identifying emotions is difficult but really important </a:t>
            </a:r>
          </a:p>
          <a:p>
            <a:endParaRPr lang="en-GB" sz="2400" dirty="0">
              <a:solidFill>
                <a:schemeClr val="tx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2">
                    <a:lumMod val="75000"/>
                  </a:schemeClr>
                </a:solidFill>
                <a:latin typeface="Arial" panose="020B0604020202020204" pitchFamily="34" charset="0"/>
                <a:cs typeface="Arial" panose="020B0604020202020204" pitchFamily="34" charset="0"/>
              </a:rPr>
              <a:t>A skill to be learned and practiced</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dirty="0"/>
          </a:p>
          <a:p>
            <a:endParaRPr lang="en-GB" dirty="0"/>
          </a:p>
        </p:txBody>
      </p:sp>
      <p:pic>
        <p:nvPicPr>
          <p:cNvPr id="7174" name="Picture 6" descr="The 6 Types of Basic Emotions">
            <a:extLst>
              <a:ext uri="{FF2B5EF4-FFF2-40B4-BE49-F238E27FC236}">
                <a16:creationId xmlns:a16="http://schemas.microsoft.com/office/drawing/2014/main" id="{D4C59C10-40BA-5711-E07C-259AFD255E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037217"/>
            <a:ext cx="5074022" cy="33826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BCD9C6-8AEC-A27F-B230-0462F4F62E63}"/>
              </a:ext>
            </a:extLst>
          </p:cNvPr>
          <p:cNvSpPr txBox="1"/>
          <p:nvPr/>
        </p:nvSpPr>
        <p:spPr>
          <a:xfrm>
            <a:off x="1802940" y="1123484"/>
            <a:ext cx="4716016" cy="461665"/>
          </a:xfrm>
          <a:prstGeom prst="rect">
            <a:avLst/>
          </a:prstGeom>
          <a:noFill/>
        </p:spPr>
        <p:txBody>
          <a:bodyPr wrap="square" rtlCol="0">
            <a:spAutoFit/>
          </a:bodyPr>
          <a:lstStyle/>
          <a:p>
            <a:pPr algn="ctr"/>
            <a:r>
              <a:rPr lang="en-GB" sz="2400" b="1" u="sng" dirty="0">
                <a:solidFill>
                  <a:schemeClr val="tx2">
                    <a:lumMod val="75000"/>
                  </a:schemeClr>
                </a:solidFill>
                <a:latin typeface="Arial" panose="020B0604020202020204" pitchFamily="34" charset="0"/>
                <a:cs typeface="Arial" panose="020B0604020202020204" pitchFamily="34" charset="0"/>
              </a:rPr>
              <a:t>Identifying Emotions</a:t>
            </a:r>
          </a:p>
        </p:txBody>
      </p:sp>
    </p:spTree>
    <p:extLst>
      <p:ext uri="{BB962C8B-B14F-4D97-AF65-F5344CB8AC3E}">
        <p14:creationId xmlns:p14="http://schemas.microsoft.com/office/powerpoint/2010/main" val="25210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A6F51-18F2-3982-D519-D6DAA1662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8B61289F-C3B7-4DE8-8D31-C68028F913A1}"/>
              </a:ext>
            </a:extLst>
          </p:cNvPr>
          <p:cNvPicPr>
            <a:picLocks noChangeAspect="1"/>
          </p:cNvPicPr>
          <p:nvPr/>
        </p:nvPicPr>
        <p:blipFill>
          <a:blip r:embed="rId4"/>
          <a:stretch>
            <a:fillRect/>
          </a:stretch>
        </p:blipFill>
        <p:spPr>
          <a:xfrm>
            <a:off x="827584" y="914884"/>
            <a:ext cx="5238328" cy="5028231"/>
          </a:xfrm>
          <a:prstGeom prst="rect">
            <a:avLst/>
          </a:prstGeom>
        </p:spPr>
      </p:pic>
      <p:sp>
        <p:nvSpPr>
          <p:cNvPr id="3" name="TextBox 2">
            <a:extLst>
              <a:ext uri="{FF2B5EF4-FFF2-40B4-BE49-F238E27FC236}">
                <a16:creationId xmlns:a16="http://schemas.microsoft.com/office/drawing/2014/main" id="{3992C379-92C4-C211-2BCF-558E8E830673}"/>
              </a:ext>
            </a:extLst>
          </p:cNvPr>
          <p:cNvSpPr txBox="1"/>
          <p:nvPr/>
        </p:nvSpPr>
        <p:spPr>
          <a:xfrm>
            <a:off x="6893496" y="2204864"/>
            <a:ext cx="1926976" cy="1077218"/>
          </a:xfrm>
          <a:prstGeom prst="rect">
            <a:avLst/>
          </a:prstGeom>
          <a:noFill/>
        </p:spPr>
        <p:txBody>
          <a:bodyPr wrap="square" rtlCol="0">
            <a:spAutoFit/>
          </a:bodyPr>
          <a:lstStyle/>
          <a:p>
            <a:r>
              <a:rPr lang="en-GB" sz="3200" b="1" u="sng" dirty="0">
                <a:solidFill>
                  <a:srgbClr val="002060"/>
                </a:solidFill>
              </a:rPr>
              <a:t>Wheel of Emotion</a:t>
            </a:r>
          </a:p>
        </p:txBody>
      </p:sp>
    </p:spTree>
    <p:extLst>
      <p:ext uri="{BB962C8B-B14F-4D97-AF65-F5344CB8AC3E}">
        <p14:creationId xmlns:p14="http://schemas.microsoft.com/office/powerpoint/2010/main" val="190345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99592" y="926513"/>
            <a:ext cx="6264696" cy="3724096"/>
          </a:xfrm>
          <a:prstGeom prst="rect">
            <a:avLst/>
          </a:prstGeom>
          <a:noFill/>
        </p:spPr>
        <p:txBody>
          <a:bodyPr wrap="square" rtlCol="0">
            <a:spAutoFit/>
          </a:bodyPr>
          <a:lstStyle/>
          <a:p>
            <a:pPr algn="ctr"/>
            <a:r>
              <a:rPr lang="en-GB" sz="2800" b="1" u="sng" dirty="0">
                <a:solidFill>
                  <a:schemeClr val="tx2">
                    <a:lumMod val="75000"/>
                  </a:schemeClr>
                </a:solidFill>
                <a:latin typeface="Arial" panose="020B0604020202020204" pitchFamily="34" charset="0"/>
                <a:cs typeface="Arial" panose="020B0604020202020204" pitchFamily="34" charset="0"/>
              </a:rPr>
              <a:t>Understanding our Emotional States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extBox 2"/>
          <p:cNvSpPr txBox="1"/>
          <p:nvPr/>
        </p:nvSpPr>
        <p:spPr>
          <a:xfrm>
            <a:off x="216024" y="2505670"/>
            <a:ext cx="3168352" cy="1846659"/>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tx2">
                    <a:lumMod val="75000"/>
                  </a:schemeClr>
                </a:solidFill>
                <a:latin typeface="Arial" panose="020B0604020202020204" pitchFamily="34" charset="0"/>
                <a:cs typeface="Arial" panose="020B0604020202020204" pitchFamily="34" charset="0"/>
              </a:rPr>
              <a:t>Thermometer</a:t>
            </a:r>
          </a:p>
          <a:p>
            <a:pPr marL="457200" indent="-457200">
              <a:buFont typeface="Arial" panose="020B0604020202020204" pitchFamily="34" charset="0"/>
              <a:buChar char="•"/>
            </a:pPr>
            <a:r>
              <a:rPr lang="en-GB" sz="3200" dirty="0">
                <a:solidFill>
                  <a:schemeClr val="tx2">
                    <a:lumMod val="75000"/>
                  </a:schemeClr>
                </a:solidFill>
                <a:latin typeface="Arial" panose="020B0604020202020204" pitchFamily="34" charset="0"/>
                <a:cs typeface="Arial" panose="020B0604020202020204" pitchFamily="34" charset="0"/>
              </a:rPr>
              <a:t>The Fizz</a:t>
            </a:r>
          </a:p>
          <a:p>
            <a:pPr marL="457200" indent="-457200">
              <a:buFont typeface="Arial" panose="020B0604020202020204" pitchFamily="34" charset="0"/>
              <a:buChar char="•"/>
            </a:pPr>
            <a:r>
              <a:rPr lang="en-GB" sz="3200" dirty="0">
                <a:solidFill>
                  <a:schemeClr val="tx2">
                    <a:lumMod val="75000"/>
                  </a:schemeClr>
                </a:solidFill>
                <a:latin typeface="Arial" panose="020B0604020202020204" pitchFamily="34" charset="0"/>
                <a:cs typeface="Arial" panose="020B0604020202020204" pitchFamily="34" charset="0"/>
              </a:rPr>
              <a:t>Stress Bucket</a:t>
            </a:r>
          </a:p>
          <a:p>
            <a:endParaRPr lang="en-GB" dirty="0"/>
          </a:p>
        </p:txBody>
      </p:sp>
      <p:pic>
        <p:nvPicPr>
          <p:cNvPr id="7" name="Picture 6" descr="A rainbow bucket with faucets and water dripping from it&#10;&#10;Description automatically generated">
            <a:extLst>
              <a:ext uri="{FF2B5EF4-FFF2-40B4-BE49-F238E27FC236}">
                <a16:creationId xmlns:a16="http://schemas.microsoft.com/office/drawing/2014/main" id="{EA21F483-DF6A-218E-EBA5-FD2AF9208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2106015"/>
            <a:ext cx="4908802" cy="3848298"/>
          </a:xfrm>
          <a:prstGeom prst="rect">
            <a:avLst/>
          </a:prstGeom>
        </p:spPr>
      </p:pic>
    </p:spTree>
    <p:extLst>
      <p:ext uri="{BB962C8B-B14F-4D97-AF65-F5344CB8AC3E}">
        <p14:creationId xmlns:p14="http://schemas.microsoft.com/office/powerpoint/2010/main" val="339047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591928" y="836712"/>
            <a:ext cx="3960144" cy="461665"/>
          </a:xfrm>
          <a:prstGeom prst="rect">
            <a:avLst/>
          </a:prstGeom>
          <a:noFill/>
        </p:spPr>
        <p:txBody>
          <a:bodyPr wrap="square" rtlCol="0">
            <a:spAutoFit/>
          </a:bodyPr>
          <a:lstStyle/>
          <a:p>
            <a:r>
              <a:rPr lang="en-GB" sz="2400" b="1" u="sng" dirty="0">
                <a:solidFill>
                  <a:schemeClr val="tx2">
                    <a:lumMod val="75000"/>
                  </a:schemeClr>
                </a:solidFill>
                <a:latin typeface="Arial" panose="020B0604020202020204" pitchFamily="34" charset="0"/>
                <a:cs typeface="Arial" panose="020B0604020202020204" pitchFamily="34" charset="0"/>
              </a:rPr>
              <a:t>Window of Tolerance</a:t>
            </a:r>
          </a:p>
        </p:txBody>
      </p:sp>
      <p:pic>
        <p:nvPicPr>
          <p:cNvPr id="6" name="Picture 5" descr="A diagram of a person's life&#10;&#10;Description automatically generated">
            <a:extLst>
              <a:ext uri="{FF2B5EF4-FFF2-40B4-BE49-F238E27FC236}">
                <a16:creationId xmlns:a16="http://schemas.microsoft.com/office/drawing/2014/main" id="{E4F648E1-34A4-2999-822A-2F476C8B70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7" t="11569" r="342" b="8649"/>
          <a:stretch/>
        </p:blipFill>
        <p:spPr>
          <a:xfrm>
            <a:off x="1475656" y="1412776"/>
            <a:ext cx="5760048" cy="4474925"/>
          </a:xfrm>
          <a:prstGeom prst="rect">
            <a:avLst/>
          </a:prstGeom>
        </p:spPr>
      </p:pic>
    </p:spTree>
    <p:extLst>
      <p:ext uri="{BB962C8B-B14F-4D97-AF65-F5344CB8AC3E}">
        <p14:creationId xmlns:p14="http://schemas.microsoft.com/office/powerpoint/2010/main" val="621041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5177</TotalTime>
  <Words>3223</Words>
  <Application>Microsoft Office PowerPoint</Application>
  <PresentationFormat>On-screen Show (4:3)</PresentationFormat>
  <Paragraphs>353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Claire (Sussex Partnership Trust)</dc:creator>
  <cp:lastModifiedBy>Hodgson, Kate</cp:lastModifiedBy>
  <cp:revision>40</cp:revision>
  <dcterms:created xsi:type="dcterms:W3CDTF">2017-12-19T16:43:52Z</dcterms:created>
  <dcterms:modified xsi:type="dcterms:W3CDTF">2024-11-26T12:35:28Z</dcterms:modified>
</cp:coreProperties>
</file>