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70" r:id="rId5"/>
    <p:sldId id="271" r:id="rId6"/>
    <p:sldId id="272" r:id="rId7"/>
    <p:sldId id="261" r:id="rId8"/>
    <p:sldId id="262" r:id="rId9"/>
    <p:sldId id="265" r:id="rId10"/>
    <p:sldId id="273" r:id="rId11"/>
    <p:sldId id="274" r:id="rId12"/>
    <p:sldId id="275" r:id="rId13"/>
    <p:sldId id="269" r:id="rId14"/>
    <p:sldId id="277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57" autoAdjust="0"/>
  </p:normalViewPr>
  <p:slideViewPr>
    <p:cSldViewPr>
      <p:cViewPr varScale="1">
        <p:scale>
          <a:sx n="50" d="100"/>
          <a:sy n="50" d="100"/>
        </p:scale>
        <p:origin x="17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eles, Jennifer" userId="62809c1c-26b6-4784-9387-4f5b09055039" providerId="ADAL" clId="{7FAAF0E6-D18A-43C1-AAAB-797D52BC8740}"/>
    <pc:docChg chg="delSld modSld">
      <pc:chgData name="Eeles, Jennifer" userId="62809c1c-26b6-4784-9387-4f5b09055039" providerId="ADAL" clId="{7FAAF0E6-D18A-43C1-AAAB-797D52BC8740}" dt="2024-12-10T14:33:02.964" v="20" actId="2696"/>
      <pc:docMkLst>
        <pc:docMk/>
      </pc:docMkLst>
      <pc:sldChg chg="del">
        <pc:chgData name="Eeles, Jennifer" userId="62809c1c-26b6-4784-9387-4f5b09055039" providerId="ADAL" clId="{7FAAF0E6-D18A-43C1-AAAB-797D52BC8740}" dt="2024-12-10T14:32:19.797" v="18" actId="2696"/>
        <pc:sldMkLst>
          <pc:docMk/>
          <pc:sldMk cId="1474793132" sldId="263"/>
        </pc:sldMkLst>
      </pc:sldChg>
      <pc:sldChg chg="del">
        <pc:chgData name="Eeles, Jennifer" userId="62809c1c-26b6-4784-9387-4f5b09055039" providerId="ADAL" clId="{7FAAF0E6-D18A-43C1-AAAB-797D52BC8740}" dt="2024-12-10T14:32:15.598" v="17" actId="2696"/>
        <pc:sldMkLst>
          <pc:docMk/>
          <pc:sldMk cId="2883468016" sldId="264"/>
        </pc:sldMkLst>
      </pc:sldChg>
      <pc:sldChg chg="mod modShow">
        <pc:chgData name="Eeles, Jennifer" userId="62809c1c-26b6-4784-9387-4f5b09055039" providerId="ADAL" clId="{7FAAF0E6-D18A-43C1-AAAB-797D52BC8740}" dt="2024-12-10T14:32:54.871" v="19" actId="729"/>
        <pc:sldMkLst>
          <pc:docMk/>
          <pc:sldMk cId="2055577935" sldId="267"/>
        </pc:sldMkLst>
      </pc:sldChg>
      <pc:sldChg chg="del">
        <pc:chgData name="Eeles, Jennifer" userId="62809c1c-26b6-4784-9387-4f5b09055039" providerId="ADAL" clId="{7FAAF0E6-D18A-43C1-AAAB-797D52BC8740}" dt="2024-12-10T14:33:02.964" v="20" actId="2696"/>
        <pc:sldMkLst>
          <pc:docMk/>
          <pc:sldMk cId="123307576" sldId="268"/>
        </pc:sldMkLst>
      </pc:sldChg>
      <pc:sldChg chg="modSp mod">
        <pc:chgData name="Eeles, Jennifer" userId="62809c1c-26b6-4784-9387-4f5b09055039" providerId="ADAL" clId="{7FAAF0E6-D18A-43C1-AAAB-797D52BC8740}" dt="2024-12-10T14:31:58.347" v="16" actId="20577"/>
        <pc:sldMkLst>
          <pc:docMk/>
          <pc:sldMk cId="2096118696" sldId="269"/>
        </pc:sldMkLst>
        <pc:spChg chg="mod">
          <ac:chgData name="Eeles, Jennifer" userId="62809c1c-26b6-4784-9387-4f5b09055039" providerId="ADAL" clId="{7FAAF0E6-D18A-43C1-AAAB-797D52BC8740}" dt="2024-12-10T14:31:58.347" v="16" actId="20577"/>
          <ac:spMkLst>
            <pc:docMk/>
            <pc:sldMk cId="2096118696" sldId="269"/>
            <ac:spMk id="5" creationId="{ACE26C81-B84B-47F6-8FDF-7C0901A38378}"/>
          </ac:spMkLst>
        </pc:spChg>
      </pc:sldChg>
      <pc:sldChg chg="del">
        <pc:chgData name="Eeles, Jennifer" userId="62809c1c-26b6-4784-9387-4f5b09055039" providerId="ADAL" clId="{7FAAF0E6-D18A-43C1-AAAB-797D52BC8740}" dt="2024-12-10T14:31:36.283" v="0" actId="2696"/>
        <pc:sldMkLst>
          <pc:docMk/>
          <pc:sldMk cId="348926452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CA79-3F53-4936-95C1-60E058638729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6772B-1B82-4ADB-8410-CD95AFD018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GB" baseline="0" dirty="0"/>
              <a:t>How does it feel for the young person</a:t>
            </a:r>
          </a:p>
          <a:p>
            <a:pPr marL="228600" indent="-228600">
              <a:buAutoNum type="arabicParenR"/>
            </a:pPr>
            <a:r>
              <a:rPr lang="en-GB" baseline="0" dirty="0"/>
              <a:t>How does it feel for parents/ carers/ professionals living with or supporting a young person in crisis </a:t>
            </a:r>
          </a:p>
          <a:p>
            <a:pPr marL="228600" indent="-228600">
              <a:buAutoNum type="arabicParenR"/>
            </a:pPr>
            <a:endParaRPr lang="en-GB" baseline="0" dirty="0"/>
          </a:p>
          <a:p>
            <a:pPr marL="0" indent="0">
              <a:buNone/>
            </a:pPr>
            <a:r>
              <a:rPr lang="en-GB" baseline="0" dirty="0"/>
              <a:t>Your responses are important.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6772B-1B82-4ADB-8410-CD95AFD018A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0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8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1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22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5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3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3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3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1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09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99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BC9E-6E6A-42E0-B3D8-3F851427FDF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EF032-10E5-4D7D-A83A-87291B8CE0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hampshirecamhs.nhs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823903"/>
            <a:ext cx="80648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Parent and Carer Event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Supporting a Young Person in Crisis</a:t>
            </a:r>
          </a:p>
          <a:p>
            <a:pPr algn="ctr"/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Hampshire CAMHS i2i Service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83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" b="65949"/>
          <a:stretch/>
        </p:blipFill>
        <p:spPr>
          <a:xfrm>
            <a:off x="-191115" y="1700808"/>
            <a:ext cx="9443635" cy="37572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0AC418-C9A3-4434-A5AF-F6B6E92C2642}"/>
              </a:ext>
            </a:extLst>
          </p:cNvPr>
          <p:cNvSpPr txBox="1"/>
          <p:nvPr/>
        </p:nvSpPr>
        <p:spPr>
          <a:xfrm>
            <a:off x="251520" y="2348880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Being connected to other people</a:t>
            </a:r>
          </a:p>
          <a:p>
            <a:endParaRPr lang="en-GB" dirty="0"/>
          </a:p>
          <a:p>
            <a:r>
              <a:rPr lang="en-GB" dirty="0"/>
              <a:t>Having activity in my life each day</a:t>
            </a:r>
          </a:p>
          <a:p>
            <a:endParaRPr lang="en-GB" dirty="0"/>
          </a:p>
          <a:p>
            <a:r>
              <a:rPr lang="en-GB" dirty="0"/>
              <a:t>Working on getting good sleep</a:t>
            </a:r>
          </a:p>
          <a:p>
            <a:endParaRPr lang="en-GB" dirty="0"/>
          </a:p>
          <a:p>
            <a:r>
              <a:rPr lang="en-GB" dirty="0"/>
              <a:t>Doing something nice for someone else</a:t>
            </a:r>
          </a:p>
          <a:p>
            <a:endParaRPr lang="en-GB" dirty="0"/>
          </a:p>
          <a:p>
            <a:r>
              <a:rPr lang="en-GB" dirty="0"/>
              <a:t>Writing down 3 things each day that I have enjoyed or am grateful for.</a:t>
            </a:r>
          </a:p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818E9-C4FD-4B98-926C-E670D6DE720A}"/>
              </a:ext>
            </a:extLst>
          </p:cNvPr>
          <p:cNvSpPr txBox="1"/>
          <p:nvPr/>
        </p:nvSpPr>
        <p:spPr>
          <a:xfrm>
            <a:off x="4283968" y="2204864"/>
            <a:ext cx="44644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stay in my room a lot more</a:t>
            </a:r>
          </a:p>
          <a:p>
            <a:endParaRPr lang="en-GB" dirty="0"/>
          </a:p>
          <a:p>
            <a:r>
              <a:rPr lang="en-GB" dirty="0"/>
              <a:t>I stay in bed in the morning until the last minute and am often late for school</a:t>
            </a:r>
          </a:p>
          <a:p>
            <a:endParaRPr lang="en-GB" dirty="0"/>
          </a:p>
          <a:p>
            <a:r>
              <a:rPr lang="en-GB" dirty="0"/>
              <a:t>I feel like I want to cry  a lot</a:t>
            </a:r>
          </a:p>
          <a:p>
            <a:endParaRPr lang="en-GB" dirty="0"/>
          </a:p>
          <a:p>
            <a:r>
              <a:rPr lang="en-GB" dirty="0"/>
              <a:t>I stay up until 2am scrolling through my phone</a:t>
            </a:r>
          </a:p>
        </p:txBody>
      </p:sp>
    </p:spTree>
    <p:extLst>
      <p:ext uri="{BB962C8B-B14F-4D97-AF65-F5344CB8AC3E}">
        <p14:creationId xmlns:p14="http://schemas.microsoft.com/office/powerpoint/2010/main" val="15646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7" b="44497"/>
          <a:stretch/>
        </p:blipFill>
        <p:spPr>
          <a:xfrm>
            <a:off x="3827" y="1772816"/>
            <a:ext cx="9176067" cy="35283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E3FFDD-2027-405C-9E6A-92D9F7D43BB3}"/>
              </a:ext>
            </a:extLst>
          </p:cNvPr>
          <p:cNvSpPr txBox="1"/>
          <p:nvPr/>
        </p:nvSpPr>
        <p:spPr>
          <a:xfrm>
            <a:off x="415706" y="2709451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Arguing with my friends</a:t>
            </a:r>
          </a:p>
          <a:p>
            <a:endParaRPr lang="en-GB" sz="2000" dirty="0"/>
          </a:p>
          <a:p>
            <a:r>
              <a:rPr lang="en-GB" sz="2000" dirty="0"/>
              <a:t>Feeling overwhelmed by exam preparation</a:t>
            </a:r>
          </a:p>
          <a:p>
            <a:endParaRPr lang="en-GB" sz="2000" dirty="0"/>
          </a:p>
          <a:p>
            <a:r>
              <a:rPr lang="en-GB" sz="2000" dirty="0"/>
              <a:t>Feeling hopeless about long term goals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F16E7-C86F-49C2-9279-F62DE716B0CB}"/>
              </a:ext>
            </a:extLst>
          </p:cNvPr>
          <p:cNvSpPr txBox="1"/>
          <p:nvPr/>
        </p:nvSpPr>
        <p:spPr>
          <a:xfrm>
            <a:off x="4211960" y="2852936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Having access to things I can harm myself with</a:t>
            </a:r>
          </a:p>
          <a:p>
            <a:endParaRPr lang="en-GB" sz="2000" dirty="0"/>
          </a:p>
          <a:p>
            <a:r>
              <a:rPr lang="en-GB" sz="2000" dirty="0"/>
              <a:t>Using social 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DEAF2C-EED7-43E3-AF0D-5C0C0C3944E0}"/>
              </a:ext>
            </a:extLst>
          </p:cNvPr>
          <p:cNvSpPr txBox="1"/>
          <p:nvPr/>
        </p:nvSpPr>
        <p:spPr>
          <a:xfrm>
            <a:off x="6516216" y="2852936"/>
            <a:ext cx="22120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Spending time talking to people I trust</a:t>
            </a:r>
          </a:p>
          <a:p>
            <a:endParaRPr lang="en-GB" sz="2000" dirty="0"/>
          </a:p>
          <a:p>
            <a:r>
              <a:rPr lang="en-GB" sz="2000" dirty="0"/>
              <a:t>Having a plan for each day at school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26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0" b="17124"/>
          <a:stretch/>
        </p:blipFill>
        <p:spPr>
          <a:xfrm>
            <a:off x="107504" y="1268760"/>
            <a:ext cx="7378643" cy="39604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3315C5-2DD8-4EE8-9183-6E337A6EBBE3}"/>
              </a:ext>
            </a:extLst>
          </p:cNvPr>
          <p:cNvSpPr txBox="1"/>
          <p:nvPr/>
        </p:nvSpPr>
        <p:spPr>
          <a:xfrm>
            <a:off x="442263" y="213285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Let someone know that </a:t>
            </a:r>
            <a:r>
              <a:rPr lang="en-GB" sz="2000" dirty="0" err="1"/>
              <a:t>Im</a:t>
            </a:r>
            <a:r>
              <a:rPr lang="en-GB" sz="2000" dirty="0"/>
              <a:t> starting to wobble</a:t>
            </a:r>
          </a:p>
          <a:p>
            <a:endParaRPr lang="en-GB" sz="2000" dirty="0"/>
          </a:p>
          <a:p>
            <a:r>
              <a:rPr lang="en-GB" sz="2000" dirty="0"/>
              <a:t>Start an activity planner</a:t>
            </a:r>
          </a:p>
          <a:p>
            <a:endParaRPr lang="en-GB" sz="2000" dirty="0"/>
          </a:p>
          <a:p>
            <a:r>
              <a:rPr lang="en-GB" sz="2000" dirty="0"/>
              <a:t>Do some problem solving around the things that are causing me distress</a:t>
            </a:r>
          </a:p>
          <a:p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FB02C1-5DF7-4829-9BC0-9AE47ED63062}"/>
              </a:ext>
            </a:extLst>
          </p:cNvPr>
          <p:cNvSpPr txBox="1"/>
          <p:nvPr/>
        </p:nvSpPr>
        <p:spPr>
          <a:xfrm>
            <a:off x="4107706" y="1988840"/>
            <a:ext cx="3096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 a safety plan with parents/school – do I need to be checked on more? Do I need to remove certain items for a while?</a:t>
            </a:r>
          </a:p>
          <a:p>
            <a:endParaRPr lang="en-GB" sz="2000" dirty="0"/>
          </a:p>
          <a:p>
            <a:r>
              <a:rPr lang="en-GB" sz="2000" dirty="0"/>
              <a:t>Write a list of 10 things to do when I’m feeling overwhelmed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7021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26C81-B84B-47F6-8FDF-7C0901A38378}"/>
              </a:ext>
            </a:extLst>
          </p:cNvPr>
          <p:cNvSpPr txBox="1"/>
          <p:nvPr/>
        </p:nvSpPr>
        <p:spPr>
          <a:xfrm>
            <a:off x="457200" y="1541201"/>
            <a:ext cx="8229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 10 things to do when I’m overwhelmed: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/>
              <a:t>Choose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Distraction by self – to refocus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Distraction with others – to connect and refocus attention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Soothing activities – to support nervous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Self Compassion– to counteract negative thinking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Body calming – exercise, breathing, changing temperature, shaking out muscles</a:t>
            </a:r>
          </a:p>
          <a:p>
            <a:endParaRPr lang="en-GB" sz="2400" b="1" dirty="0"/>
          </a:p>
          <a:p>
            <a:endParaRPr lang="en-GB" sz="24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1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162B6-9CF7-4490-ACFB-3C489488DD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7"/>
          <a:stretch/>
        </p:blipFill>
        <p:spPr>
          <a:xfrm>
            <a:off x="467544" y="1916832"/>
            <a:ext cx="7291987" cy="23762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94D282-B21A-4E3C-91C9-7F16D9F60297}"/>
              </a:ext>
            </a:extLst>
          </p:cNvPr>
          <p:cNvSpPr txBox="1"/>
          <p:nvPr/>
        </p:nvSpPr>
        <p:spPr>
          <a:xfrm>
            <a:off x="971600" y="2420888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Talk with me about the pros and cons of changing plans</a:t>
            </a:r>
          </a:p>
          <a:p>
            <a:endParaRPr lang="en-GB" dirty="0"/>
          </a:p>
          <a:p>
            <a:r>
              <a:rPr lang="en-GB" dirty="0"/>
              <a:t>Involve me in any decisions about my care</a:t>
            </a:r>
          </a:p>
          <a:p>
            <a:endParaRPr lang="en-GB" dirty="0"/>
          </a:p>
          <a:p>
            <a:r>
              <a:rPr lang="en-GB" dirty="0"/>
              <a:t>Work with me to avoid going to the hospital if at all possible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9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5" t="12291" r="15796" b="69360"/>
          <a:stretch>
            <a:fillRect/>
          </a:stretch>
        </p:blipFill>
        <p:spPr bwMode="auto">
          <a:xfrm>
            <a:off x="611560" y="2436813"/>
            <a:ext cx="2995612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122" y="1052735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Help I’m in Crisis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www.hampshirecamhs.nhs.uk</a:t>
            </a:r>
            <a:endParaRPr lang="en-GB" dirty="0"/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9" t="30949" r="22089" b="20633"/>
          <a:stretch>
            <a:fillRect/>
          </a:stretch>
        </p:blipFill>
        <p:spPr bwMode="auto">
          <a:xfrm>
            <a:off x="4220510" y="2491155"/>
            <a:ext cx="433709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 rot="5400000">
            <a:off x="2467307" y="4138128"/>
            <a:ext cx="1584177" cy="4539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7" t="17763" r="5860" b="43750"/>
          <a:stretch/>
        </p:blipFill>
        <p:spPr bwMode="auto">
          <a:xfrm>
            <a:off x="323528" y="2094492"/>
            <a:ext cx="4127307" cy="26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32360" r="70660" b="29153"/>
          <a:stretch/>
        </p:blipFill>
        <p:spPr bwMode="auto">
          <a:xfrm>
            <a:off x="4572000" y="2094492"/>
            <a:ext cx="4167963" cy="26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57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4744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Overview: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Discuss signs and symptoms demonstrated by young people when in crisis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Tips of how to communicate with and support a young person who discloses they are in crisis/ struggling or if you have concerns a young person may not be coping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to access further support/advice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10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3528" y="908720"/>
            <a:ext cx="82296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is Crisis?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3852" y="1445911"/>
            <a:ext cx="8568952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Crisis is subjective; unique to each person both in terms of what triggers and crisis and what it looks/ feels like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a nutshell- feeling overwhelmed and unable to cope with intense thoughts and feelings for a sustained period of time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Can lead the young person to behave in reactive, impulsive or risky ways. 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4744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BC2B2-B50F-4C02-912A-1F2D32B8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59625"/>
            <a:ext cx="7675529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2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4744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07E67-6CC6-49B1-90DD-F84503C6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2492"/>
            <a:ext cx="781121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94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124744"/>
            <a:ext cx="8229600" cy="493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28EC0A-F059-4D0B-9551-D7AD777DC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84784"/>
            <a:ext cx="7817252" cy="44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1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718" y="332656"/>
            <a:ext cx="856895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GB" b="1" dirty="0"/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What might we see?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Self harming behaviour as an attempt to self-regulate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Expressions of suicidal thinking as an attempt to escape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Difficulties with problem solving due to stress hormones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Difficulties with communicating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Being on high alert due to anxiety centre in the brain being stimulated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5864" y="1237673"/>
            <a:ext cx="8920632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923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83314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How does it feel?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308" y="1490993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Upset</a:t>
            </a:r>
          </a:p>
          <a:p>
            <a:r>
              <a:rPr lang="en-GB" dirty="0"/>
              <a:t>Sad</a:t>
            </a:r>
          </a:p>
          <a:p>
            <a:r>
              <a:rPr lang="en-GB" dirty="0"/>
              <a:t>Angry</a:t>
            </a:r>
          </a:p>
          <a:p>
            <a:r>
              <a:rPr lang="en-GB" dirty="0"/>
              <a:t>Confused</a:t>
            </a:r>
          </a:p>
          <a:p>
            <a:r>
              <a:rPr lang="en-GB" dirty="0"/>
              <a:t>Disappointed</a:t>
            </a:r>
          </a:p>
          <a:p>
            <a:r>
              <a:rPr lang="en-GB" dirty="0"/>
              <a:t>Helpless</a:t>
            </a:r>
          </a:p>
          <a:p>
            <a:r>
              <a:rPr lang="en-GB" dirty="0"/>
              <a:t>Worried</a:t>
            </a:r>
          </a:p>
          <a:p>
            <a:r>
              <a:rPr lang="en-GB" dirty="0"/>
              <a:t>Numb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11048" y="1671413"/>
            <a:ext cx="1728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Self harm </a:t>
            </a:r>
            <a:r>
              <a:rPr lang="en-GB" sz="2800" dirty="0"/>
              <a:t>as an attempt to regulate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40820" y="4227197"/>
            <a:ext cx="244827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Camelot Enquiry 2008 found that for many young people disclosure of self-harm was a very negative experience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836" y="4034836"/>
            <a:ext cx="2736304" cy="1708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00" dirty="0"/>
              <a:t>Royal College of Psychiatrists surveyed 509 people of all ages &amp; found that a significant number of patients had been blamed for wasting time as staff felt their problems were self-inflicted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907704" y="1554758"/>
            <a:ext cx="0" cy="21622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9672" y="1554758"/>
            <a:ext cx="2964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53215" y="3717032"/>
            <a:ext cx="28803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5912" y="2543117"/>
            <a:ext cx="296416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84168" y="4104086"/>
            <a:ext cx="2448272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Comment from a young person: “I have not self-harmed in order to annoy staff, but rather because something is very, very wrong inside”</a:t>
            </a:r>
            <a:endParaRPr lang="en-GB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39952" y="2485229"/>
            <a:ext cx="625617" cy="766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71118" y="1512510"/>
            <a:ext cx="40629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Validation</a:t>
            </a:r>
            <a:r>
              <a:rPr lang="en-GB" sz="2800" dirty="0"/>
              <a:t> </a:t>
            </a:r>
          </a:p>
          <a:p>
            <a:r>
              <a:rPr lang="en-GB" sz="2800" dirty="0"/>
              <a:t>This is an understandable response although it is not effective in resolving the crisis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204120" y="2348880"/>
            <a:ext cx="148208" cy="19423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204120" y="2543117"/>
            <a:ext cx="148208" cy="15215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72000" y="2223619"/>
            <a:ext cx="193569" cy="2616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572000" y="2492896"/>
            <a:ext cx="193569" cy="20777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2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346370" y="2379002"/>
            <a:ext cx="503205" cy="21336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0246" y="1175139"/>
            <a:ext cx="2076968" cy="210984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73830" y="1540704"/>
            <a:ext cx="2065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wellness looks like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909" y="24290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Triggers for not coping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93119" y="4538984"/>
            <a:ext cx="815458" cy="617151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20246" y="3789040"/>
            <a:ext cx="2172874" cy="211704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20246" y="4385895"/>
            <a:ext cx="224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of action when early warning signs present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451776" y="2704429"/>
            <a:ext cx="1008112" cy="432048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462210" y="1293957"/>
            <a:ext cx="2268252" cy="225386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07" y="1049673"/>
            <a:ext cx="3139181" cy="44375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6216" y="1692097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Warning Signs of Not Coping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4228" y="243743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that increase risk vs increase safety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944147" y="4435909"/>
            <a:ext cx="515741" cy="324036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459888" y="3943625"/>
            <a:ext cx="2196244" cy="2139101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552220" y="45091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my plan if I am not coping</a:t>
            </a:r>
          </a:p>
        </p:txBody>
      </p:sp>
    </p:spTree>
    <p:extLst>
      <p:ext uri="{BB962C8B-B14F-4D97-AF65-F5344CB8AC3E}">
        <p14:creationId xmlns:p14="http://schemas.microsoft.com/office/powerpoint/2010/main" val="3990987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643</Words>
  <Application>Microsoft Office PowerPoint</Application>
  <PresentationFormat>On-screen Show (4:3)</PresentationFormat>
  <Paragraphs>119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 Claire (Sussex Partnership Trust)</dc:creator>
  <cp:lastModifiedBy>Eeles, Jennifer</cp:lastModifiedBy>
  <cp:revision>29</cp:revision>
  <dcterms:created xsi:type="dcterms:W3CDTF">2017-12-19T16:43:52Z</dcterms:created>
  <dcterms:modified xsi:type="dcterms:W3CDTF">2024-12-10T14:33:03Z</dcterms:modified>
</cp:coreProperties>
</file>