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7" r:id="rId3"/>
    <p:sldId id="338" r:id="rId4"/>
    <p:sldId id="336" r:id="rId5"/>
    <p:sldId id="258" r:id="rId6"/>
    <p:sldId id="297" r:id="rId7"/>
    <p:sldId id="266" r:id="rId8"/>
    <p:sldId id="351" r:id="rId9"/>
    <p:sldId id="294" r:id="rId10"/>
    <p:sldId id="264" r:id="rId11"/>
    <p:sldId id="343" r:id="rId12"/>
    <p:sldId id="350" r:id="rId13"/>
    <p:sldId id="261" r:id="rId14"/>
    <p:sldId id="346" r:id="rId15"/>
    <p:sldId id="347" r:id="rId16"/>
    <p:sldId id="348" r:id="rId17"/>
    <p:sldId id="262" r:id="rId18"/>
    <p:sldId id="326" r:id="rId19"/>
    <p:sldId id="352" r:id="rId20"/>
    <p:sldId id="319" r:id="rId21"/>
    <p:sldId id="341" r:id="rId22"/>
    <p:sldId id="342" r:id="rId23"/>
    <p:sldId id="327" r:id="rId24"/>
    <p:sldId id="325" r:id="rId25"/>
    <p:sldId id="353" r:id="rId26"/>
    <p:sldId id="331" r:id="rId27"/>
    <p:sldId id="349" r:id="rId28"/>
    <p:sldId id="328" r:id="rId29"/>
    <p:sldId id="354" r:id="rId30"/>
    <p:sldId id="323" r:id="rId31"/>
    <p:sldId id="344" r:id="rId32"/>
    <p:sldId id="324" r:id="rId33"/>
    <p:sldId id="259"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78BE20"/>
    <a:srgbClr val="FF9900"/>
    <a:srgbClr val="6099CE"/>
    <a:srgbClr val="FFCE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E534F-2A93-4EDC-83D8-737F78D717E4}" v="1" dt="2024-12-05T18:02:0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57551" autoAdjust="0"/>
  </p:normalViewPr>
  <p:slideViewPr>
    <p:cSldViewPr snapToGrid="0">
      <p:cViewPr varScale="1">
        <p:scale>
          <a:sx n="59" d="100"/>
          <a:sy n="59" d="100"/>
        </p:scale>
        <p:origin x="1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01E33-B27F-4373-A2CC-60CAC54B3843}"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GB"/>
        </a:p>
      </dgm:t>
    </dgm:pt>
    <dgm:pt modelId="{EF759D4A-2A40-44AD-A0C7-25D2ADA33055}">
      <dgm:prSet/>
      <dgm:spPr/>
      <dgm:t>
        <a:bodyPr/>
        <a:lstStyle/>
        <a:p>
          <a:r>
            <a:rPr lang="en-GB" b="1">
              <a:solidFill>
                <a:schemeClr val="tx1"/>
              </a:solidFill>
            </a:rPr>
            <a:t>Managing time </a:t>
          </a:r>
        </a:p>
      </dgm:t>
    </dgm:pt>
    <dgm:pt modelId="{77A60345-33D1-42A2-AC43-C479FEAAA788}" type="parTrans" cxnId="{E3BA0B4C-8D2D-458F-AA88-E37F418CA33C}">
      <dgm:prSet/>
      <dgm:spPr/>
      <dgm:t>
        <a:bodyPr/>
        <a:lstStyle/>
        <a:p>
          <a:endParaRPr lang="en-GB" b="1">
            <a:solidFill>
              <a:schemeClr val="tx1"/>
            </a:solidFill>
          </a:endParaRPr>
        </a:p>
      </dgm:t>
    </dgm:pt>
    <dgm:pt modelId="{EEC58FE6-3EE6-4C3B-A3E6-D056AEA50FCC}" type="sibTrans" cxnId="{E3BA0B4C-8D2D-458F-AA88-E37F418CA33C}">
      <dgm:prSet/>
      <dgm:spPr/>
      <dgm:t>
        <a:bodyPr/>
        <a:lstStyle/>
        <a:p>
          <a:endParaRPr lang="en-GB" b="1">
            <a:solidFill>
              <a:schemeClr val="tx1"/>
            </a:solidFill>
          </a:endParaRPr>
        </a:p>
      </dgm:t>
    </dgm:pt>
    <dgm:pt modelId="{6FBDE96D-087F-4CEF-AD3D-7451D9EE1B46}">
      <dgm:prSet/>
      <dgm:spPr/>
      <dgm:t>
        <a:bodyPr/>
        <a:lstStyle/>
        <a:p>
          <a:r>
            <a:rPr lang="en-GB" b="1">
              <a:solidFill>
                <a:schemeClr val="tx1"/>
              </a:solidFill>
            </a:rPr>
            <a:t>Getting and staying organized </a:t>
          </a:r>
        </a:p>
      </dgm:t>
    </dgm:pt>
    <dgm:pt modelId="{CA0FD18E-08E4-4046-9102-9100AD87AC89}" type="parTrans" cxnId="{5FECA686-6536-4B98-A1A0-BF38B9202014}">
      <dgm:prSet/>
      <dgm:spPr/>
      <dgm:t>
        <a:bodyPr/>
        <a:lstStyle/>
        <a:p>
          <a:endParaRPr lang="en-GB" b="1">
            <a:solidFill>
              <a:schemeClr val="tx1"/>
            </a:solidFill>
          </a:endParaRPr>
        </a:p>
      </dgm:t>
    </dgm:pt>
    <dgm:pt modelId="{3E0E16F7-BDE3-4AC0-B559-0B792B679E55}" type="sibTrans" cxnId="{5FECA686-6536-4B98-A1A0-BF38B9202014}">
      <dgm:prSet/>
      <dgm:spPr/>
      <dgm:t>
        <a:bodyPr/>
        <a:lstStyle/>
        <a:p>
          <a:endParaRPr lang="en-GB" b="1">
            <a:solidFill>
              <a:schemeClr val="tx1"/>
            </a:solidFill>
          </a:endParaRPr>
        </a:p>
      </dgm:t>
    </dgm:pt>
    <dgm:pt modelId="{9B62F1FA-5157-4625-982C-97D3146014FF}">
      <dgm:prSet/>
      <dgm:spPr/>
      <dgm:t>
        <a:bodyPr/>
        <a:lstStyle/>
        <a:p>
          <a:r>
            <a:rPr lang="en-GB" b="1">
              <a:solidFill>
                <a:schemeClr val="tx1"/>
              </a:solidFill>
            </a:rPr>
            <a:t>Managing emotions </a:t>
          </a:r>
        </a:p>
      </dgm:t>
    </dgm:pt>
    <dgm:pt modelId="{5CFBFBC9-0E87-4464-B4E0-61D9F682E53D}" type="parTrans" cxnId="{DD1F7D51-137A-408E-8578-BE6043E11DC9}">
      <dgm:prSet/>
      <dgm:spPr/>
      <dgm:t>
        <a:bodyPr/>
        <a:lstStyle/>
        <a:p>
          <a:endParaRPr lang="en-GB" b="1">
            <a:solidFill>
              <a:schemeClr val="tx1"/>
            </a:solidFill>
          </a:endParaRPr>
        </a:p>
      </dgm:t>
    </dgm:pt>
    <dgm:pt modelId="{62F5359C-DF6F-4D90-99BC-E08032C60487}" type="sibTrans" cxnId="{DD1F7D51-137A-408E-8578-BE6043E11DC9}">
      <dgm:prSet/>
      <dgm:spPr/>
      <dgm:t>
        <a:bodyPr/>
        <a:lstStyle/>
        <a:p>
          <a:endParaRPr lang="en-GB" b="1">
            <a:solidFill>
              <a:schemeClr val="tx1"/>
            </a:solidFill>
          </a:endParaRPr>
        </a:p>
      </dgm:t>
    </dgm:pt>
    <dgm:pt modelId="{F2582C1D-D427-454A-886C-8BFCEA004469}">
      <dgm:prSet/>
      <dgm:spPr/>
      <dgm:t>
        <a:bodyPr/>
        <a:lstStyle/>
        <a:p>
          <a:r>
            <a:rPr lang="en-GB" b="1">
              <a:solidFill>
                <a:schemeClr val="tx1"/>
              </a:solidFill>
            </a:rPr>
            <a:t>Following directions </a:t>
          </a:r>
        </a:p>
      </dgm:t>
    </dgm:pt>
    <dgm:pt modelId="{A2F79E34-FD03-411B-971C-07A04FA3A93C}" type="parTrans" cxnId="{5F9221D1-580B-43B0-8154-9059BB7FF122}">
      <dgm:prSet/>
      <dgm:spPr/>
      <dgm:t>
        <a:bodyPr/>
        <a:lstStyle/>
        <a:p>
          <a:endParaRPr lang="en-GB" b="1">
            <a:solidFill>
              <a:schemeClr val="tx1"/>
            </a:solidFill>
          </a:endParaRPr>
        </a:p>
      </dgm:t>
    </dgm:pt>
    <dgm:pt modelId="{1DAADB11-5AEF-4FED-9600-CC4CA7FCFE70}" type="sibTrans" cxnId="{5F9221D1-580B-43B0-8154-9059BB7FF122}">
      <dgm:prSet/>
      <dgm:spPr/>
      <dgm:t>
        <a:bodyPr/>
        <a:lstStyle/>
        <a:p>
          <a:endParaRPr lang="en-GB" b="1">
            <a:solidFill>
              <a:schemeClr val="tx1"/>
            </a:solidFill>
          </a:endParaRPr>
        </a:p>
      </dgm:t>
    </dgm:pt>
    <dgm:pt modelId="{61F03D51-428C-4AAD-8D4C-8433C9CAA2B6}">
      <dgm:prSet/>
      <dgm:spPr/>
      <dgm:t>
        <a:bodyPr/>
        <a:lstStyle/>
        <a:p>
          <a:r>
            <a:rPr lang="en-GB" b="1" dirty="0">
              <a:solidFill>
                <a:schemeClr val="tx1"/>
              </a:solidFill>
            </a:rPr>
            <a:t>Shifting focus from one thing to another </a:t>
          </a:r>
        </a:p>
      </dgm:t>
    </dgm:pt>
    <dgm:pt modelId="{EDBD0C08-9278-492E-A9EC-8A132E2A5C0D}" type="parTrans" cxnId="{3B54B8DA-4057-4602-A013-D88FE3DEE19F}">
      <dgm:prSet/>
      <dgm:spPr/>
      <dgm:t>
        <a:bodyPr/>
        <a:lstStyle/>
        <a:p>
          <a:endParaRPr lang="en-GB" b="1">
            <a:solidFill>
              <a:schemeClr val="tx1"/>
            </a:solidFill>
          </a:endParaRPr>
        </a:p>
      </dgm:t>
    </dgm:pt>
    <dgm:pt modelId="{29651C23-B2A0-473B-8A8F-F8C9AF228A6E}" type="sibTrans" cxnId="{3B54B8DA-4057-4602-A013-D88FE3DEE19F}">
      <dgm:prSet/>
      <dgm:spPr/>
      <dgm:t>
        <a:bodyPr/>
        <a:lstStyle/>
        <a:p>
          <a:endParaRPr lang="en-GB" b="1">
            <a:solidFill>
              <a:schemeClr val="tx1"/>
            </a:solidFill>
          </a:endParaRPr>
        </a:p>
      </dgm:t>
    </dgm:pt>
    <dgm:pt modelId="{25B416B9-5047-41FA-9D72-339EEE306D46}">
      <dgm:prSet/>
      <dgm:spPr/>
      <dgm:t>
        <a:bodyPr/>
        <a:lstStyle/>
        <a:p>
          <a:r>
            <a:rPr lang="en-GB" b="1" dirty="0">
              <a:solidFill>
                <a:schemeClr val="tx1"/>
              </a:solidFill>
            </a:rPr>
            <a:t>Keeping things in mind (working memory) </a:t>
          </a:r>
        </a:p>
      </dgm:t>
    </dgm:pt>
    <dgm:pt modelId="{8CF8410A-FB6C-4A01-AAF5-A966CE38E642}" type="parTrans" cxnId="{073F8E31-F9DF-4162-8A3A-6CDB1E9FD275}">
      <dgm:prSet/>
      <dgm:spPr/>
      <dgm:t>
        <a:bodyPr/>
        <a:lstStyle/>
        <a:p>
          <a:endParaRPr lang="en-GB" b="1">
            <a:solidFill>
              <a:schemeClr val="tx1"/>
            </a:solidFill>
          </a:endParaRPr>
        </a:p>
      </dgm:t>
    </dgm:pt>
    <dgm:pt modelId="{6C7CEA4D-D45F-492C-8DCA-4BACA0FAFD97}" type="sibTrans" cxnId="{073F8E31-F9DF-4162-8A3A-6CDB1E9FD275}">
      <dgm:prSet/>
      <dgm:spPr/>
      <dgm:t>
        <a:bodyPr/>
        <a:lstStyle/>
        <a:p>
          <a:endParaRPr lang="en-GB" b="1">
            <a:solidFill>
              <a:schemeClr val="tx1"/>
            </a:solidFill>
          </a:endParaRPr>
        </a:p>
      </dgm:t>
    </dgm:pt>
    <dgm:pt modelId="{497E586B-5407-4799-98AB-C798FD9C4F89}">
      <dgm:prSet/>
      <dgm:spPr/>
      <dgm:t>
        <a:bodyPr/>
        <a:lstStyle/>
        <a:p>
          <a:r>
            <a:rPr lang="en-GB" b="1">
              <a:solidFill>
                <a:schemeClr val="tx1"/>
              </a:solidFill>
            </a:rPr>
            <a:t>Thinking before saying or doing things </a:t>
          </a:r>
        </a:p>
      </dgm:t>
    </dgm:pt>
    <dgm:pt modelId="{3CD4ABB1-3D02-44B2-B108-100A1E8078C5}" type="parTrans" cxnId="{C014997E-2910-41A4-8BAA-06A44D7643BD}">
      <dgm:prSet/>
      <dgm:spPr/>
      <dgm:t>
        <a:bodyPr/>
        <a:lstStyle/>
        <a:p>
          <a:endParaRPr lang="en-GB" b="1">
            <a:solidFill>
              <a:schemeClr val="tx1"/>
            </a:solidFill>
          </a:endParaRPr>
        </a:p>
      </dgm:t>
    </dgm:pt>
    <dgm:pt modelId="{0A00DD4C-B8C8-4AE5-ABAD-10E4FDEE5645}" type="sibTrans" cxnId="{C014997E-2910-41A4-8BAA-06A44D7643BD}">
      <dgm:prSet/>
      <dgm:spPr/>
      <dgm:t>
        <a:bodyPr/>
        <a:lstStyle/>
        <a:p>
          <a:endParaRPr lang="en-GB" b="1">
            <a:solidFill>
              <a:schemeClr val="tx1"/>
            </a:solidFill>
          </a:endParaRPr>
        </a:p>
      </dgm:t>
    </dgm:pt>
    <dgm:pt modelId="{4D883DCF-B809-43F6-813F-175273FB238C}">
      <dgm:prSet/>
      <dgm:spPr/>
      <dgm:t>
        <a:bodyPr/>
        <a:lstStyle/>
        <a:p>
          <a:r>
            <a:rPr lang="en-GB" b="1" dirty="0">
              <a:solidFill>
                <a:schemeClr val="tx1"/>
              </a:solidFill>
            </a:rPr>
            <a:t>Focusing on what's important </a:t>
          </a:r>
        </a:p>
      </dgm:t>
    </dgm:pt>
    <dgm:pt modelId="{3A5A3944-2A4C-41B7-808D-4ABCDB49AFE0}" type="parTrans" cxnId="{DCAADB58-2148-4345-A944-CCB89FEE5DBF}">
      <dgm:prSet/>
      <dgm:spPr/>
      <dgm:t>
        <a:bodyPr/>
        <a:lstStyle/>
        <a:p>
          <a:endParaRPr lang="en-GB" b="1">
            <a:solidFill>
              <a:schemeClr val="tx1"/>
            </a:solidFill>
          </a:endParaRPr>
        </a:p>
      </dgm:t>
    </dgm:pt>
    <dgm:pt modelId="{9354250A-EBB6-402A-BAE1-F639154DAC34}" type="sibTrans" cxnId="{DCAADB58-2148-4345-A944-CCB89FEE5DBF}">
      <dgm:prSet/>
      <dgm:spPr/>
      <dgm:t>
        <a:bodyPr/>
        <a:lstStyle/>
        <a:p>
          <a:endParaRPr lang="en-GB" b="1">
            <a:solidFill>
              <a:schemeClr val="tx1"/>
            </a:solidFill>
          </a:endParaRPr>
        </a:p>
      </dgm:t>
    </dgm:pt>
    <dgm:pt modelId="{03363BE7-5924-4D9B-A971-D85607B25605}" type="pres">
      <dgm:prSet presAssocID="{81901E33-B27F-4373-A2CC-60CAC54B3843}" presName="Name0" presStyleCnt="0">
        <dgm:presLayoutVars>
          <dgm:dir/>
          <dgm:resizeHandles val="exact"/>
        </dgm:presLayoutVars>
      </dgm:prSet>
      <dgm:spPr/>
    </dgm:pt>
    <dgm:pt modelId="{2CB40509-5DA2-4432-8135-F52C0F6600F9}" type="pres">
      <dgm:prSet presAssocID="{EF759D4A-2A40-44AD-A0C7-25D2ADA33055}" presName="composite" presStyleCnt="0"/>
      <dgm:spPr/>
    </dgm:pt>
    <dgm:pt modelId="{789BD87B-7C3F-431E-BF2F-4B8750EB9F10}" type="pres">
      <dgm:prSet presAssocID="{EF759D4A-2A40-44AD-A0C7-25D2ADA33055}" presName="rect1" presStyleLbl="bgShp"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58038A3-5DD2-43B8-940D-911001735AC3}" type="pres">
      <dgm:prSet presAssocID="{EF759D4A-2A40-44AD-A0C7-25D2ADA33055}" presName="rect2" presStyleLbl="trBgShp" presStyleIdx="0" presStyleCnt="8" custLinFactNeighborX="1876" custLinFactNeighborY="68038">
        <dgm:presLayoutVars>
          <dgm:bulletEnabled val="1"/>
        </dgm:presLayoutVars>
      </dgm:prSet>
      <dgm:spPr/>
    </dgm:pt>
    <dgm:pt modelId="{E90195DD-2204-45F1-B2B4-430C382B1611}" type="pres">
      <dgm:prSet presAssocID="{EEC58FE6-3EE6-4C3B-A3E6-D056AEA50FCC}" presName="sibTrans" presStyleCnt="0"/>
      <dgm:spPr/>
    </dgm:pt>
    <dgm:pt modelId="{936238F5-8EF8-460C-BDEC-AC9BF54461F4}" type="pres">
      <dgm:prSet presAssocID="{6FBDE96D-087F-4CEF-AD3D-7451D9EE1B46}" presName="composite" presStyleCnt="0"/>
      <dgm:spPr/>
    </dgm:pt>
    <dgm:pt modelId="{23052A87-0825-4D04-9F88-B9B17C46BEEF}" type="pres">
      <dgm:prSet presAssocID="{6FBDE96D-087F-4CEF-AD3D-7451D9EE1B46}" presName="rect1" presStyleLbl="bgShp"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9E1F5BB9-38CD-432D-BCC3-A7266CDD03BA}" type="pres">
      <dgm:prSet presAssocID="{6FBDE96D-087F-4CEF-AD3D-7451D9EE1B46}" presName="rect2" presStyleLbl="trBgShp" presStyleIdx="1" presStyleCnt="8" custLinFactNeighborX="936" custLinFactNeighborY="54993">
        <dgm:presLayoutVars>
          <dgm:bulletEnabled val="1"/>
        </dgm:presLayoutVars>
      </dgm:prSet>
      <dgm:spPr/>
    </dgm:pt>
    <dgm:pt modelId="{1FA9618A-00AE-4D8D-8035-D1C58F8E6ED3}" type="pres">
      <dgm:prSet presAssocID="{3E0E16F7-BDE3-4AC0-B559-0B792B679E55}" presName="sibTrans" presStyleCnt="0"/>
      <dgm:spPr/>
    </dgm:pt>
    <dgm:pt modelId="{B91497FF-4304-40B3-BFF8-8F034431AE58}" type="pres">
      <dgm:prSet presAssocID="{9B62F1FA-5157-4625-982C-97D3146014FF}" presName="composite" presStyleCnt="0"/>
      <dgm:spPr/>
    </dgm:pt>
    <dgm:pt modelId="{06D99C4E-A857-4229-8F14-676C1DF86C9E}" type="pres">
      <dgm:prSet presAssocID="{9B62F1FA-5157-4625-982C-97D3146014FF}" presName="rect1" presStyleLbl="bgShp"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50715C7D-BB25-4C84-AB04-EF5DFB8F7258}" type="pres">
      <dgm:prSet presAssocID="{9B62F1FA-5157-4625-982C-97D3146014FF}" presName="rect2" presStyleLbl="trBgShp" presStyleIdx="2" presStyleCnt="8" custLinFactNeighborX="-2610" custLinFactNeighborY="54993">
        <dgm:presLayoutVars>
          <dgm:bulletEnabled val="1"/>
        </dgm:presLayoutVars>
      </dgm:prSet>
      <dgm:spPr/>
    </dgm:pt>
    <dgm:pt modelId="{AB51317F-A1B0-4235-9038-CB4D75630753}" type="pres">
      <dgm:prSet presAssocID="{62F5359C-DF6F-4D90-99BC-E08032C60487}" presName="sibTrans" presStyleCnt="0"/>
      <dgm:spPr/>
    </dgm:pt>
    <dgm:pt modelId="{4DEBE1D6-2834-4298-9218-611BCA4816EB}" type="pres">
      <dgm:prSet presAssocID="{F2582C1D-D427-454A-886C-8BFCEA004469}" presName="composite" presStyleCnt="0"/>
      <dgm:spPr/>
    </dgm:pt>
    <dgm:pt modelId="{7637C670-BBAA-47D4-B386-CEA58F0F73F3}" type="pres">
      <dgm:prSet presAssocID="{F2582C1D-D427-454A-886C-8BFCEA004469}" presName="rect1" presStyleLbl="bgShp"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pt>
    <dgm:pt modelId="{327353DE-EABC-4AA9-9D2C-B5D4EA415298}" type="pres">
      <dgm:prSet presAssocID="{F2582C1D-D427-454A-886C-8BFCEA004469}" presName="rect2" presStyleLbl="trBgShp" presStyleIdx="3" presStyleCnt="8" custLinFactNeighborX="4211" custLinFactNeighborY="54993">
        <dgm:presLayoutVars>
          <dgm:bulletEnabled val="1"/>
        </dgm:presLayoutVars>
      </dgm:prSet>
      <dgm:spPr/>
    </dgm:pt>
    <dgm:pt modelId="{0397BE47-5130-4ED8-AA91-0C3630AD6659}" type="pres">
      <dgm:prSet presAssocID="{1DAADB11-5AEF-4FED-9600-CC4CA7FCFE70}" presName="sibTrans" presStyleCnt="0"/>
      <dgm:spPr/>
    </dgm:pt>
    <dgm:pt modelId="{BB76DF87-E96D-4E3E-B239-D89E65120874}" type="pres">
      <dgm:prSet presAssocID="{61F03D51-428C-4AAD-8D4C-8433C9CAA2B6}" presName="composite" presStyleCnt="0"/>
      <dgm:spPr/>
    </dgm:pt>
    <dgm:pt modelId="{0515F08D-27FE-4077-8CF0-171F03C70E67}" type="pres">
      <dgm:prSet presAssocID="{61F03D51-428C-4AAD-8D4C-8433C9CAA2B6}" presName="rect1" presStyleLbl="bgShp"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7E71C6E3-48E8-49DB-854C-FBA3A4F292B0}" type="pres">
      <dgm:prSet presAssocID="{61F03D51-428C-4AAD-8D4C-8433C9CAA2B6}" presName="rect2" presStyleLbl="trBgShp" presStyleIdx="4" presStyleCnt="8" custLinFactNeighborX="-468" custLinFactNeighborY="79632">
        <dgm:presLayoutVars>
          <dgm:bulletEnabled val="1"/>
        </dgm:presLayoutVars>
      </dgm:prSet>
      <dgm:spPr/>
    </dgm:pt>
    <dgm:pt modelId="{4CF86A15-64FE-4608-B33B-1E75B950F273}" type="pres">
      <dgm:prSet presAssocID="{29651C23-B2A0-473B-8A8F-F8C9AF228A6E}" presName="sibTrans" presStyleCnt="0"/>
      <dgm:spPr/>
    </dgm:pt>
    <dgm:pt modelId="{91E5915A-6AF8-43CD-A032-CAC75145F090}" type="pres">
      <dgm:prSet presAssocID="{25B416B9-5047-41FA-9D72-339EEE306D46}" presName="composite" presStyleCnt="0"/>
      <dgm:spPr/>
    </dgm:pt>
    <dgm:pt modelId="{565E1DFD-B9B2-4295-820D-03FC5D7A04B4}" type="pres">
      <dgm:prSet presAssocID="{25B416B9-5047-41FA-9D72-339EEE306D46}" presName="rect1" presStyleLbl="bgShp"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dgm:spPr>
    </dgm:pt>
    <dgm:pt modelId="{32BE4593-995B-4469-A860-9A37A6FC7B70}" type="pres">
      <dgm:prSet presAssocID="{25B416B9-5047-41FA-9D72-339EEE306D46}" presName="rect2" presStyleLbl="trBgShp" presStyleIdx="5" presStyleCnt="8" custLinFactNeighborX="-1404" custLinFactNeighborY="99221">
        <dgm:presLayoutVars>
          <dgm:bulletEnabled val="1"/>
        </dgm:presLayoutVars>
      </dgm:prSet>
      <dgm:spPr/>
    </dgm:pt>
    <dgm:pt modelId="{349F7E76-493E-4FF2-9692-DE97C74E2F52}" type="pres">
      <dgm:prSet presAssocID="{6C7CEA4D-D45F-492C-8DCA-4BACA0FAFD97}" presName="sibTrans" presStyleCnt="0"/>
      <dgm:spPr/>
    </dgm:pt>
    <dgm:pt modelId="{720E9C77-6860-4E96-A946-690F66B97E1E}" type="pres">
      <dgm:prSet presAssocID="{497E586B-5407-4799-98AB-C798FD9C4F89}" presName="composite" presStyleCnt="0"/>
      <dgm:spPr/>
    </dgm:pt>
    <dgm:pt modelId="{2C499588-9402-48F1-B6FC-6D7B609A4D7E}" type="pres">
      <dgm:prSet presAssocID="{497E586B-5407-4799-98AB-C798FD9C4F89}" presName="rect1" presStyleLbl="bgShp"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pt>
    <dgm:pt modelId="{05D5C77F-97C0-4F9E-8B91-ADE68375C070}" type="pres">
      <dgm:prSet presAssocID="{497E586B-5407-4799-98AB-C798FD9C4F89}" presName="rect2" presStyleLbl="trBgShp" presStyleIdx="6" presStyleCnt="8" custLinFactNeighborX="1924" custLinFactNeighborY="79667">
        <dgm:presLayoutVars>
          <dgm:bulletEnabled val="1"/>
        </dgm:presLayoutVars>
      </dgm:prSet>
      <dgm:spPr/>
    </dgm:pt>
    <dgm:pt modelId="{49602230-591B-491D-A16E-77655CD9F1A7}" type="pres">
      <dgm:prSet presAssocID="{0A00DD4C-B8C8-4AE5-ABAD-10E4FDEE5645}" presName="sibTrans" presStyleCnt="0"/>
      <dgm:spPr/>
    </dgm:pt>
    <dgm:pt modelId="{6A19E798-E3BF-4471-838B-235A52DCF264}" type="pres">
      <dgm:prSet presAssocID="{4D883DCF-B809-43F6-813F-175273FB238C}" presName="composite" presStyleCnt="0"/>
      <dgm:spPr/>
    </dgm:pt>
    <dgm:pt modelId="{2ED5CACF-FF3F-4DAF-9B56-4EAA11FCF517}" type="pres">
      <dgm:prSet presAssocID="{4D883DCF-B809-43F6-813F-175273FB238C}" presName="rect1" presStyleLbl="bgShp"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4000" b="-4000"/>
          </a:stretch>
        </a:blipFill>
      </dgm:spPr>
    </dgm:pt>
    <dgm:pt modelId="{8992FDF9-59D5-4A9B-A358-8B9D3CD9EEF5}" type="pres">
      <dgm:prSet presAssocID="{4D883DCF-B809-43F6-813F-175273FB238C}" presName="rect2" presStyleLbl="trBgShp" presStyleIdx="7" presStyleCnt="8" custLinFactNeighborX="-468" custLinFactNeighborY="93324">
        <dgm:presLayoutVars>
          <dgm:bulletEnabled val="1"/>
        </dgm:presLayoutVars>
      </dgm:prSet>
      <dgm:spPr/>
    </dgm:pt>
  </dgm:ptLst>
  <dgm:cxnLst>
    <dgm:cxn modelId="{ADAE8114-04AC-40AC-85F0-2E6F6A14DE4F}" type="presOf" srcId="{61F03D51-428C-4AAD-8D4C-8433C9CAA2B6}" destId="{7E71C6E3-48E8-49DB-854C-FBA3A4F292B0}" srcOrd="0" destOrd="0" presId="urn:microsoft.com/office/officeart/2008/layout/BendingPictureSemiTransparentText"/>
    <dgm:cxn modelId="{073F8E31-F9DF-4162-8A3A-6CDB1E9FD275}" srcId="{81901E33-B27F-4373-A2CC-60CAC54B3843}" destId="{25B416B9-5047-41FA-9D72-339EEE306D46}" srcOrd="5" destOrd="0" parTransId="{8CF8410A-FB6C-4A01-AAF5-A966CE38E642}" sibTransId="{6C7CEA4D-D45F-492C-8DCA-4BACA0FAFD97}"/>
    <dgm:cxn modelId="{D23BC244-7DC7-4EE5-9453-9CF619506386}" type="presOf" srcId="{F2582C1D-D427-454A-886C-8BFCEA004469}" destId="{327353DE-EABC-4AA9-9D2C-B5D4EA415298}" srcOrd="0" destOrd="0" presId="urn:microsoft.com/office/officeart/2008/layout/BendingPictureSemiTransparentText"/>
    <dgm:cxn modelId="{9BF1214B-18D7-407A-8BCC-8CF27256518B}" type="presOf" srcId="{9B62F1FA-5157-4625-982C-97D3146014FF}" destId="{50715C7D-BB25-4C84-AB04-EF5DFB8F7258}" srcOrd="0" destOrd="0" presId="urn:microsoft.com/office/officeart/2008/layout/BendingPictureSemiTransparentText"/>
    <dgm:cxn modelId="{E3BA0B4C-8D2D-458F-AA88-E37F418CA33C}" srcId="{81901E33-B27F-4373-A2CC-60CAC54B3843}" destId="{EF759D4A-2A40-44AD-A0C7-25D2ADA33055}" srcOrd="0" destOrd="0" parTransId="{77A60345-33D1-42A2-AC43-C479FEAAA788}" sibTransId="{EEC58FE6-3EE6-4C3B-A3E6-D056AEA50FCC}"/>
    <dgm:cxn modelId="{3EF02C6F-0420-47AB-8947-2ED06B5AEC61}" type="presOf" srcId="{6FBDE96D-087F-4CEF-AD3D-7451D9EE1B46}" destId="{9E1F5BB9-38CD-432D-BCC3-A7266CDD03BA}" srcOrd="0" destOrd="0" presId="urn:microsoft.com/office/officeart/2008/layout/BendingPictureSemiTransparentText"/>
    <dgm:cxn modelId="{D4C14571-B9E1-46FC-A0EF-92677735A170}" type="presOf" srcId="{497E586B-5407-4799-98AB-C798FD9C4F89}" destId="{05D5C77F-97C0-4F9E-8B91-ADE68375C070}" srcOrd="0" destOrd="0" presId="urn:microsoft.com/office/officeart/2008/layout/BendingPictureSemiTransparentText"/>
    <dgm:cxn modelId="{DD1F7D51-137A-408E-8578-BE6043E11DC9}" srcId="{81901E33-B27F-4373-A2CC-60CAC54B3843}" destId="{9B62F1FA-5157-4625-982C-97D3146014FF}" srcOrd="2" destOrd="0" parTransId="{5CFBFBC9-0E87-4464-B4E0-61D9F682E53D}" sibTransId="{62F5359C-DF6F-4D90-99BC-E08032C60487}"/>
    <dgm:cxn modelId="{DCAADB58-2148-4345-A944-CCB89FEE5DBF}" srcId="{81901E33-B27F-4373-A2CC-60CAC54B3843}" destId="{4D883DCF-B809-43F6-813F-175273FB238C}" srcOrd="7" destOrd="0" parTransId="{3A5A3944-2A4C-41B7-808D-4ABCDB49AFE0}" sibTransId="{9354250A-EBB6-402A-BAE1-F639154DAC34}"/>
    <dgm:cxn modelId="{C014997E-2910-41A4-8BAA-06A44D7643BD}" srcId="{81901E33-B27F-4373-A2CC-60CAC54B3843}" destId="{497E586B-5407-4799-98AB-C798FD9C4F89}" srcOrd="6" destOrd="0" parTransId="{3CD4ABB1-3D02-44B2-B108-100A1E8078C5}" sibTransId="{0A00DD4C-B8C8-4AE5-ABAD-10E4FDEE5645}"/>
    <dgm:cxn modelId="{5FECA686-6536-4B98-A1A0-BF38B9202014}" srcId="{81901E33-B27F-4373-A2CC-60CAC54B3843}" destId="{6FBDE96D-087F-4CEF-AD3D-7451D9EE1B46}" srcOrd="1" destOrd="0" parTransId="{CA0FD18E-08E4-4046-9102-9100AD87AC89}" sibTransId="{3E0E16F7-BDE3-4AC0-B559-0B792B679E55}"/>
    <dgm:cxn modelId="{62AAB68E-96EB-4C21-B678-3E8161BEEBEA}" type="presOf" srcId="{EF759D4A-2A40-44AD-A0C7-25D2ADA33055}" destId="{458038A3-5DD2-43B8-940D-911001735AC3}" srcOrd="0" destOrd="0" presId="urn:microsoft.com/office/officeart/2008/layout/BendingPictureSemiTransparentText"/>
    <dgm:cxn modelId="{9ACFCFC9-09E1-4D5B-83C7-7A971F2B9AD7}" type="presOf" srcId="{81901E33-B27F-4373-A2CC-60CAC54B3843}" destId="{03363BE7-5924-4D9B-A971-D85607B25605}" srcOrd="0" destOrd="0" presId="urn:microsoft.com/office/officeart/2008/layout/BendingPictureSemiTransparentText"/>
    <dgm:cxn modelId="{5F9221D1-580B-43B0-8154-9059BB7FF122}" srcId="{81901E33-B27F-4373-A2CC-60CAC54B3843}" destId="{F2582C1D-D427-454A-886C-8BFCEA004469}" srcOrd="3" destOrd="0" parTransId="{A2F79E34-FD03-411B-971C-07A04FA3A93C}" sibTransId="{1DAADB11-5AEF-4FED-9600-CC4CA7FCFE70}"/>
    <dgm:cxn modelId="{115CB5D7-BBC8-4164-959B-766844051900}" type="presOf" srcId="{4D883DCF-B809-43F6-813F-175273FB238C}" destId="{8992FDF9-59D5-4A9B-A358-8B9D3CD9EEF5}" srcOrd="0" destOrd="0" presId="urn:microsoft.com/office/officeart/2008/layout/BendingPictureSemiTransparentText"/>
    <dgm:cxn modelId="{3B54B8DA-4057-4602-A013-D88FE3DEE19F}" srcId="{81901E33-B27F-4373-A2CC-60CAC54B3843}" destId="{61F03D51-428C-4AAD-8D4C-8433C9CAA2B6}" srcOrd="4" destOrd="0" parTransId="{EDBD0C08-9278-492E-A9EC-8A132E2A5C0D}" sibTransId="{29651C23-B2A0-473B-8A8F-F8C9AF228A6E}"/>
    <dgm:cxn modelId="{314B75FE-5139-495D-A153-14567AAD5E7B}" type="presOf" srcId="{25B416B9-5047-41FA-9D72-339EEE306D46}" destId="{32BE4593-995B-4469-A860-9A37A6FC7B70}" srcOrd="0" destOrd="0" presId="urn:microsoft.com/office/officeart/2008/layout/BendingPictureSemiTransparentText"/>
    <dgm:cxn modelId="{68562580-44C4-417E-9459-178B29BF898B}" type="presParOf" srcId="{03363BE7-5924-4D9B-A971-D85607B25605}" destId="{2CB40509-5DA2-4432-8135-F52C0F6600F9}" srcOrd="0" destOrd="0" presId="urn:microsoft.com/office/officeart/2008/layout/BendingPictureSemiTransparentText"/>
    <dgm:cxn modelId="{97FC7EDC-22ED-496E-89FF-FD02FED0D9F8}" type="presParOf" srcId="{2CB40509-5DA2-4432-8135-F52C0F6600F9}" destId="{789BD87B-7C3F-431E-BF2F-4B8750EB9F10}" srcOrd="0" destOrd="0" presId="urn:microsoft.com/office/officeart/2008/layout/BendingPictureSemiTransparentText"/>
    <dgm:cxn modelId="{5EBA61F1-6E01-4ACD-8D54-6D0F13E530AA}" type="presParOf" srcId="{2CB40509-5DA2-4432-8135-F52C0F6600F9}" destId="{458038A3-5DD2-43B8-940D-911001735AC3}" srcOrd="1" destOrd="0" presId="urn:microsoft.com/office/officeart/2008/layout/BendingPictureSemiTransparentText"/>
    <dgm:cxn modelId="{B37032F1-8EC7-41D2-90F1-F6AF4FC5DB75}" type="presParOf" srcId="{03363BE7-5924-4D9B-A971-D85607B25605}" destId="{E90195DD-2204-45F1-B2B4-430C382B1611}" srcOrd="1" destOrd="0" presId="urn:microsoft.com/office/officeart/2008/layout/BendingPictureSemiTransparentText"/>
    <dgm:cxn modelId="{0CEB0B3D-9597-4B63-9555-3B01D11F3791}" type="presParOf" srcId="{03363BE7-5924-4D9B-A971-D85607B25605}" destId="{936238F5-8EF8-460C-BDEC-AC9BF54461F4}" srcOrd="2" destOrd="0" presId="urn:microsoft.com/office/officeart/2008/layout/BendingPictureSemiTransparentText"/>
    <dgm:cxn modelId="{2E9A1314-53CC-4719-B24A-1D1FE94276E0}" type="presParOf" srcId="{936238F5-8EF8-460C-BDEC-AC9BF54461F4}" destId="{23052A87-0825-4D04-9F88-B9B17C46BEEF}" srcOrd="0" destOrd="0" presId="urn:microsoft.com/office/officeart/2008/layout/BendingPictureSemiTransparentText"/>
    <dgm:cxn modelId="{FE21458E-337B-40AE-891C-86D6DEC6A5F1}" type="presParOf" srcId="{936238F5-8EF8-460C-BDEC-AC9BF54461F4}" destId="{9E1F5BB9-38CD-432D-BCC3-A7266CDD03BA}" srcOrd="1" destOrd="0" presId="urn:microsoft.com/office/officeart/2008/layout/BendingPictureSemiTransparentText"/>
    <dgm:cxn modelId="{D0BCC588-5682-4203-B37D-A5CDCA001297}" type="presParOf" srcId="{03363BE7-5924-4D9B-A971-D85607B25605}" destId="{1FA9618A-00AE-4D8D-8035-D1C58F8E6ED3}" srcOrd="3" destOrd="0" presId="urn:microsoft.com/office/officeart/2008/layout/BendingPictureSemiTransparentText"/>
    <dgm:cxn modelId="{4C7BDEB8-FE97-48BD-BB32-A79654747C76}" type="presParOf" srcId="{03363BE7-5924-4D9B-A971-D85607B25605}" destId="{B91497FF-4304-40B3-BFF8-8F034431AE58}" srcOrd="4" destOrd="0" presId="urn:microsoft.com/office/officeart/2008/layout/BendingPictureSemiTransparentText"/>
    <dgm:cxn modelId="{1E4EEFCD-AF65-4C51-9F3E-D2E400EB0848}" type="presParOf" srcId="{B91497FF-4304-40B3-BFF8-8F034431AE58}" destId="{06D99C4E-A857-4229-8F14-676C1DF86C9E}" srcOrd="0" destOrd="0" presId="urn:microsoft.com/office/officeart/2008/layout/BendingPictureSemiTransparentText"/>
    <dgm:cxn modelId="{C6BE4C96-C353-4F49-A59F-C9C2D1DA7C06}" type="presParOf" srcId="{B91497FF-4304-40B3-BFF8-8F034431AE58}" destId="{50715C7D-BB25-4C84-AB04-EF5DFB8F7258}" srcOrd="1" destOrd="0" presId="urn:microsoft.com/office/officeart/2008/layout/BendingPictureSemiTransparentText"/>
    <dgm:cxn modelId="{63D50E80-F9DF-4219-BB34-83A2D8DF23C9}" type="presParOf" srcId="{03363BE7-5924-4D9B-A971-D85607B25605}" destId="{AB51317F-A1B0-4235-9038-CB4D75630753}" srcOrd="5" destOrd="0" presId="urn:microsoft.com/office/officeart/2008/layout/BendingPictureSemiTransparentText"/>
    <dgm:cxn modelId="{FAABB536-80C9-4646-A6F1-A1047B8B1D52}" type="presParOf" srcId="{03363BE7-5924-4D9B-A971-D85607B25605}" destId="{4DEBE1D6-2834-4298-9218-611BCA4816EB}" srcOrd="6" destOrd="0" presId="urn:microsoft.com/office/officeart/2008/layout/BendingPictureSemiTransparentText"/>
    <dgm:cxn modelId="{41CEE83B-EA8E-4C4C-A28F-966EB8022FB0}" type="presParOf" srcId="{4DEBE1D6-2834-4298-9218-611BCA4816EB}" destId="{7637C670-BBAA-47D4-B386-CEA58F0F73F3}" srcOrd="0" destOrd="0" presId="urn:microsoft.com/office/officeart/2008/layout/BendingPictureSemiTransparentText"/>
    <dgm:cxn modelId="{5447A6AB-40D7-48F7-953B-A751E5A6403F}" type="presParOf" srcId="{4DEBE1D6-2834-4298-9218-611BCA4816EB}" destId="{327353DE-EABC-4AA9-9D2C-B5D4EA415298}" srcOrd="1" destOrd="0" presId="urn:microsoft.com/office/officeart/2008/layout/BendingPictureSemiTransparentText"/>
    <dgm:cxn modelId="{617CE32D-1033-4793-87D5-81219E51E184}" type="presParOf" srcId="{03363BE7-5924-4D9B-A971-D85607B25605}" destId="{0397BE47-5130-4ED8-AA91-0C3630AD6659}" srcOrd="7" destOrd="0" presId="urn:microsoft.com/office/officeart/2008/layout/BendingPictureSemiTransparentText"/>
    <dgm:cxn modelId="{8B704D45-CF7B-4484-8BDE-8FE65ECD4985}" type="presParOf" srcId="{03363BE7-5924-4D9B-A971-D85607B25605}" destId="{BB76DF87-E96D-4E3E-B239-D89E65120874}" srcOrd="8" destOrd="0" presId="urn:microsoft.com/office/officeart/2008/layout/BendingPictureSemiTransparentText"/>
    <dgm:cxn modelId="{96D28EF3-3237-4B08-A610-A37BF6F8EDF4}" type="presParOf" srcId="{BB76DF87-E96D-4E3E-B239-D89E65120874}" destId="{0515F08D-27FE-4077-8CF0-171F03C70E67}" srcOrd="0" destOrd="0" presId="urn:microsoft.com/office/officeart/2008/layout/BendingPictureSemiTransparentText"/>
    <dgm:cxn modelId="{048ABECD-1AA0-4516-B0E6-48BFAA13FBF5}" type="presParOf" srcId="{BB76DF87-E96D-4E3E-B239-D89E65120874}" destId="{7E71C6E3-48E8-49DB-854C-FBA3A4F292B0}" srcOrd="1" destOrd="0" presId="urn:microsoft.com/office/officeart/2008/layout/BendingPictureSemiTransparentText"/>
    <dgm:cxn modelId="{CDFC1A5F-B0BB-4483-AF9C-1D9942DD23BA}" type="presParOf" srcId="{03363BE7-5924-4D9B-A971-D85607B25605}" destId="{4CF86A15-64FE-4608-B33B-1E75B950F273}" srcOrd="9" destOrd="0" presId="urn:microsoft.com/office/officeart/2008/layout/BendingPictureSemiTransparentText"/>
    <dgm:cxn modelId="{1FE406AD-8206-4265-90F5-F346C7D7D8D4}" type="presParOf" srcId="{03363BE7-5924-4D9B-A971-D85607B25605}" destId="{91E5915A-6AF8-43CD-A032-CAC75145F090}" srcOrd="10" destOrd="0" presId="urn:microsoft.com/office/officeart/2008/layout/BendingPictureSemiTransparentText"/>
    <dgm:cxn modelId="{F9C9A651-9A73-401C-9AF1-CDEDAAF4CF8A}" type="presParOf" srcId="{91E5915A-6AF8-43CD-A032-CAC75145F090}" destId="{565E1DFD-B9B2-4295-820D-03FC5D7A04B4}" srcOrd="0" destOrd="0" presId="urn:microsoft.com/office/officeart/2008/layout/BendingPictureSemiTransparentText"/>
    <dgm:cxn modelId="{66947A36-9E45-40E4-AC83-44BA6D7D52E4}" type="presParOf" srcId="{91E5915A-6AF8-43CD-A032-CAC75145F090}" destId="{32BE4593-995B-4469-A860-9A37A6FC7B70}" srcOrd="1" destOrd="0" presId="urn:microsoft.com/office/officeart/2008/layout/BendingPictureSemiTransparentText"/>
    <dgm:cxn modelId="{7089510A-58CC-46BC-97FB-967D093421D0}" type="presParOf" srcId="{03363BE7-5924-4D9B-A971-D85607B25605}" destId="{349F7E76-493E-4FF2-9692-DE97C74E2F52}" srcOrd="11" destOrd="0" presId="urn:microsoft.com/office/officeart/2008/layout/BendingPictureSemiTransparentText"/>
    <dgm:cxn modelId="{638DBAA0-C385-4E4D-AA86-6898887DBA00}" type="presParOf" srcId="{03363BE7-5924-4D9B-A971-D85607B25605}" destId="{720E9C77-6860-4E96-A946-690F66B97E1E}" srcOrd="12" destOrd="0" presId="urn:microsoft.com/office/officeart/2008/layout/BendingPictureSemiTransparentText"/>
    <dgm:cxn modelId="{9871C94F-6ED0-47C1-BC7D-E275CDDBC61B}" type="presParOf" srcId="{720E9C77-6860-4E96-A946-690F66B97E1E}" destId="{2C499588-9402-48F1-B6FC-6D7B609A4D7E}" srcOrd="0" destOrd="0" presId="urn:microsoft.com/office/officeart/2008/layout/BendingPictureSemiTransparentText"/>
    <dgm:cxn modelId="{724BE20F-5157-4E96-93C5-3F470714A7D2}" type="presParOf" srcId="{720E9C77-6860-4E96-A946-690F66B97E1E}" destId="{05D5C77F-97C0-4F9E-8B91-ADE68375C070}" srcOrd="1" destOrd="0" presId="urn:microsoft.com/office/officeart/2008/layout/BendingPictureSemiTransparentText"/>
    <dgm:cxn modelId="{7D7BAC48-DF69-46BC-A4F7-1D8E4CF1AA15}" type="presParOf" srcId="{03363BE7-5924-4D9B-A971-D85607B25605}" destId="{49602230-591B-491D-A16E-77655CD9F1A7}" srcOrd="13" destOrd="0" presId="urn:microsoft.com/office/officeart/2008/layout/BendingPictureSemiTransparentText"/>
    <dgm:cxn modelId="{3934E2D0-7F4E-47D5-AB71-0D30D0E98138}" type="presParOf" srcId="{03363BE7-5924-4D9B-A971-D85607B25605}" destId="{6A19E798-E3BF-4471-838B-235A52DCF264}" srcOrd="14" destOrd="0" presId="urn:microsoft.com/office/officeart/2008/layout/BendingPictureSemiTransparentText"/>
    <dgm:cxn modelId="{91B7C5A0-458D-4899-9D42-DAF7CE770C88}" type="presParOf" srcId="{6A19E798-E3BF-4471-838B-235A52DCF264}" destId="{2ED5CACF-FF3F-4DAF-9B56-4EAA11FCF517}" srcOrd="0" destOrd="0" presId="urn:microsoft.com/office/officeart/2008/layout/BendingPictureSemiTransparentText"/>
    <dgm:cxn modelId="{0430D472-4A68-4CF5-8793-51DDDAE8E36F}" type="presParOf" srcId="{6A19E798-E3BF-4471-838B-235A52DCF264}" destId="{8992FDF9-59D5-4A9B-A358-8B9D3CD9EEF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EA5D3-209F-4549-9F1F-09466F13E0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766C52-3BB3-4E9A-AF18-8F83200600D5}">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Rewarding good behaviour and ignoring unwanted behaviour when safe to do so</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95AFA2F7-23E0-47A9-8A49-7D51EB1923B0}" type="parTrans" cxnId="{DC1E81A6-71C5-46D5-95D0-1FFD49C2F4ED}">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AFB2EBE3-EE67-4A91-9395-DFBEB67D82B3}" type="sibTrans" cxnId="{DC1E81A6-71C5-46D5-95D0-1FFD49C2F4ED}">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7524AF6A-881E-4C35-AB4B-EE803679F032}">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Find the good and PRAISE!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53C399DE-E876-44BA-880C-5D9C8A1B880A}" type="parTrans" cxnId="{4B0730C0-770B-49FC-8C19-9F196A9AC1F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4E507E07-797A-4A23-BA6C-29B6D6BCF083}" type="sibTrans" cxnId="{4B0730C0-770B-49FC-8C19-9F196A9AC1F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FA3006D4-FF5A-4296-9346-6039630E55DE}">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Be specific and immediate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8AD0AB1A-7FB5-4335-97E9-05E91BD4C1D7}" type="parTrans" cxnId="{82AE7822-A051-4464-9590-1D5FF139D28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ACA9B703-826C-4463-8AA2-E90E8250E274}" type="sibTrans" cxnId="{82AE7822-A051-4464-9590-1D5FF139D286}">
      <dgm:prSet/>
      <dgm:spPr/>
      <dgm:t>
        <a:bodyPr/>
        <a:lstStyle/>
        <a:p>
          <a:endParaRPr lang="en-US">
            <a:latin typeface="Calibri Light" panose="020F0302020204030204" pitchFamily="34" charset="0"/>
            <a:ea typeface="Calibri Light" panose="020F0302020204030204" pitchFamily="34" charset="0"/>
            <a:cs typeface="Calibri Light" panose="020F0302020204030204" pitchFamily="34" charset="0"/>
          </a:endParaRPr>
        </a:p>
      </dgm:t>
    </dgm:pt>
    <dgm:pt modelId="{82005E9D-FC4E-493F-BD49-F9DE71BAADBB}" type="pres">
      <dgm:prSet presAssocID="{6E6EA5D3-209F-4549-9F1F-09466F13E0B7}" presName="linear" presStyleCnt="0">
        <dgm:presLayoutVars>
          <dgm:animLvl val="lvl"/>
          <dgm:resizeHandles val="exact"/>
        </dgm:presLayoutVars>
      </dgm:prSet>
      <dgm:spPr/>
    </dgm:pt>
    <dgm:pt modelId="{392A9EFC-3956-4C85-BBB3-463B778FB1CD}" type="pres">
      <dgm:prSet presAssocID="{D0766C52-3BB3-4E9A-AF18-8F83200600D5}" presName="parentText" presStyleLbl="node1" presStyleIdx="0" presStyleCnt="3">
        <dgm:presLayoutVars>
          <dgm:chMax val="0"/>
          <dgm:bulletEnabled val="1"/>
        </dgm:presLayoutVars>
      </dgm:prSet>
      <dgm:spPr/>
    </dgm:pt>
    <dgm:pt modelId="{57FB8358-8A38-4425-A6DA-C9337A57E99F}" type="pres">
      <dgm:prSet presAssocID="{AFB2EBE3-EE67-4A91-9395-DFBEB67D82B3}" presName="spacer" presStyleCnt="0"/>
      <dgm:spPr/>
    </dgm:pt>
    <dgm:pt modelId="{21A0A934-A54A-4A9A-A4AB-B8C271A89007}" type="pres">
      <dgm:prSet presAssocID="{7524AF6A-881E-4C35-AB4B-EE803679F032}" presName="parentText" presStyleLbl="node1" presStyleIdx="1" presStyleCnt="3">
        <dgm:presLayoutVars>
          <dgm:chMax val="0"/>
          <dgm:bulletEnabled val="1"/>
        </dgm:presLayoutVars>
      </dgm:prSet>
      <dgm:spPr/>
    </dgm:pt>
    <dgm:pt modelId="{86245C58-5EEA-4AB3-80D0-5E08FF9ABD68}" type="pres">
      <dgm:prSet presAssocID="{4E507E07-797A-4A23-BA6C-29B6D6BCF083}" presName="spacer" presStyleCnt="0"/>
      <dgm:spPr/>
    </dgm:pt>
    <dgm:pt modelId="{8AF74BB5-DD55-4FFD-8825-19BFAD1456D8}" type="pres">
      <dgm:prSet presAssocID="{FA3006D4-FF5A-4296-9346-6039630E55DE}" presName="parentText" presStyleLbl="node1" presStyleIdx="2" presStyleCnt="3">
        <dgm:presLayoutVars>
          <dgm:chMax val="0"/>
          <dgm:bulletEnabled val="1"/>
        </dgm:presLayoutVars>
      </dgm:prSet>
      <dgm:spPr/>
    </dgm:pt>
  </dgm:ptLst>
  <dgm:cxnLst>
    <dgm:cxn modelId="{82AE7822-A051-4464-9590-1D5FF139D286}" srcId="{6E6EA5D3-209F-4549-9F1F-09466F13E0B7}" destId="{FA3006D4-FF5A-4296-9346-6039630E55DE}" srcOrd="2" destOrd="0" parTransId="{8AD0AB1A-7FB5-4335-97E9-05E91BD4C1D7}" sibTransId="{ACA9B703-826C-4463-8AA2-E90E8250E274}"/>
    <dgm:cxn modelId="{E5DF058D-EA53-423D-8DC0-4D3DF09E9C83}" type="presOf" srcId="{FA3006D4-FF5A-4296-9346-6039630E55DE}" destId="{8AF74BB5-DD55-4FFD-8825-19BFAD1456D8}" srcOrd="0" destOrd="0" presId="urn:microsoft.com/office/officeart/2005/8/layout/vList2"/>
    <dgm:cxn modelId="{DC1E81A6-71C5-46D5-95D0-1FFD49C2F4ED}" srcId="{6E6EA5D3-209F-4549-9F1F-09466F13E0B7}" destId="{D0766C52-3BB3-4E9A-AF18-8F83200600D5}" srcOrd="0" destOrd="0" parTransId="{95AFA2F7-23E0-47A9-8A49-7D51EB1923B0}" sibTransId="{AFB2EBE3-EE67-4A91-9395-DFBEB67D82B3}"/>
    <dgm:cxn modelId="{A221F1B2-D32D-48E7-8DA1-1C5573CAD0A4}" type="presOf" srcId="{D0766C52-3BB3-4E9A-AF18-8F83200600D5}" destId="{392A9EFC-3956-4C85-BBB3-463B778FB1CD}" srcOrd="0" destOrd="0" presId="urn:microsoft.com/office/officeart/2005/8/layout/vList2"/>
    <dgm:cxn modelId="{4B0730C0-770B-49FC-8C19-9F196A9AC1F6}" srcId="{6E6EA5D3-209F-4549-9F1F-09466F13E0B7}" destId="{7524AF6A-881E-4C35-AB4B-EE803679F032}" srcOrd="1" destOrd="0" parTransId="{53C399DE-E876-44BA-880C-5D9C8A1B880A}" sibTransId="{4E507E07-797A-4A23-BA6C-29B6D6BCF083}"/>
    <dgm:cxn modelId="{DBD56FC1-E11C-4DF7-9D83-77E9FCF25817}" type="presOf" srcId="{7524AF6A-881E-4C35-AB4B-EE803679F032}" destId="{21A0A934-A54A-4A9A-A4AB-B8C271A89007}" srcOrd="0" destOrd="0" presId="urn:microsoft.com/office/officeart/2005/8/layout/vList2"/>
    <dgm:cxn modelId="{A300A4D3-FAFB-4E2F-8AFE-DF1F015CCDB4}" type="presOf" srcId="{6E6EA5D3-209F-4549-9F1F-09466F13E0B7}" destId="{82005E9D-FC4E-493F-BD49-F9DE71BAADBB}" srcOrd="0" destOrd="0" presId="urn:microsoft.com/office/officeart/2005/8/layout/vList2"/>
    <dgm:cxn modelId="{8F0E564D-916D-42EA-BE07-87F2107EB11B}" type="presParOf" srcId="{82005E9D-FC4E-493F-BD49-F9DE71BAADBB}" destId="{392A9EFC-3956-4C85-BBB3-463B778FB1CD}" srcOrd="0" destOrd="0" presId="urn:microsoft.com/office/officeart/2005/8/layout/vList2"/>
    <dgm:cxn modelId="{9A7B41E9-7EB1-4314-A295-0736678659BA}" type="presParOf" srcId="{82005E9D-FC4E-493F-BD49-F9DE71BAADBB}" destId="{57FB8358-8A38-4425-A6DA-C9337A57E99F}" srcOrd="1" destOrd="0" presId="urn:microsoft.com/office/officeart/2005/8/layout/vList2"/>
    <dgm:cxn modelId="{D430E8B2-1F65-425D-8CC8-EC999FCCA589}" type="presParOf" srcId="{82005E9D-FC4E-493F-BD49-F9DE71BAADBB}" destId="{21A0A934-A54A-4A9A-A4AB-B8C271A89007}" srcOrd="2" destOrd="0" presId="urn:microsoft.com/office/officeart/2005/8/layout/vList2"/>
    <dgm:cxn modelId="{71F6E360-04B4-41F1-8FEA-16FA41F2C102}" type="presParOf" srcId="{82005E9D-FC4E-493F-BD49-F9DE71BAADBB}" destId="{86245C58-5EEA-4AB3-80D0-5E08FF9ABD68}" srcOrd="3" destOrd="0" presId="urn:microsoft.com/office/officeart/2005/8/layout/vList2"/>
    <dgm:cxn modelId="{04195F12-38A0-4D64-84BF-60BDF013DE8F}" type="presParOf" srcId="{82005E9D-FC4E-493F-BD49-F9DE71BAADBB}" destId="{8AF74BB5-DD55-4FFD-8825-19BFAD1456D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5AE732-D2A1-45E4-B817-0A6740F5B886}"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35DD64C4-B2AF-4708-A2FD-F9F259EC8AC8}">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Minimise distractions</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8A4C3DAE-EE7A-4885-A4FF-439344001A41}" type="parTrans" cxnId="{253AFE4A-4B28-483A-922A-28C1D14197C9}">
      <dgm:prSet/>
      <dgm:spPr/>
      <dgm:t>
        <a:bodyPr/>
        <a:lstStyle/>
        <a:p>
          <a:endParaRPr lang="en-US"/>
        </a:p>
      </dgm:t>
    </dgm:pt>
    <dgm:pt modelId="{279430DD-DAAA-4974-B8E2-8C95B17E2899}" type="sibTrans" cxnId="{253AFE4A-4B28-483A-922A-28C1D14197C9}">
      <dgm:prSet/>
      <dgm:spPr/>
      <dgm:t>
        <a:bodyPr/>
        <a:lstStyle/>
        <a:p>
          <a:endParaRPr lang="en-US"/>
        </a:p>
      </dgm:t>
    </dgm:pt>
    <dgm:pt modelId="{9B3124FD-28FF-4E0A-96C8-7C2B8F0A5771}">
      <dgm:prSet/>
      <dgm:spPr/>
      <dgm: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Give advanced notice to transitions</a:t>
          </a:r>
        </a:p>
      </dgm:t>
    </dgm:pt>
    <dgm:pt modelId="{4784A4E2-3612-4C77-B290-46EB127B0FE1}" type="parTrans" cxnId="{19E1CAE1-29AD-4E46-96EE-B1065377EE3F}">
      <dgm:prSet/>
      <dgm:spPr/>
      <dgm:t>
        <a:bodyPr/>
        <a:lstStyle/>
        <a:p>
          <a:endParaRPr lang="en-US"/>
        </a:p>
      </dgm:t>
    </dgm:pt>
    <dgm:pt modelId="{7A7867DC-0BBA-4CD0-B992-FD12A41989E2}" type="sibTrans" cxnId="{19E1CAE1-29AD-4E46-96EE-B1065377EE3F}">
      <dgm:prSet/>
      <dgm:spPr/>
      <dgm:t>
        <a:bodyPr/>
        <a:lstStyle/>
        <a:p>
          <a:endParaRPr lang="en-US"/>
        </a:p>
      </dgm:t>
    </dgm:pt>
    <dgm:pt modelId="{5060E7AF-52C8-488D-BD6E-42F5A754E704}">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Get their attention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5085C69E-8E44-41D9-BA19-476FF502DAC3}" type="parTrans" cxnId="{98E43C34-B425-4EB5-862F-729CAABE728D}">
      <dgm:prSet/>
      <dgm:spPr/>
      <dgm:t>
        <a:bodyPr/>
        <a:lstStyle/>
        <a:p>
          <a:endParaRPr lang="en-US"/>
        </a:p>
      </dgm:t>
    </dgm:pt>
    <dgm:pt modelId="{0ECA7D99-F241-4A9D-A6E5-30F8E1B61BBD}" type="sibTrans" cxnId="{98E43C34-B425-4EB5-862F-729CAABE728D}">
      <dgm:prSet/>
      <dgm:spPr/>
      <dgm:t>
        <a:bodyPr/>
        <a:lstStyle/>
        <a:p>
          <a:endParaRPr lang="en-US"/>
        </a:p>
      </dgm:t>
    </dgm:pt>
    <dgm:pt modelId="{19094250-B7AA-4629-ADC4-952FEACBF841}">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Eye contact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ABB290CC-BE88-492A-963D-6811BA8EE46C}" type="parTrans" cxnId="{F1EFEE4D-8385-4D2D-90AA-0EA506BEA069}">
      <dgm:prSet/>
      <dgm:spPr/>
      <dgm:t>
        <a:bodyPr/>
        <a:lstStyle/>
        <a:p>
          <a:endParaRPr lang="en-US"/>
        </a:p>
      </dgm:t>
    </dgm:pt>
    <dgm:pt modelId="{776295FD-FD9D-4845-A66E-DAEC243E6734}" type="sibTrans" cxnId="{F1EFEE4D-8385-4D2D-90AA-0EA506BEA069}">
      <dgm:prSet/>
      <dgm:spPr/>
      <dgm:t>
        <a:bodyPr/>
        <a:lstStyle/>
        <a:p>
          <a:endParaRPr lang="en-US"/>
        </a:p>
      </dgm:t>
    </dgm:pt>
    <dgm:pt modelId="{8A32A049-BF5E-4CC9-BA5D-78D8D94F487F}">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Non-verbal cues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C4112F83-485D-4DC6-8133-4D6F56AE6FA7}" type="parTrans" cxnId="{116E4068-3EFD-4E4C-AEDA-E4E7D2D2DAE5}">
      <dgm:prSet/>
      <dgm:spPr/>
      <dgm:t>
        <a:bodyPr/>
        <a:lstStyle/>
        <a:p>
          <a:endParaRPr lang="en-US"/>
        </a:p>
      </dgm:t>
    </dgm:pt>
    <dgm:pt modelId="{F4616D3B-9680-4BC8-8229-B539E194E171}" type="sibTrans" cxnId="{116E4068-3EFD-4E4C-AEDA-E4E7D2D2DAE5}">
      <dgm:prSet/>
      <dgm:spPr/>
      <dgm:t>
        <a:bodyPr/>
        <a:lstStyle/>
        <a:p>
          <a:endParaRPr lang="en-US"/>
        </a:p>
      </dgm:t>
    </dgm:pt>
    <dgm:pt modelId="{345B77CC-73EF-4A41-92F7-7D92C90FE0B3}">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Facial Expression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06F126D8-451B-4D7B-9636-184FC41654C1}" type="parTrans" cxnId="{B49589C0-564D-4BD7-8489-08D0EFB01998}">
      <dgm:prSet/>
      <dgm:spPr/>
      <dgm:t>
        <a:bodyPr/>
        <a:lstStyle/>
        <a:p>
          <a:endParaRPr lang="en-US"/>
        </a:p>
      </dgm:t>
    </dgm:pt>
    <dgm:pt modelId="{87D2811C-353E-4CAC-BF4D-789DDDDD5027}" type="sibTrans" cxnId="{B49589C0-564D-4BD7-8489-08D0EFB01998}">
      <dgm:prSet/>
      <dgm:spPr/>
      <dgm:t>
        <a:bodyPr/>
        <a:lstStyle/>
        <a:p>
          <a:endParaRPr lang="en-US"/>
        </a:p>
      </dgm:t>
    </dgm:pt>
    <dgm:pt modelId="{FDAB9D6C-B6FB-431F-B523-A20FE6D87A92}">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Give two choices </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6221BF70-5E62-4CB7-BF2B-B7B0D590D5CE}" type="parTrans" cxnId="{42F67DB2-1E40-45F0-BD06-7871482CD650}">
      <dgm:prSet/>
      <dgm:spPr/>
      <dgm:t>
        <a:bodyPr/>
        <a:lstStyle/>
        <a:p>
          <a:endParaRPr lang="en-US"/>
        </a:p>
      </dgm:t>
    </dgm:pt>
    <dgm:pt modelId="{C134D327-9233-44B1-8D71-580EBE542E3F}" type="sibTrans" cxnId="{42F67DB2-1E40-45F0-BD06-7871482CD650}">
      <dgm:prSet/>
      <dgm:spPr/>
      <dgm:t>
        <a:bodyPr/>
        <a:lstStyle/>
        <a:p>
          <a:endParaRPr lang="en-US"/>
        </a:p>
      </dgm:t>
    </dgm:pt>
    <dgm:pt modelId="{DE7A5C61-A086-4850-913A-D35DD2D32444}">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Avoid asking too many questions at once</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561019AF-22EA-4B2A-821D-E6898384BFEB}" type="parTrans" cxnId="{1D9B1478-A6CC-437B-8CC1-78F40359EFDE}">
      <dgm:prSet/>
      <dgm:spPr/>
      <dgm:t>
        <a:bodyPr/>
        <a:lstStyle/>
        <a:p>
          <a:endParaRPr lang="en-US"/>
        </a:p>
      </dgm:t>
    </dgm:pt>
    <dgm:pt modelId="{12533ACD-1C30-4F0C-A309-3FE2F8B481CB}" type="sibTrans" cxnId="{1D9B1478-A6CC-437B-8CC1-78F40359EFDE}">
      <dgm:prSet/>
      <dgm:spPr/>
      <dgm:t>
        <a:bodyPr/>
        <a:lstStyle/>
        <a:p>
          <a:endParaRPr lang="en-US"/>
        </a:p>
      </dgm:t>
    </dgm:pt>
    <dgm:pt modelId="{FDFF669A-3A6B-4DB6-8F5D-AC9FFC07F59D}">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Give time to respond</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5D950ADD-FDE1-4D6F-A747-EE4C0891EF01}" type="parTrans" cxnId="{4B3DFB44-4A5E-477E-A723-EB160FF9EFC1}">
      <dgm:prSet/>
      <dgm:spPr/>
      <dgm:t>
        <a:bodyPr/>
        <a:lstStyle/>
        <a:p>
          <a:endParaRPr lang="en-US"/>
        </a:p>
      </dgm:t>
    </dgm:pt>
    <dgm:pt modelId="{8C3B1A33-E0ED-4A05-8256-0C7F2EF7C357}" type="sibTrans" cxnId="{4B3DFB44-4A5E-477E-A723-EB160FF9EFC1}">
      <dgm:prSet/>
      <dgm:spPr/>
      <dgm:t>
        <a:bodyPr/>
        <a:lstStyle/>
        <a:p>
          <a:endParaRPr lang="en-US"/>
        </a:p>
      </dgm:t>
    </dgm:pt>
    <dgm:pt modelId="{486C1914-2F0E-4C9C-AE8C-3BD91391A282}">
      <dgm:prSet/>
      <dgm:spPr/>
      <dgm: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An indirect approach often succeeds</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dgm:t>
    </dgm:pt>
    <dgm:pt modelId="{18B35EA8-3F54-4D2A-B05A-26B5530D30A2}" type="parTrans" cxnId="{E30ECC29-4064-4A68-B6BC-B3C7B4E9EEFD}">
      <dgm:prSet/>
      <dgm:spPr/>
      <dgm:t>
        <a:bodyPr/>
        <a:lstStyle/>
        <a:p>
          <a:endParaRPr lang="en-US"/>
        </a:p>
      </dgm:t>
    </dgm:pt>
    <dgm:pt modelId="{D87ACC9C-0538-406B-A1CD-9EE5571C4745}" type="sibTrans" cxnId="{E30ECC29-4064-4A68-B6BC-B3C7B4E9EEFD}">
      <dgm:prSet/>
      <dgm:spPr/>
      <dgm:t>
        <a:bodyPr/>
        <a:lstStyle/>
        <a:p>
          <a:endParaRPr lang="en-US"/>
        </a:p>
      </dgm:t>
    </dgm:pt>
    <dgm:pt modelId="{C7447E42-D29C-4199-BAFE-A5F6FEAB19A4}">
      <dgm:prSet/>
      <dgm:spPr/>
      <dgm: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Frequent praise </a:t>
          </a:r>
        </a:p>
      </dgm:t>
    </dgm:pt>
    <dgm:pt modelId="{481D3209-4480-4444-BA3A-0F4FC6746917}" type="parTrans" cxnId="{E0628F51-FF47-4F1B-A502-E7DB8F93E0EE}">
      <dgm:prSet/>
      <dgm:spPr/>
      <dgm:t>
        <a:bodyPr/>
        <a:lstStyle/>
        <a:p>
          <a:endParaRPr lang="en-US"/>
        </a:p>
      </dgm:t>
    </dgm:pt>
    <dgm:pt modelId="{BCAF8AF2-CE9D-4EC2-8D86-735A9742F477}" type="sibTrans" cxnId="{E0628F51-FF47-4F1B-A502-E7DB8F93E0EE}">
      <dgm:prSet/>
      <dgm:spPr/>
      <dgm:t>
        <a:bodyPr/>
        <a:lstStyle/>
        <a:p>
          <a:endParaRPr lang="en-US"/>
        </a:p>
      </dgm:t>
    </dgm:pt>
    <dgm:pt modelId="{FD2164BC-8ECA-472B-8487-187D2B6469BC}">
      <dgm:prSet/>
      <dgm:spPr/>
      <dgm: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Model the way you want them to communicate </a:t>
          </a:r>
        </a:p>
      </dgm:t>
    </dgm:pt>
    <dgm:pt modelId="{30B090DF-6E44-4380-B70D-3904056EEA30}" type="parTrans" cxnId="{08C0DEE4-5AB4-4A23-AC7E-6BE1A4F80966}">
      <dgm:prSet/>
      <dgm:spPr/>
      <dgm:t>
        <a:bodyPr/>
        <a:lstStyle/>
        <a:p>
          <a:endParaRPr lang="en-US"/>
        </a:p>
      </dgm:t>
    </dgm:pt>
    <dgm:pt modelId="{3F70204F-678D-4F81-87C7-BB86859A94DA}" type="sibTrans" cxnId="{08C0DEE4-5AB4-4A23-AC7E-6BE1A4F80966}">
      <dgm:prSet/>
      <dgm:spPr/>
      <dgm:t>
        <a:bodyPr/>
        <a:lstStyle/>
        <a:p>
          <a:endParaRPr lang="en-US"/>
        </a:p>
      </dgm:t>
    </dgm:pt>
    <dgm:pt modelId="{592C1576-2D82-4405-9883-06136C1F11DB}" type="pres">
      <dgm:prSet presAssocID="{A55AE732-D2A1-45E4-B817-0A6740F5B886}" presName="diagram" presStyleCnt="0">
        <dgm:presLayoutVars>
          <dgm:dir/>
          <dgm:resizeHandles val="exact"/>
        </dgm:presLayoutVars>
      </dgm:prSet>
      <dgm:spPr/>
    </dgm:pt>
    <dgm:pt modelId="{9BCDDB94-CA3B-4D06-8946-B781D48A58ED}" type="pres">
      <dgm:prSet presAssocID="{35DD64C4-B2AF-4708-A2FD-F9F259EC8AC8}" presName="node" presStyleLbl="node1" presStyleIdx="0" presStyleCnt="12" custLinFactNeighborX="-1107" custLinFactNeighborY="-220">
        <dgm:presLayoutVars>
          <dgm:bulletEnabled val="1"/>
        </dgm:presLayoutVars>
      </dgm:prSet>
      <dgm:spPr/>
    </dgm:pt>
    <dgm:pt modelId="{7C41EB54-A659-4FC3-BC87-AA92F2FA7A7A}" type="pres">
      <dgm:prSet presAssocID="{279430DD-DAAA-4974-B8E2-8C95B17E2899}" presName="sibTrans" presStyleCnt="0"/>
      <dgm:spPr/>
    </dgm:pt>
    <dgm:pt modelId="{D5706594-50CA-4E4E-9CCF-CC28AFCB5BA2}" type="pres">
      <dgm:prSet presAssocID="{9B3124FD-28FF-4E0A-96C8-7C2B8F0A5771}" presName="node" presStyleLbl="node1" presStyleIdx="1" presStyleCnt="12">
        <dgm:presLayoutVars>
          <dgm:bulletEnabled val="1"/>
        </dgm:presLayoutVars>
      </dgm:prSet>
      <dgm:spPr/>
    </dgm:pt>
    <dgm:pt modelId="{22803352-2804-46FD-BF77-FF6EB1BCACB9}" type="pres">
      <dgm:prSet presAssocID="{7A7867DC-0BBA-4CD0-B992-FD12A41989E2}" presName="sibTrans" presStyleCnt="0"/>
      <dgm:spPr/>
    </dgm:pt>
    <dgm:pt modelId="{FE3CEF4C-3AC8-407D-9505-E91FB6F85683}" type="pres">
      <dgm:prSet presAssocID="{5060E7AF-52C8-488D-BD6E-42F5A754E704}" presName="node" presStyleLbl="node1" presStyleIdx="2" presStyleCnt="12">
        <dgm:presLayoutVars>
          <dgm:bulletEnabled val="1"/>
        </dgm:presLayoutVars>
      </dgm:prSet>
      <dgm:spPr/>
    </dgm:pt>
    <dgm:pt modelId="{7A6F64E6-9F98-4BB4-AA6F-8CF355523197}" type="pres">
      <dgm:prSet presAssocID="{0ECA7D99-F241-4A9D-A6E5-30F8E1B61BBD}" presName="sibTrans" presStyleCnt="0"/>
      <dgm:spPr/>
    </dgm:pt>
    <dgm:pt modelId="{EBA1D2EC-19DB-4E50-AC2D-EE00BD33D532}" type="pres">
      <dgm:prSet presAssocID="{19094250-B7AA-4629-ADC4-952FEACBF841}" presName="node" presStyleLbl="node1" presStyleIdx="3" presStyleCnt="12">
        <dgm:presLayoutVars>
          <dgm:bulletEnabled val="1"/>
        </dgm:presLayoutVars>
      </dgm:prSet>
      <dgm:spPr/>
    </dgm:pt>
    <dgm:pt modelId="{D435E399-AFD5-46E9-9AF3-D83595199545}" type="pres">
      <dgm:prSet presAssocID="{776295FD-FD9D-4845-A66E-DAEC243E6734}" presName="sibTrans" presStyleCnt="0"/>
      <dgm:spPr/>
    </dgm:pt>
    <dgm:pt modelId="{71449841-9D46-4272-9861-13753511D7A0}" type="pres">
      <dgm:prSet presAssocID="{8A32A049-BF5E-4CC9-BA5D-78D8D94F487F}" presName="node" presStyleLbl="node1" presStyleIdx="4" presStyleCnt="12">
        <dgm:presLayoutVars>
          <dgm:bulletEnabled val="1"/>
        </dgm:presLayoutVars>
      </dgm:prSet>
      <dgm:spPr/>
    </dgm:pt>
    <dgm:pt modelId="{191ED622-2894-49D5-84D2-3AE88AC819F1}" type="pres">
      <dgm:prSet presAssocID="{F4616D3B-9680-4BC8-8229-B539E194E171}" presName="sibTrans" presStyleCnt="0"/>
      <dgm:spPr/>
    </dgm:pt>
    <dgm:pt modelId="{9A41854A-3D1B-4C37-8703-B534AC2EE5A9}" type="pres">
      <dgm:prSet presAssocID="{345B77CC-73EF-4A41-92F7-7D92C90FE0B3}" presName="node" presStyleLbl="node1" presStyleIdx="5" presStyleCnt="12">
        <dgm:presLayoutVars>
          <dgm:bulletEnabled val="1"/>
        </dgm:presLayoutVars>
      </dgm:prSet>
      <dgm:spPr/>
    </dgm:pt>
    <dgm:pt modelId="{0DE83763-10CE-4281-907D-4B03221672A4}" type="pres">
      <dgm:prSet presAssocID="{87D2811C-353E-4CAC-BF4D-789DDDDD5027}" presName="sibTrans" presStyleCnt="0"/>
      <dgm:spPr/>
    </dgm:pt>
    <dgm:pt modelId="{59C67ED9-2AA5-47B8-BEA8-F9CA5539D562}" type="pres">
      <dgm:prSet presAssocID="{FDAB9D6C-B6FB-431F-B523-A20FE6D87A92}" presName="node" presStyleLbl="node1" presStyleIdx="6" presStyleCnt="12">
        <dgm:presLayoutVars>
          <dgm:bulletEnabled val="1"/>
        </dgm:presLayoutVars>
      </dgm:prSet>
      <dgm:spPr/>
    </dgm:pt>
    <dgm:pt modelId="{BFA703C9-4322-4AAA-A341-315223E1D9E6}" type="pres">
      <dgm:prSet presAssocID="{C134D327-9233-44B1-8D71-580EBE542E3F}" presName="sibTrans" presStyleCnt="0"/>
      <dgm:spPr/>
    </dgm:pt>
    <dgm:pt modelId="{CE6F530E-C2A4-4A56-940A-105DA4C78305}" type="pres">
      <dgm:prSet presAssocID="{DE7A5C61-A086-4850-913A-D35DD2D32444}" presName="node" presStyleLbl="node1" presStyleIdx="7" presStyleCnt="12">
        <dgm:presLayoutVars>
          <dgm:bulletEnabled val="1"/>
        </dgm:presLayoutVars>
      </dgm:prSet>
      <dgm:spPr/>
    </dgm:pt>
    <dgm:pt modelId="{4FD9B686-BA3E-404C-9A4D-13CD04528DDB}" type="pres">
      <dgm:prSet presAssocID="{12533ACD-1C30-4F0C-A309-3FE2F8B481CB}" presName="sibTrans" presStyleCnt="0"/>
      <dgm:spPr/>
    </dgm:pt>
    <dgm:pt modelId="{768E8240-D13C-4B73-AECA-C91BAE0F61B7}" type="pres">
      <dgm:prSet presAssocID="{FDFF669A-3A6B-4DB6-8F5D-AC9FFC07F59D}" presName="node" presStyleLbl="node1" presStyleIdx="8" presStyleCnt="12">
        <dgm:presLayoutVars>
          <dgm:bulletEnabled val="1"/>
        </dgm:presLayoutVars>
      </dgm:prSet>
      <dgm:spPr/>
    </dgm:pt>
    <dgm:pt modelId="{F973719F-F152-4CB6-9E7E-4625FD7F329C}" type="pres">
      <dgm:prSet presAssocID="{8C3B1A33-E0ED-4A05-8256-0C7F2EF7C357}" presName="sibTrans" presStyleCnt="0"/>
      <dgm:spPr/>
    </dgm:pt>
    <dgm:pt modelId="{E6C00D62-B250-401A-95C7-524EAE368CDD}" type="pres">
      <dgm:prSet presAssocID="{486C1914-2F0E-4C9C-AE8C-3BD91391A282}" presName="node" presStyleLbl="node1" presStyleIdx="9" presStyleCnt="12">
        <dgm:presLayoutVars>
          <dgm:bulletEnabled val="1"/>
        </dgm:presLayoutVars>
      </dgm:prSet>
      <dgm:spPr/>
    </dgm:pt>
    <dgm:pt modelId="{B61669C7-102C-4799-A067-B347BECF99C9}" type="pres">
      <dgm:prSet presAssocID="{D87ACC9C-0538-406B-A1CD-9EE5571C4745}" presName="sibTrans" presStyleCnt="0"/>
      <dgm:spPr/>
    </dgm:pt>
    <dgm:pt modelId="{0890056B-CA6F-45FC-B5E0-39A826E7C184}" type="pres">
      <dgm:prSet presAssocID="{C7447E42-D29C-4199-BAFE-A5F6FEAB19A4}" presName="node" presStyleLbl="node1" presStyleIdx="10" presStyleCnt="12">
        <dgm:presLayoutVars>
          <dgm:bulletEnabled val="1"/>
        </dgm:presLayoutVars>
      </dgm:prSet>
      <dgm:spPr/>
    </dgm:pt>
    <dgm:pt modelId="{21D55D36-CC3D-45D5-A5A1-A5EF88920BA8}" type="pres">
      <dgm:prSet presAssocID="{BCAF8AF2-CE9D-4EC2-8D86-735A9742F477}" presName="sibTrans" presStyleCnt="0"/>
      <dgm:spPr/>
    </dgm:pt>
    <dgm:pt modelId="{665F3B59-89E6-4F55-A765-F8F5743B9DEE}" type="pres">
      <dgm:prSet presAssocID="{FD2164BC-8ECA-472B-8487-187D2B6469BC}" presName="node" presStyleLbl="node1" presStyleIdx="11" presStyleCnt="12">
        <dgm:presLayoutVars>
          <dgm:bulletEnabled val="1"/>
        </dgm:presLayoutVars>
      </dgm:prSet>
      <dgm:spPr/>
    </dgm:pt>
  </dgm:ptLst>
  <dgm:cxnLst>
    <dgm:cxn modelId="{E199D80C-731E-41BA-929B-ED8B0AFF6BEE}" type="presOf" srcId="{FDAB9D6C-B6FB-431F-B523-A20FE6D87A92}" destId="{59C67ED9-2AA5-47B8-BEA8-F9CA5539D562}" srcOrd="0" destOrd="0" presId="urn:microsoft.com/office/officeart/2005/8/layout/default"/>
    <dgm:cxn modelId="{3D16C80E-2592-4ACC-A3C5-D137E6578ADF}" type="presOf" srcId="{FD2164BC-8ECA-472B-8487-187D2B6469BC}" destId="{665F3B59-89E6-4F55-A765-F8F5743B9DEE}" srcOrd="0" destOrd="0" presId="urn:microsoft.com/office/officeart/2005/8/layout/default"/>
    <dgm:cxn modelId="{924EF810-B2CD-4B75-9154-E1FF5A8463A4}" type="presOf" srcId="{9B3124FD-28FF-4E0A-96C8-7C2B8F0A5771}" destId="{D5706594-50CA-4E4E-9CCF-CC28AFCB5BA2}" srcOrd="0" destOrd="0" presId="urn:microsoft.com/office/officeart/2005/8/layout/default"/>
    <dgm:cxn modelId="{16E4501F-9A63-433C-B4E7-4B4E834A9290}" type="presOf" srcId="{FDFF669A-3A6B-4DB6-8F5D-AC9FFC07F59D}" destId="{768E8240-D13C-4B73-AECA-C91BAE0F61B7}" srcOrd="0" destOrd="0" presId="urn:microsoft.com/office/officeart/2005/8/layout/default"/>
    <dgm:cxn modelId="{E30ECC29-4064-4A68-B6BC-B3C7B4E9EEFD}" srcId="{A55AE732-D2A1-45E4-B817-0A6740F5B886}" destId="{486C1914-2F0E-4C9C-AE8C-3BD91391A282}" srcOrd="9" destOrd="0" parTransId="{18B35EA8-3F54-4D2A-B05A-26B5530D30A2}" sibTransId="{D87ACC9C-0538-406B-A1CD-9EE5571C4745}"/>
    <dgm:cxn modelId="{B324212D-E696-48B8-86D5-EE67DF8B99E0}" type="presOf" srcId="{A55AE732-D2A1-45E4-B817-0A6740F5B886}" destId="{592C1576-2D82-4405-9883-06136C1F11DB}" srcOrd="0" destOrd="0" presId="urn:microsoft.com/office/officeart/2005/8/layout/default"/>
    <dgm:cxn modelId="{98E43C34-B425-4EB5-862F-729CAABE728D}" srcId="{A55AE732-D2A1-45E4-B817-0A6740F5B886}" destId="{5060E7AF-52C8-488D-BD6E-42F5A754E704}" srcOrd="2" destOrd="0" parTransId="{5085C69E-8E44-41D9-BA19-476FF502DAC3}" sibTransId="{0ECA7D99-F241-4A9D-A6E5-30F8E1B61BBD}"/>
    <dgm:cxn modelId="{CFC01462-9EEC-41FC-BD35-9E5FAD8F3598}" type="presOf" srcId="{345B77CC-73EF-4A41-92F7-7D92C90FE0B3}" destId="{9A41854A-3D1B-4C37-8703-B534AC2EE5A9}" srcOrd="0" destOrd="0" presId="urn:microsoft.com/office/officeart/2005/8/layout/default"/>
    <dgm:cxn modelId="{488D4162-744E-4A9E-BDD9-3EB16A05A343}" type="presOf" srcId="{C7447E42-D29C-4199-BAFE-A5F6FEAB19A4}" destId="{0890056B-CA6F-45FC-B5E0-39A826E7C184}" srcOrd="0" destOrd="0" presId="urn:microsoft.com/office/officeart/2005/8/layout/default"/>
    <dgm:cxn modelId="{4B3DFB44-4A5E-477E-A723-EB160FF9EFC1}" srcId="{A55AE732-D2A1-45E4-B817-0A6740F5B886}" destId="{FDFF669A-3A6B-4DB6-8F5D-AC9FFC07F59D}" srcOrd="8" destOrd="0" parTransId="{5D950ADD-FDE1-4D6F-A747-EE4C0891EF01}" sibTransId="{8C3B1A33-E0ED-4A05-8256-0C7F2EF7C357}"/>
    <dgm:cxn modelId="{116E4068-3EFD-4E4C-AEDA-E4E7D2D2DAE5}" srcId="{A55AE732-D2A1-45E4-B817-0A6740F5B886}" destId="{8A32A049-BF5E-4CC9-BA5D-78D8D94F487F}" srcOrd="4" destOrd="0" parTransId="{C4112F83-485D-4DC6-8133-4D6F56AE6FA7}" sibTransId="{F4616D3B-9680-4BC8-8229-B539E194E171}"/>
    <dgm:cxn modelId="{253AFE4A-4B28-483A-922A-28C1D14197C9}" srcId="{A55AE732-D2A1-45E4-B817-0A6740F5B886}" destId="{35DD64C4-B2AF-4708-A2FD-F9F259EC8AC8}" srcOrd="0" destOrd="0" parTransId="{8A4C3DAE-EE7A-4885-A4FF-439344001A41}" sibTransId="{279430DD-DAAA-4974-B8E2-8C95B17E2899}"/>
    <dgm:cxn modelId="{F1EFEE4D-8385-4D2D-90AA-0EA506BEA069}" srcId="{A55AE732-D2A1-45E4-B817-0A6740F5B886}" destId="{19094250-B7AA-4629-ADC4-952FEACBF841}" srcOrd="3" destOrd="0" parTransId="{ABB290CC-BE88-492A-963D-6811BA8EE46C}" sibTransId="{776295FD-FD9D-4845-A66E-DAEC243E6734}"/>
    <dgm:cxn modelId="{AA0CD96F-AEF7-4A81-9079-7489B22EF63D}" type="presOf" srcId="{486C1914-2F0E-4C9C-AE8C-3BD91391A282}" destId="{E6C00D62-B250-401A-95C7-524EAE368CDD}" srcOrd="0" destOrd="0" presId="urn:microsoft.com/office/officeart/2005/8/layout/default"/>
    <dgm:cxn modelId="{E0628F51-FF47-4F1B-A502-E7DB8F93E0EE}" srcId="{A55AE732-D2A1-45E4-B817-0A6740F5B886}" destId="{C7447E42-D29C-4199-BAFE-A5F6FEAB19A4}" srcOrd="10" destOrd="0" parTransId="{481D3209-4480-4444-BA3A-0F4FC6746917}" sibTransId="{BCAF8AF2-CE9D-4EC2-8D86-735A9742F477}"/>
    <dgm:cxn modelId="{0A524354-4D3E-485E-9582-E20EC594CA4B}" type="presOf" srcId="{DE7A5C61-A086-4850-913A-D35DD2D32444}" destId="{CE6F530E-C2A4-4A56-940A-105DA4C78305}" srcOrd="0" destOrd="0" presId="urn:microsoft.com/office/officeart/2005/8/layout/default"/>
    <dgm:cxn modelId="{1D9B1478-A6CC-437B-8CC1-78F40359EFDE}" srcId="{A55AE732-D2A1-45E4-B817-0A6740F5B886}" destId="{DE7A5C61-A086-4850-913A-D35DD2D32444}" srcOrd="7" destOrd="0" parTransId="{561019AF-22EA-4B2A-821D-E6898384BFEB}" sibTransId="{12533ACD-1C30-4F0C-A309-3FE2F8B481CB}"/>
    <dgm:cxn modelId="{55381E7D-F05E-45F6-B554-A3B1C43BA5D0}" type="presOf" srcId="{19094250-B7AA-4629-ADC4-952FEACBF841}" destId="{EBA1D2EC-19DB-4E50-AC2D-EE00BD33D532}" srcOrd="0" destOrd="0" presId="urn:microsoft.com/office/officeart/2005/8/layout/default"/>
    <dgm:cxn modelId="{C5BC3F82-78C5-41A0-93CF-40FD059F40D8}" type="presOf" srcId="{35DD64C4-B2AF-4708-A2FD-F9F259EC8AC8}" destId="{9BCDDB94-CA3B-4D06-8946-B781D48A58ED}" srcOrd="0" destOrd="0" presId="urn:microsoft.com/office/officeart/2005/8/layout/default"/>
    <dgm:cxn modelId="{C3A33AA4-28DA-4201-A2C3-335F70A6C9EB}" type="presOf" srcId="{8A32A049-BF5E-4CC9-BA5D-78D8D94F487F}" destId="{71449841-9D46-4272-9861-13753511D7A0}" srcOrd="0" destOrd="0" presId="urn:microsoft.com/office/officeart/2005/8/layout/default"/>
    <dgm:cxn modelId="{42F67DB2-1E40-45F0-BD06-7871482CD650}" srcId="{A55AE732-D2A1-45E4-B817-0A6740F5B886}" destId="{FDAB9D6C-B6FB-431F-B523-A20FE6D87A92}" srcOrd="6" destOrd="0" parTransId="{6221BF70-5E62-4CB7-BF2B-B7B0D590D5CE}" sibTransId="{C134D327-9233-44B1-8D71-580EBE542E3F}"/>
    <dgm:cxn modelId="{B49589C0-564D-4BD7-8489-08D0EFB01998}" srcId="{A55AE732-D2A1-45E4-B817-0A6740F5B886}" destId="{345B77CC-73EF-4A41-92F7-7D92C90FE0B3}" srcOrd="5" destOrd="0" parTransId="{06F126D8-451B-4D7B-9636-184FC41654C1}" sibTransId="{87D2811C-353E-4CAC-BF4D-789DDDDD5027}"/>
    <dgm:cxn modelId="{88EEB1D8-282A-42BA-A7E6-9FE414D93504}" type="presOf" srcId="{5060E7AF-52C8-488D-BD6E-42F5A754E704}" destId="{FE3CEF4C-3AC8-407D-9505-E91FB6F85683}" srcOrd="0" destOrd="0" presId="urn:microsoft.com/office/officeart/2005/8/layout/default"/>
    <dgm:cxn modelId="{19E1CAE1-29AD-4E46-96EE-B1065377EE3F}" srcId="{A55AE732-D2A1-45E4-B817-0A6740F5B886}" destId="{9B3124FD-28FF-4E0A-96C8-7C2B8F0A5771}" srcOrd="1" destOrd="0" parTransId="{4784A4E2-3612-4C77-B290-46EB127B0FE1}" sibTransId="{7A7867DC-0BBA-4CD0-B992-FD12A41989E2}"/>
    <dgm:cxn modelId="{08C0DEE4-5AB4-4A23-AC7E-6BE1A4F80966}" srcId="{A55AE732-D2A1-45E4-B817-0A6740F5B886}" destId="{FD2164BC-8ECA-472B-8487-187D2B6469BC}" srcOrd="11" destOrd="0" parTransId="{30B090DF-6E44-4380-B70D-3904056EEA30}" sibTransId="{3F70204F-678D-4F81-87C7-BB86859A94DA}"/>
    <dgm:cxn modelId="{F3E27822-2A8D-4D31-86EC-679B59565DEB}" type="presParOf" srcId="{592C1576-2D82-4405-9883-06136C1F11DB}" destId="{9BCDDB94-CA3B-4D06-8946-B781D48A58ED}" srcOrd="0" destOrd="0" presId="urn:microsoft.com/office/officeart/2005/8/layout/default"/>
    <dgm:cxn modelId="{61FAB291-DD95-41C2-B88D-F967ADC67C87}" type="presParOf" srcId="{592C1576-2D82-4405-9883-06136C1F11DB}" destId="{7C41EB54-A659-4FC3-BC87-AA92F2FA7A7A}" srcOrd="1" destOrd="0" presId="urn:microsoft.com/office/officeart/2005/8/layout/default"/>
    <dgm:cxn modelId="{D682FF83-42FE-411A-B35F-D25486C70E88}" type="presParOf" srcId="{592C1576-2D82-4405-9883-06136C1F11DB}" destId="{D5706594-50CA-4E4E-9CCF-CC28AFCB5BA2}" srcOrd="2" destOrd="0" presId="urn:microsoft.com/office/officeart/2005/8/layout/default"/>
    <dgm:cxn modelId="{D073F050-51FE-4AD7-8118-A549FD025422}" type="presParOf" srcId="{592C1576-2D82-4405-9883-06136C1F11DB}" destId="{22803352-2804-46FD-BF77-FF6EB1BCACB9}" srcOrd="3" destOrd="0" presId="urn:microsoft.com/office/officeart/2005/8/layout/default"/>
    <dgm:cxn modelId="{68ABEDCF-270A-4EAE-BAE4-90E5A16EC358}" type="presParOf" srcId="{592C1576-2D82-4405-9883-06136C1F11DB}" destId="{FE3CEF4C-3AC8-407D-9505-E91FB6F85683}" srcOrd="4" destOrd="0" presId="urn:microsoft.com/office/officeart/2005/8/layout/default"/>
    <dgm:cxn modelId="{CE604512-7C30-4ACA-8FA7-9591EBB448A2}" type="presParOf" srcId="{592C1576-2D82-4405-9883-06136C1F11DB}" destId="{7A6F64E6-9F98-4BB4-AA6F-8CF355523197}" srcOrd="5" destOrd="0" presId="urn:microsoft.com/office/officeart/2005/8/layout/default"/>
    <dgm:cxn modelId="{B08E2C4A-371D-4120-9B0C-733589557EA2}" type="presParOf" srcId="{592C1576-2D82-4405-9883-06136C1F11DB}" destId="{EBA1D2EC-19DB-4E50-AC2D-EE00BD33D532}" srcOrd="6" destOrd="0" presId="urn:microsoft.com/office/officeart/2005/8/layout/default"/>
    <dgm:cxn modelId="{6C0245E2-534E-4958-86EF-CBDCF4C53B29}" type="presParOf" srcId="{592C1576-2D82-4405-9883-06136C1F11DB}" destId="{D435E399-AFD5-46E9-9AF3-D83595199545}" srcOrd="7" destOrd="0" presId="urn:microsoft.com/office/officeart/2005/8/layout/default"/>
    <dgm:cxn modelId="{2DE532E6-C01B-45A1-B6BF-3FC512B2D859}" type="presParOf" srcId="{592C1576-2D82-4405-9883-06136C1F11DB}" destId="{71449841-9D46-4272-9861-13753511D7A0}" srcOrd="8" destOrd="0" presId="urn:microsoft.com/office/officeart/2005/8/layout/default"/>
    <dgm:cxn modelId="{D24FDF44-3726-4DAA-8551-B143A0FED6C5}" type="presParOf" srcId="{592C1576-2D82-4405-9883-06136C1F11DB}" destId="{191ED622-2894-49D5-84D2-3AE88AC819F1}" srcOrd="9" destOrd="0" presId="urn:microsoft.com/office/officeart/2005/8/layout/default"/>
    <dgm:cxn modelId="{B148D869-3D86-4E41-B54C-E7B8EF2B28B2}" type="presParOf" srcId="{592C1576-2D82-4405-9883-06136C1F11DB}" destId="{9A41854A-3D1B-4C37-8703-B534AC2EE5A9}" srcOrd="10" destOrd="0" presId="urn:microsoft.com/office/officeart/2005/8/layout/default"/>
    <dgm:cxn modelId="{578AC4F4-A3D2-4AB8-891E-604501CE1408}" type="presParOf" srcId="{592C1576-2D82-4405-9883-06136C1F11DB}" destId="{0DE83763-10CE-4281-907D-4B03221672A4}" srcOrd="11" destOrd="0" presId="urn:microsoft.com/office/officeart/2005/8/layout/default"/>
    <dgm:cxn modelId="{C53C62F8-3134-4ED8-9761-993B134EE722}" type="presParOf" srcId="{592C1576-2D82-4405-9883-06136C1F11DB}" destId="{59C67ED9-2AA5-47B8-BEA8-F9CA5539D562}" srcOrd="12" destOrd="0" presId="urn:microsoft.com/office/officeart/2005/8/layout/default"/>
    <dgm:cxn modelId="{1B4A84B6-65BD-4049-8A0D-9AA613F38AC1}" type="presParOf" srcId="{592C1576-2D82-4405-9883-06136C1F11DB}" destId="{BFA703C9-4322-4AAA-A341-315223E1D9E6}" srcOrd="13" destOrd="0" presId="urn:microsoft.com/office/officeart/2005/8/layout/default"/>
    <dgm:cxn modelId="{F2FE06C6-785F-4972-838C-2A612E47EAB2}" type="presParOf" srcId="{592C1576-2D82-4405-9883-06136C1F11DB}" destId="{CE6F530E-C2A4-4A56-940A-105DA4C78305}" srcOrd="14" destOrd="0" presId="urn:microsoft.com/office/officeart/2005/8/layout/default"/>
    <dgm:cxn modelId="{F26AC2D2-E03F-4AF9-A5F9-BDF07BD77BA8}" type="presParOf" srcId="{592C1576-2D82-4405-9883-06136C1F11DB}" destId="{4FD9B686-BA3E-404C-9A4D-13CD04528DDB}" srcOrd="15" destOrd="0" presId="urn:microsoft.com/office/officeart/2005/8/layout/default"/>
    <dgm:cxn modelId="{5F9A5DCF-CF50-463B-8E7E-48A19C3D1B6E}" type="presParOf" srcId="{592C1576-2D82-4405-9883-06136C1F11DB}" destId="{768E8240-D13C-4B73-AECA-C91BAE0F61B7}" srcOrd="16" destOrd="0" presId="urn:microsoft.com/office/officeart/2005/8/layout/default"/>
    <dgm:cxn modelId="{453CDB21-4BF1-4F7D-9771-CBC7AE62EF11}" type="presParOf" srcId="{592C1576-2D82-4405-9883-06136C1F11DB}" destId="{F973719F-F152-4CB6-9E7E-4625FD7F329C}" srcOrd="17" destOrd="0" presId="urn:microsoft.com/office/officeart/2005/8/layout/default"/>
    <dgm:cxn modelId="{2293C6CF-A63D-4A97-8001-F5DC87B452A2}" type="presParOf" srcId="{592C1576-2D82-4405-9883-06136C1F11DB}" destId="{E6C00D62-B250-401A-95C7-524EAE368CDD}" srcOrd="18" destOrd="0" presId="urn:microsoft.com/office/officeart/2005/8/layout/default"/>
    <dgm:cxn modelId="{B5709B0C-CF47-45DC-8D4A-3D5A3EE6BA56}" type="presParOf" srcId="{592C1576-2D82-4405-9883-06136C1F11DB}" destId="{B61669C7-102C-4799-A067-B347BECF99C9}" srcOrd="19" destOrd="0" presId="urn:microsoft.com/office/officeart/2005/8/layout/default"/>
    <dgm:cxn modelId="{05C1AF68-C18A-4551-9E94-F8190A53C84A}" type="presParOf" srcId="{592C1576-2D82-4405-9883-06136C1F11DB}" destId="{0890056B-CA6F-45FC-B5E0-39A826E7C184}" srcOrd="20" destOrd="0" presId="urn:microsoft.com/office/officeart/2005/8/layout/default"/>
    <dgm:cxn modelId="{F7792268-1C51-4EFB-BFE4-E481F6893317}" type="presParOf" srcId="{592C1576-2D82-4405-9883-06136C1F11DB}" destId="{21D55D36-CC3D-45D5-A5A1-A5EF88920BA8}" srcOrd="21" destOrd="0" presId="urn:microsoft.com/office/officeart/2005/8/layout/default"/>
    <dgm:cxn modelId="{07F4BA69-4F82-43FD-A8DF-07EDA74E20B1}" type="presParOf" srcId="{592C1576-2D82-4405-9883-06136C1F11DB}" destId="{665F3B59-89E6-4F55-A765-F8F5743B9DE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BD87B-7C3F-431E-BF2F-4B8750EB9F10}">
      <dsp:nvSpPr>
        <dsp:cNvPr id="0" name=""/>
        <dsp:cNvSpPr/>
      </dsp:nvSpPr>
      <dsp:spPr>
        <a:xfrm>
          <a:off x="6420" y="313038"/>
          <a:ext cx="2569566" cy="22024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458038A3-5DD2-43B8-940D-911001735AC3}">
      <dsp:nvSpPr>
        <dsp:cNvPr id="0" name=""/>
        <dsp:cNvSpPr/>
      </dsp:nvSpPr>
      <dsp:spPr>
        <a:xfrm>
          <a:off x="54625" y="2214370"/>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Managing time </a:t>
          </a:r>
        </a:p>
      </dsp:txBody>
      <dsp:txXfrm>
        <a:off x="54625" y="2214370"/>
        <a:ext cx="2569566" cy="528581"/>
      </dsp:txXfrm>
    </dsp:sp>
    <dsp:sp modelId="{23052A87-0825-4D04-9F88-B9B17C46BEEF}">
      <dsp:nvSpPr>
        <dsp:cNvPr id="0" name=""/>
        <dsp:cNvSpPr/>
      </dsp:nvSpPr>
      <dsp:spPr>
        <a:xfrm>
          <a:off x="2838074" y="313038"/>
          <a:ext cx="2569566" cy="220242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9E1F5BB9-38CD-432D-BCC3-A7266CDD03BA}">
      <dsp:nvSpPr>
        <dsp:cNvPr id="0" name=""/>
        <dsp:cNvSpPr/>
      </dsp:nvSpPr>
      <dsp:spPr>
        <a:xfrm>
          <a:off x="2862125" y="214541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Getting and staying organized </a:t>
          </a:r>
        </a:p>
      </dsp:txBody>
      <dsp:txXfrm>
        <a:off x="2862125" y="2145417"/>
        <a:ext cx="2569566" cy="528581"/>
      </dsp:txXfrm>
    </dsp:sp>
    <dsp:sp modelId="{06D99C4E-A857-4229-8F14-676C1DF86C9E}">
      <dsp:nvSpPr>
        <dsp:cNvPr id="0" name=""/>
        <dsp:cNvSpPr/>
      </dsp:nvSpPr>
      <dsp:spPr>
        <a:xfrm>
          <a:off x="5669729" y="313038"/>
          <a:ext cx="2569566" cy="220242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0">
          <a:scrgbClr r="0" g="0" b="0"/>
        </a:effectRef>
        <a:fontRef idx="minor"/>
      </dsp:style>
    </dsp:sp>
    <dsp:sp modelId="{50715C7D-BB25-4C84-AB04-EF5DFB8F7258}">
      <dsp:nvSpPr>
        <dsp:cNvPr id="0" name=""/>
        <dsp:cNvSpPr/>
      </dsp:nvSpPr>
      <dsp:spPr>
        <a:xfrm>
          <a:off x="5602663" y="214541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Managing emotions </a:t>
          </a:r>
        </a:p>
      </dsp:txBody>
      <dsp:txXfrm>
        <a:off x="5602663" y="2145417"/>
        <a:ext cx="2569566" cy="528581"/>
      </dsp:txXfrm>
    </dsp:sp>
    <dsp:sp modelId="{7637C670-BBAA-47D4-B386-CEA58F0F73F3}">
      <dsp:nvSpPr>
        <dsp:cNvPr id="0" name=""/>
        <dsp:cNvSpPr/>
      </dsp:nvSpPr>
      <dsp:spPr>
        <a:xfrm>
          <a:off x="8501383" y="313038"/>
          <a:ext cx="2569566" cy="220242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327353DE-EABC-4AA9-9D2C-B5D4EA415298}">
      <dsp:nvSpPr>
        <dsp:cNvPr id="0" name=""/>
        <dsp:cNvSpPr/>
      </dsp:nvSpPr>
      <dsp:spPr>
        <a:xfrm>
          <a:off x="8507803" y="214541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Following directions </a:t>
          </a:r>
        </a:p>
      </dsp:txBody>
      <dsp:txXfrm>
        <a:off x="8507803" y="2145417"/>
        <a:ext cx="2569566" cy="528581"/>
      </dsp:txXfrm>
    </dsp:sp>
    <dsp:sp modelId="{0515F08D-27FE-4077-8CF0-171F03C70E67}">
      <dsp:nvSpPr>
        <dsp:cNvPr id="0" name=""/>
        <dsp:cNvSpPr/>
      </dsp:nvSpPr>
      <dsp:spPr>
        <a:xfrm>
          <a:off x="6420" y="2772417"/>
          <a:ext cx="2569566" cy="220242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7E71C6E3-48E8-49DB-854C-FBA3A4F292B0}">
      <dsp:nvSpPr>
        <dsp:cNvPr id="0" name=""/>
        <dsp:cNvSpPr/>
      </dsp:nvSpPr>
      <dsp:spPr>
        <a:xfrm>
          <a:off x="0" y="4735033"/>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Shifting focus from one thing to another </a:t>
          </a:r>
        </a:p>
      </dsp:txBody>
      <dsp:txXfrm>
        <a:off x="0" y="4735033"/>
        <a:ext cx="2569566" cy="528581"/>
      </dsp:txXfrm>
    </dsp:sp>
    <dsp:sp modelId="{565E1DFD-B9B2-4295-820D-03FC5D7A04B4}">
      <dsp:nvSpPr>
        <dsp:cNvPr id="0" name=""/>
        <dsp:cNvSpPr/>
      </dsp:nvSpPr>
      <dsp:spPr>
        <a:xfrm>
          <a:off x="2838074" y="2772417"/>
          <a:ext cx="2569566" cy="220242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32BE4593-995B-4469-A860-9A37A6FC7B70}">
      <dsp:nvSpPr>
        <dsp:cNvPr id="0" name=""/>
        <dsp:cNvSpPr/>
      </dsp:nvSpPr>
      <dsp:spPr>
        <a:xfrm>
          <a:off x="2801998" y="475929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Keeping things in mind (working memory) </a:t>
          </a:r>
        </a:p>
      </dsp:txBody>
      <dsp:txXfrm>
        <a:off x="2801998" y="4759297"/>
        <a:ext cx="2569566" cy="528581"/>
      </dsp:txXfrm>
    </dsp:sp>
    <dsp:sp modelId="{2C499588-9402-48F1-B6FC-6D7B609A4D7E}">
      <dsp:nvSpPr>
        <dsp:cNvPr id="0" name=""/>
        <dsp:cNvSpPr/>
      </dsp:nvSpPr>
      <dsp:spPr>
        <a:xfrm>
          <a:off x="5669729" y="2772417"/>
          <a:ext cx="2569566" cy="220242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0">
          <a:scrgbClr r="0" g="0" b="0"/>
        </a:effectRef>
        <a:fontRef idx="minor"/>
      </dsp:style>
    </dsp:sp>
    <dsp:sp modelId="{05D5C77F-97C0-4F9E-8B91-ADE68375C070}">
      <dsp:nvSpPr>
        <dsp:cNvPr id="0" name=""/>
        <dsp:cNvSpPr/>
      </dsp:nvSpPr>
      <dsp:spPr>
        <a:xfrm>
          <a:off x="5719167" y="4735218"/>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Thinking before saying or doing things </a:t>
          </a:r>
        </a:p>
      </dsp:txBody>
      <dsp:txXfrm>
        <a:off x="5719167" y="4735218"/>
        <a:ext cx="2569566" cy="528581"/>
      </dsp:txXfrm>
    </dsp:sp>
    <dsp:sp modelId="{2ED5CACF-FF3F-4DAF-9B56-4EAA11FCF517}">
      <dsp:nvSpPr>
        <dsp:cNvPr id="0" name=""/>
        <dsp:cNvSpPr/>
      </dsp:nvSpPr>
      <dsp:spPr>
        <a:xfrm>
          <a:off x="8501383" y="2772417"/>
          <a:ext cx="2569566" cy="220242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8992FDF9-59D5-4A9B-A358-8B9D3CD9EEF5}">
      <dsp:nvSpPr>
        <dsp:cNvPr id="0" name=""/>
        <dsp:cNvSpPr/>
      </dsp:nvSpPr>
      <dsp:spPr>
        <a:xfrm>
          <a:off x="8489357" y="475929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Focusing on what's important </a:t>
          </a:r>
        </a:p>
      </dsp:txBody>
      <dsp:txXfrm>
        <a:off x="8489357" y="4759297"/>
        <a:ext cx="2569566" cy="52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A9EFC-3956-4C85-BBB3-463B778FB1CD}">
      <dsp:nvSpPr>
        <dsp:cNvPr id="0" name=""/>
        <dsp:cNvSpPr/>
      </dsp:nvSpPr>
      <dsp:spPr>
        <a:xfrm>
          <a:off x="0" y="415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Calibri Light" panose="020F0302020204030204" pitchFamily="34" charset="0"/>
              <a:ea typeface="Calibri Light" panose="020F0302020204030204" pitchFamily="34" charset="0"/>
              <a:cs typeface="Calibri Light" panose="020F0302020204030204" pitchFamily="34" charset="0"/>
            </a:rPr>
            <a:t>Rewarding good behaviour and ignoring unwanted behaviour when safe to do so</a:t>
          </a:r>
          <a:endParaRPr lang="en-US" sz="25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67110" y="108654"/>
        <a:ext cx="5047380" cy="1240530"/>
      </dsp:txXfrm>
    </dsp:sp>
    <dsp:sp modelId="{21A0A934-A54A-4A9A-A4AB-B8C271A89007}">
      <dsp:nvSpPr>
        <dsp:cNvPr id="0" name=""/>
        <dsp:cNvSpPr/>
      </dsp:nvSpPr>
      <dsp:spPr>
        <a:xfrm>
          <a:off x="0" y="148829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Calibri Light" panose="020F0302020204030204" pitchFamily="34" charset="0"/>
              <a:ea typeface="Calibri Light" panose="020F0302020204030204" pitchFamily="34" charset="0"/>
              <a:cs typeface="Calibri Light" panose="020F0302020204030204" pitchFamily="34" charset="0"/>
            </a:rPr>
            <a:t>Find the good and PRAISE! </a:t>
          </a:r>
          <a:endParaRPr lang="en-US" sz="25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67110" y="1555404"/>
        <a:ext cx="5047380" cy="1240530"/>
      </dsp:txXfrm>
    </dsp:sp>
    <dsp:sp modelId="{8AF74BB5-DD55-4FFD-8825-19BFAD1456D8}">
      <dsp:nvSpPr>
        <dsp:cNvPr id="0" name=""/>
        <dsp:cNvSpPr/>
      </dsp:nvSpPr>
      <dsp:spPr>
        <a:xfrm>
          <a:off x="0" y="2935044"/>
          <a:ext cx="5181600" cy="13747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latin typeface="Calibri Light" panose="020F0302020204030204" pitchFamily="34" charset="0"/>
              <a:ea typeface="Calibri Light" panose="020F0302020204030204" pitchFamily="34" charset="0"/>
              <a:cs typeface="Calibri Light" panose="020F0302020204030204" pitchFamily="34" charset="0"/>
            </a:rPr>
            <a:t>Be specific and immediate  </a:t>
          </a:r>
          <a:endParaRPr lang="en-US" sz="25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67110" y="3002154"/>
        <a:ext cx="5047380" cy="1240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DDB94-CA3B-4D06-8946-B781D48A58ED}">
      <dsp:nvSpPr>
        <dsp:cNvPr id="0" name=""/>
        <dsp:cNvSpPr/>
      </dsp:nvSpPr>
      <dsp:spPr>
        <a:xfrm>
          <a:off x="0" y="0"/>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Minimise distractions</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0" y="0"/>
        <a:ext cx="1899046" cy="1139428"/>
      </dsp:txXfrm>
    </dsp:sp>
    <dsp:sp modelId="{D5706594-50CA-4E4E-9CCF-CC28AFCB5BA2}">
      <dsp:nvSpPr>
        <dsp:cNvPr id="0" name=""/>
        <dsp:cNvSpPr/>
      </dsp:nvSpPr>
      <dsp:spPr>
        <a:xfrm>
          <a:off x="2098476" y="2506"/>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pitchFamily="34" charset="0"/>
              <a:ea typeface="Calibri Light" panose="020F0302020204030204" pitchFamily="34" charset="0"/>
              <a:cs typeface="Calibri Light" panose="020F0302020204030204" pitchFamily="34" charset="0"/>
            </a:rPr>
            <a:t>Give advanced notice to transitions</a:t>
          </a:r>
        </a:p>
      </dsp:txBody>
      <dsp:txXfrm>
        <a:off x="2098476" y="2506"/>
        <a:ext cx="1899046" cy="1139428"/>
      </dsp:txXfrm>
    </dsp:sp>
    <dsp:sp modelId="{FE3CEF4C-3AC8-407D-9505-E91FB6F85683}">
      <dsp:nvSpPr>
        <dsp:cNvPr id="0" name=""/>
        <dsp:cNvSpPr/>
      </dsp:nvSpPr>
      <dsp:spPr>
        <a:xfrm>
          <a:off x="4187428" y="2506"/>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Get their attention</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4187428" y="2506"/>
        <a:ext cx="1899046" cy="1139428"/>
      </dsp:txXfrm>
    </dsp:sp>
    <dsp:sp modelId="{EBA1D2EC-19DB-4E50-AC2D-EE00BD33D532}">
      <dsp:nvSpPr>
        <dsp:cNvPr id="0" name=""/>
        <dsp:cNvSpPr/>
      </dsp:nvSpPr>
      <dsp:spPr>
        <a:xfrm>
          <a:off x="9525" y="1331839"/>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Eye contact </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9525" y="1331839"/>
        <a:ext cx="1899046" cy="1139428"/>
      </dsp:txXfrm>
    </dsp:sp>
    <dsp:sp modelId="{71449841-9D46-4272-9861-13753511D7A0}">
      <dsp:nvSpPr>
        <dsp:cNvPr id="0" name=""/>
        <dsp:cNvSpPr/>
      </dsp:nvSpPr>
      <dsp:spPr>
        <a:xfrm>
          <a:off x="2098476" y="1331839"/>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Non-verbal cues </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2098476" y="1331839"/>
        <a:ext cx="1899046" cy="1139428"/>
      </dsp:txXfrm>
    </dsp:sp>
    <dsp:sp modelId="{9A41854A-3D1B-4C37-8703-B534AC2EE5A9}">
      <dsp:nvSpPr>
        <dsp:cNvPr id="0" name=""/>
        <dsp:cNvSpPr/>
      </dsp:nvSpPr>
      <dsp:spPr>
        <a:xfrm>
          <a:off x="4187428" y="1331839"/>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Facial Expression</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4187428" y="1331839"/>
        <a:ext cx="1899046" cy="1139428"/>
      </dsp:txXfrm>
    </dsp:sp>
    <dsp:sp modelId="{59C67ED9-2AA5-47B8-BEA8-F9CA5539D562}">
      <dsp:nvSpPr>
        <dsp:cNvPr id="0" name=""/>
        <dsp:cNvSpPr/>
      </dsp:nvSpPr>
      <dsp:spPr>
        <a:xfrm>
          <a:off x="9525" y="2661172"/>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Give two choices </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9525" y="2661172"/>
        <a:ext cx="1899046" cy="1139428"/>
      </dsp:txXfrm>
    </dsp:sp>
    <dsp:sp modelId="{CE6F530E-C2A4-4A56-940A-105DA4C78305}">
      <dsp:nvSpPr>
        <dsp:cNvPr id="0" name=""/>
        <dsp:cNvSpPr/>
      </dsp:nvSpPr>
      <dsp:spPr>
        <a:xfrm>
          <a:off x="2098476" y="2661172"/>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Avoid asking too many questions at once</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2098476" y="2661172"/>
        <a:ext cx="1899046" cy="1139428"/>
      </dsp:txXfrm>
    </dsp:sp>
    <dsp:sp modelId="{768E8240-D13C-4B73-AECA-C91BAE0F61B7}">
      <dsp:nvSpPr>
        <dsp:cNvPr id="0" name=""/>
        <dsp:cNvSpPr/>
      </dsp:nvSpPr>
      <dsp:spPr>
        <a:xfrm>
          <a:off x="4187428" y="2661172"/>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Give time to respond</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4187428" y="2661172"/>
        <a:ext cx="1899046" cy="1139428"/>
      </dsp:txXfrm>
    </dsp:sp>
    <dsp:sp modelId="{E6C00D62-B250-401A-95C7-524EAE368CDD}">
      <dsp:nvSpPr>
        <dsp:cNvPr id="0" name=""/>
        <dsp:cNvSpPr/>
      </dsp:nvSpPr>
      <dsp:spPr>
        <a:xfrm>
          <a:off x="9525" y="3990505"/>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Light" panose="020F0302020204030204" pitchFamily="34" charset="0"/>
              <a:ea typeface="Calibri Light" panose="020F0302020204030204" pitchFamily="34" charset="0"/>
              <a:cs typeface="Calibri Light" panose="020F0302020204030204" pitchFamily="34" charset="0"/>
            </a:rPr>
            <a:t>An indirect approach often succeeds</a:t>
          </a:r>
          <a:endParaRPr lang="en-US" sz="2000" kern="1200" dirty="0">
            <a:latin typeface="Calibri Light" panose="020F0302020204030204" pitchFamily="34" charset="0"/>
            <a:ea typeface="Calibri Light" panose="020F0302020204030204" pitchFamily="34" charset="0"/>
            <a:cs typeface="Calibri Light" panose="020F0302020204030204" pitchFamily="34" charset="0"/>
          </a:endParaRPr>
        </a:p>
      </dsp:txBody>
      <dsp:txXfrm>
        <a:off x="9525" y="3990505"/>
        <a:ext cx="1899046" cy="1139428"/>
      </dsp:txXfrm>
    </dsp:sp>
    <dsp:sp modelId="{0890056B-CA6F-45FC-B5E0-39A826E7C184}">
      <dsp:nvSpPr>
        <dsp:cNvPr id="0" name=""/>
        <dsp:cNvSpPr/>
      </dsp:nvSpPr>
      <dsp:spPr>
        <a:xfrm>
          <a:off x="2098476" y="3990505"/>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pitchFamily="34" charset="0"/>
              <a:ea typeface="Calibri Light" panose="020F0302020204030204" pitchFamily="34" charset="0"/>
              <a:cs typeface="Calibri Light" panose="020F0302020204030204" pitchFamily="34" charset="0"/>
            </a:rPr>
            <a:t>Frequent praise </a:t>
          </a:r>
        </a:p>
      </dsp:txBody>
      <dsp:txXfrm>
        <a:off x="2098476" y="3990505"/>
        <a:ext cx="1899046" cy="1139428"/>
      </dsp:txXfrm>
    </dsp:sp>
    <dsp:sp modelId="{665F3B59-89E6-4F55-A765-F8F5743B9DEE}">
      <dsp:nvSpPr>
        <dsp:cNvPr id="0" name=""/>
        <dsp:cNvSpPr/>
      </dsp:nvSpPr>
      <dsp:spPr>
        <a:xfrm>
          <a:off x="4187428" y="3990505"/>
          <a:ext cx="1899046" cy="113942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pitchFamily="34" charset="0"/>
              <a:ea typeface="Calibri Light" panose="020F0302020204030204" pitchFamily="34" charset="0"/>
              <a:cs typeface="Calibri Light" panose="020F0302020204030204" pitchFamily="34" charset="0"/>
            </a:rPr>
            <a:t>Model the way you want them to communicate </a:t>
          </a:r>
        </a:p>
      </dsp:txBody>
      <dsp:txXfrm>
        <a:off x="4187428" y="3990505"/>
        <a:ext cx="1899046" cy="113942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B3BC8-2810-47FB-B77D-432B2BDFF2D8}" type="datetimeFigureOut">
              <a:rPr lang="en-GB" smtClean="0"/>
              <a:t>09/01/2025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178BB-1636-4952-B198-CDF13719E85F}" type="slidenum">
              <a:rPr lang="en-GB" smtClean="0"/>
              <a:t>‹#›</a:t>
            </a:fld>
            <a:endParaRPr lang="en-GB"/>
          </a:p>
        </p:txBody>
      </p:sp>
    </p:spTree>
    <p:extLst>
      <p:ext uri="{BB962C8B-B14F-4D97-AF65-F5344CB8AC3E}">
        <p14:creationId xmlns:p14="http://schemas.microsoft.com/office/powerpoint/2010/main" val="166750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097/CHI.0b013e3181ab8c9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ampshirecamhs.nhs.uk/events/p-a-c-e-25-se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1Oo88CvUCx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beaconhouse.org.uk/" TargetMode="External"/><Relationship Id="rId3" Type="http://schemas.openxmlformats.org/officeDocument/2006/relationships/hyperlink" Target="http://www.barnardos.org.uk/" TargetMode="External"/><Relationship Id="rId7" Type="http://schemas.openxmlformats.org/officeDocument/2006/relationships/hyperlink" Target="http://www.addiss.co.uk/"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hampshirecamhs.nhs.uk/" TargetMode="External"/><Relationship Id="rId5" Type="http://schemas.openxmlformats.org/officeDocument/2006/relationships/hyperlink" Target="http://www.braain.co,uk/" TargetMode="External"/><Relationship Id="rId4" Type="http://schemas.openxmlformats.org/officeDocument/2006/relationships/hyperlink" Target="http://www.adhdfoundation.org.uk/" TargetMode="External"/><Relationship Id="rId9" Type="http://schemas.openxmlformats.org/officeDocument/2006/relationships/hyperlink" Target="http://www.hampshiresendiass.or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YeamHE6Kank&amp;t=42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ADHD </a:t>
            </a:r>
          </a:p>
        </p:txBody>
      </p:sp>
      <p:sp>
        <p:nvSpPr>
          <p:cNvPr id="4" name="Slide Number Placeholder 3"/>
          <p:cNvSpPr>
            <a:spLocks noGrp="1"/>
          </p:cNvSpPr>
          <p:nvPr>
            <p:ph type="sldNum" sz="quarter" idx="5"/>
          </p:nvPr>
        </p:nvSpPr>
        <p:spPr/>
        <p:txBody>
          <a:bodyPr/>
          <a:lstStyle/>
          <a:p>
            <a:fld id="{C9D178BB-1636-4952-B198-CDF13719E85F}" type="slidenum">
              <a:rPr lang="en-GB" smtClean="0"/>
              <a:t>1</a:t>
            </a:fld>
            <a:endParaRPr lang="en-GB"/>
          </a:p>
        </p:txBody>
      </p:sp>
    </p:spTree>
    <p:extLst>
      <p:ext uri="{BB962C8B-B14F-4D97-AF65-F5344CB8AC3E}">
        <p14:creationId xmlns:p14="http://schemas.microsoft.com/office/powerpoint/2010/main" val="290932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Before speaking to your child – try and minimise distractions in the room to aid attention. For example if there is the tele on in the background – switch this off.</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try and </a:t>
            </a:r>
            <a:r>
              <a:rPr lang="en-GB" sz="1200" b="1" dirty="0"/>
              <a:t>get their attention – eye contact is important along with the use of their name </a:t>
            </a:r>
            <a:r>
              <a:rPr lang="en-GB" sz="1200" b="1" dirty="0">
                <a:solidFill>
                  <a:srgbClr val="FF0000"/>
                </a:solidFill>
              </a:rPr>
              <a:t>(However </a:t>
            </a:r>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the YP struggles with emotional regulation difficulties and/or ASC – eye contact may be difficult)</a:t>
            </a:r>
            <a:endParaRPr lang="en-GB" sz="1200" b="1" dirty="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It can be difficult for a child with ADHD to try and carry on doing a task while also listening to someone speaking. Getting their attention first means they can stop what they are doing and encourages them to listen to you while talking to them.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Use </a:t>
            </a:r>
            <a:r>
              <a:rPr lang="en-GB" sz="1200" b="1" dirty="0"/>
              <a:t>EXPRESSION! </a:t>
            </a:r>
            <a:r>
              <a:rPr lang="en-GB" sz="1200" dirty="0"/>
              <a:t>Try to use facial expressions and gestures when speaking to your child; this emphasises what you are saying and gives your child clues to what you mean.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This also increases your child’s understanding of non - verbal communication by linking words with gestures and faces. Also try to keep your voice lively to hold your child’s attention.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If you need your </a:t>
            </a:r>
            <a:r>
              <a:rPr lang="en-GB" sz="1200" dirty="0" err="1"/>
              <a:t>childs</a:t>
            </a:r>
            <a:r>
              <a:rPr lang="en-GB" sz="1200" dirty="0"/>
              <a:t> attention due to a risk such as crossing a road – it is important to use a clear tone and short immediate phrases – “Margot you need to wait, there is a car coming”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If you are asking a question  - ask one question at a time allowing time to respond – what would like you for your lunch tomorrow – we have tuna mayo or cheese?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dirty="0"/>
              <a:t>For some communication – an indirect approach can be helpful – such as asking how your child is getting on with their friend…. This could be something to discuss whilst out on a walk, or in the car getting a drive thru drink together. Its important for your child to feel safe in the environment when discussing certain topics.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r>
              <a:rPr lang="en-GB" dirty="0"/>
              <a:t>- for a child with ADHD and struggles with emotional regulation, they may feel things in extremes – </a:t>
            </a:r>
          </a:p>
          <a:p>
            <a:r>
              <a:rPr lang="en-GB" dirty="0"/>
              <a:t>- Try not take the child’s behaviour personally</a:t>
            </a:r>
          </a:p>
          <a:p>
            <a:r>
              <a:rPr lang="en-GB" dirty="0"/>
              <a:t>- Reduce eye contact if angry as this can be confrontational</a:t>
            </a:r>
          </a:p>
          <a:p>
            <a:r>
              <a:rPr lang="en-GB" dirty="0"/>
              <a:t> - One to one quiet times</a:t>
            </a:r>
          </a:p>
          <a:p>
            <a:r>
              <a:rPr lang="en-GB" dirty="0"/>
              <a:t> - The ‘One sentence rule’</a:t>
            </a:r>
          </a:p>
          <a:p>
            <a:r>
              <a:rPr lang="en-GB" dirty="0"/>
              <a:t>- ‘Time out’ does not work always work</a:t>
            </a:r>
          </a:p>
          <a:p>
            <a:r>
              <a:rPr lang="en-GB" dirty="0"/>
              <a:t>- Using ‘we’ words</a:t>
            </a:r>
          </a:p>
          <a:p>
            <a:r>
              <a:rPr lang="en-GB" dirty="0"/>
              <a:t>- Daily structure and clear boundaries</a:t>
            </a:r>
          </a:p>
          <a:p>
            <a:r>
              <a:rPr lang="en-GB" dirty="0"/>
              <a:t>- Physical touching when upset may worsen their behaviour. Just stand by and be available</a:t>
            </a:r>
          </a:p>
          <a:p>
            <a:r>
              <a:rPr lang="en-GB" dirty="0"/>
              <a:t>- Focus on positive behaviours</a:t>
            </a:r>
          </a:p>
          <a:p>
            <a:r>
              <a:rPr lang="en-GB" dirty="0"/>
              <a:t>- Children may forget messages</a:t>
            </a:r>
          </a:p>
          <a:p>
            <a:r>
              <a:rPr lang="en-GB" dirty="0"/>
              <a:t>- They may find it very difficult to cope with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p:txBody>
      </p:sp>
      <p:sp>
        <p:nvSpPr>
          <p:cNvPr id="4" name="Slide Number Placeholder 3"/>
          <p:cNvSpPr>
            <a:spLocks noGrp="1"/>
          </p:cNvSpPr>
          <p:nvPr>
            <p:ph type="sldNum" sz="quarter" idx="5"/>
          </p:nvPr>
        </p:nvSpPr>
        <p:spPr/>
        <p:txBody>
          <a:bodyPr/>
          <a:lstStyle/>
          <a:p>
            <a:fld id="{C9D178BB-1636-4952-B198-CDF13719E85F}" type="slidenum">
              <a:rPr lang="en-GB" smtClean="0"/>
              <a:t>11</a:t>
            </a:fld>
            <a:endParaRPr lang="en-GB"/>
          </a:p>
        </p:txBody>
      </p:sp>
    </p:spTree>
    <p:extLst>
      <p:ext uri="{BB962C8B-B14F-4D97-AF65-F5344CB8AC3E}">
        <p14:creationId xmlns:p14="http://schemas.microsoft.com/office/powerpoint/2010/main" val="345724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of this slide: explaining that your child mood and behaviour will be underpinned by getting there needs meet. If the base needs are not being meet this can make it harder to meet the higher needs. </a:t>
            </a:r>
          </a:p>
          <a:p>
            <a:endParaRPr lang="en-GB" dirty="0"/>
          </a:p>
          <a:p>
            <a:r>
              <a:rPr lang="en-GB" dirty="0"/>
              <a:t>Time to take on this slide:  5 minutes </a:t>
            </a:r>
          </a:p>
          <a:p>
            <a:endParaRPr lang="en-GB" dirty="0"/>
          </a:p>
          <a:p>
            <a:r>
              <a:rPr lang="en-GB" dirty="0"/>
              <a:t>What to say script: </a:t>
            </a:r>
          </a:p>
          <a:p>
            <a:pPr fontAlgn="base">
              <a:lnSpc>
                <a:spcPct val="107000"/>
              </a:lnSpc>
              <a:spcAft>
                <a:spcPts val="192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Maslow’s Hierarchy of needs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1920"/>
              </a:spcAft>
              <a:buFont typeface="Open Sans" panose="020B0606030504020204" pitchFamily="34" charset="0"/>
              <a:buChar char="-"/>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This is a theory that is based on what is needed starting from the bottom of the pyramid to the top.</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1920"/>
              </a:spcAft>
              <a:buFont typeface="Open Sans" panose="020B0606030504020204" pitchFamily="34" charset="0"/>
              <a:buChar char="-"/>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 suggests that you need your physiological and safety needs to be met  before you can set your mind to the needs further up the pyramid.</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1920"/>
              </a:spcAft>
              <a:buFont typeface="Open Sans" panose="020B0606030504020204" pitchFamily="34" charset="0"/>
              <a:buChar char="-"/>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From the bottom up, the needs are:</a:t>
            </a:r>
          </a:p>
          <a:p>
            <a:pPr marL="0" lvl="0" indent="0" fontAlgn="base">
              <a:lnSpc>
                <a:spcPct val="107000"/>
              </a:lnSpc>
              <a:spcAft>
                <a:spcPts val="1920"/>
              </a:spcAft>
              <a:buFont typeface="Open Sans" panose="020B0606030504020204" pitchFamily="34" charset="0"/>
              <a:buNone/>
            </a:pP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Physiological (food, water, sleep, shelter)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spcAft>
                <a:spcPts val="1920"/>
              </a:spcAft>
            </a:pPr>
            <a:r>
              <a:rPr lang="en-GB" sz="1800" b="1" dirty="0">
                <a:solidFill>
                  <a:srgbClr val="102526"/>
                </a:solidFill>
                <a:effectLst/>
                <a:latin typeface="Arial" panose="020B0604020202020204" pitchFamily="34" charset="0"/>
                <a:ea typeface="Times New Roman" panose="02020603050405020304" pitchFamily="18" charset="0"/>
              </a:rPr>
              <a:t>reflections…</a:t>
            </a:r>
          </a:p>
          <a:p>
            <a:pPr marL="457200" fontAlgn="base">
              <a:spcAft>
                <a:spcPts val="1920"/>
              </a:spcAft>
            </a:pPr>
            <a:endParaRPr lang="en-GB" sz="1800" dirty="0">
              <a:effectLst/>
              <a:latin typeface="Times New Roman" panose="02020603050405020304" pitchFamily="18" charset="0"/>
              <a:ea typeface="Times New Roman" panose="02020603050405020304" pitchFamily="18" charset="0"/>
            </a:endParaRPr>
          </a:p>
          <a:p>
            <a:pPr marL="342900" lvl="0" indent="-342900" algn="l"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We know as parents/carers how hard it </a:t>
            </a:r>
            <a:r>
              <a:rPr lang="en-GB" sz="1800" dirty="0" err="1">
                <a:solidFill>
                  <a:srgbClr val="102526"/>
                </a:solidFill>
                <a:effectLst/>
                <a:latin typeface="Arial" panose="020B0604020202020204" pitchFamily="34" charset="0"/>
                <a:ea typeface="Times New Roman" panose="02020603050405020304" pitchFamily="18" charset="0"/>
              </a:rPr>
              <a:t>it</a:t>
            </a:r>
            <a:r>
              <a:rPr lang="en-GB" sz="1800" dirty="0">
                <a:solidFill>
                  <a:srgbClr val="102526"/>
                </a:solidFill>
                <a:effectLst/>
                <a:latin typeface="Arial" panose="020B0604020202020204" pitchFamily="34" charset="0"/>
                <a:ea typeface="Times New Roman" panose="02020603050405020304" pitchFamily="18" charset="0"/>
              </a:rPr>
              <a:t> is to attempt to get your child to do their home work after school when they are hungry and tired…</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Having a snack and some structured down time before considering trying to complete home work – works for some. Others might struggle with “home is home” and “school is school” and may find benefit in a homework club.</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As adults we know how difficult it is to access creativity, purpose and motivation when we are stressed about money, we might not be feeding ourselves well and getting by on limited sleep. </a:t>
            </a:r>
            <a:endParaRPr lang="en-GB" sz="1800" dirty="0">
              <a:effectLst/>
              <a:latin typeface="Times New Roman" panose="02020603050405020304" pitchFamily="18" charset="0"/>
              <a:ea typeface="Times New Roman" panose="02020603050405020304" pitchFamily="18" charset="0"/>
            </a:endParaRPr>
          </a:p>
          <a:p>
            <a:pPr fontAlgn="base">
              <a:lnSpc>
                <a:spcPct val="107000"/>
              </a:lnSpc>
              <a:spcAft>
                <a:spcPts val="80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Some questions to think about with your child with ADHD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How does their ADHD affect the day-to-day functioning? – are they forgetting to eat and drink regularly? Are they eating a variety of foods?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If they are taking medication for physical health and/or ADHD, are they taking it as prescribed, are they keeping well in themselves?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mj-lt"/>
              <a:buAutoNum type="arabicPeriod"/>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How is their sleep? How much sleep are they getting?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Font typeface="+mj-lt"/>
              <a:buAutoNum type="arabicPeriod"/>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Are they getting out into nature? Are they getting movement and exercise?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Safety (physical safety, job security, financial security, housing stability)</a:t>
            </a:r>
          </a:p>
          <a:p>
            <a:pPr fontAlgn="base">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Safety is about being physically safe, so being safe from dangerous situations. There is evidence to suggest that having ADHD you are nearly two times more likely to be injured. Often injuries are accidental. For example, road safety is important – so assessing your child’s ability to cross the road safety, stop and wait for the lights, listening to your instructions of when to cross. Having road awareness is a skill that needs to be practiced. There may need to be adaptations to the way your child walks to school – sussing out where they can cross safely. Some children with ADHD simply are unable to walk to school on their own. It’s important to assess as parents/carer but also re-assess and adapt to try promote independence where possible.</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Being protected from conversations about financial instability is important for children. </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The feeling of feeling safe in your body is also important. If you are feeling on edge/ hypervigilant a lot of the time </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Aft>
                <a:spcPts val="1920"/>
              </a:spcAft>
              <a:buFont typeface="Open Sans" panose="020B0606030504020204" pitchFamily="34" charset="0"/>
              <a:buChar char="-"/>
            </a:pPr>
            <a:r>
              <a:rPr lang="en-GB" sz="1800" dirty="0">
                <a:solidFill>
                  <a:srgbClr val="102526"/>
                </a:solidFill>
                <a:effectLst/>
                <a:latin typeface="Arial" panose="020B0604020202020204" pitchFamily="34" charset="0"/>
                <a:ea typeface="Times New Roman" panose="02020603050405020304" pitchFamily="18" charset="0"/>
              </a:rPr>
              <a:t>Question to ask is  - how can we as a family reduce the chaos in the house? How can we have a calmer day? How can we make time for relaxation? </a:t>
            </a:r>
            <a:endParaRPr lang="en-GB" sz="1800" dirty="0">
              <a:effectLst/>
              <a:latin typeface="Times New Roman" panose="02020603050405020304" pitchFamily="18" charset="0"/>
              <a:ea typeface="Times New Roman" panose="02020603050405020304" pitchFamily="18" charset="0"/>
            </a:endParaRPr>
          </a:p>
          <a:p>
            <a:pPr fontAlgn="base">
              <a:lnSpc>
                <a:spcPct val="107000"/>
              </a:lnSpc>
              <a:spcAft>
                <a:spcPts val="800"/>
              </a:spcAft>
            </a:pPr>
            <a:endPar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Love and belonging needs (friendship, family, intimacy, sense of connection)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kern="10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 is important to look at how healthy your </a:t>
            </a:r>
            <a:r>
              <a:rPr lang="en-GB" sz="1800" kern="100" dirty="0" err="1">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childs</a:t>
            </a:r>
            <a:r>
              <a:rPr lang="en-GB" sz="1800" kern="10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relationships are.</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kern="10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For children with ADHD is important for them to seek connection with others. For example - attending clubs that they get enjoyment and friendship from.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kern="10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 is a human need to be able to connect with others. Having a sense of connection in the household is important – even if its sitting together but doing other activities.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Font typeface="Open Sans" panose="020B0606030504020204" pitchFamily="34" charset="0"/>
              <a:buChar char="-"/>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Questions to ask – is my child getting enough connection with others throughout the day? How are we connected at home? How do we demonstrate our love  - do we give each other hugs?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Self-esteem (confidence, respect of others, achievement, the need to be a unique individual)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 can be hard for children with ADHD to identify their strengths,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 is important that we highlight their strengths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There is evidence to suggest that children with ADHD have more negative than positive comments made about areas of their life, in particular – school life.</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buFont typeface="Open Sans" panose="020B0606030504020204" pitchFamily="34" charset="0"/>
              <a:buChar char="-"/>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What are your child’s unique attributes? How do we acknowledge these to help them build a sense of identity? </a:t>
            </a:r>
            <a:endParaRPr lang="en-GB"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Font typeface="Open Sans" panose="020B0606030504020204" pitchFamily="34" charset="0"/>
              <a:buChar char="-"/>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How can you recognise and celebrate achievements?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Top of the pyramid!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b="1"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Self-actualisation (a feeling of deeper purpose, creativity, acceptance, finding meaning and inner potential)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192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when our lower order needs are being met which is an ongoing practice, we can then focus on how to be the best versions of ourselves.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 can be hard to see the long term goals when the day to day life is hard with managing symptoms of inattention, hyperactivity and impulsivity.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It’s important to support children with ADHD to navigate what they want from day-to-day short term goals to their long goals such as career development.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kern="0" dirty="0">
                <a:solidFill>
                  <a:srgbClr val="102526"/>
                </a:solidFill>
                <a:effectLst/>
                <a:latin typeface="Arial" panose="020B0604020202020204" pitchFamily="34" charset="0"/>
                <a:ea typeface="Times New Roman" panose="02020603050405020304" pitchFamily="18" charset="0"/>
                <a:cs typeface="Times New Roman" panose="02020603050405020304" pitchFamily="18" charset="0"/>
              </a:rPr>
              <a:t>What other achievements do they want in life?  This is also based on their core values – so how do they want to be perceived by the world? – kind? Caring? Creative? Family oriented? Driven? Successful?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Key points:  if the basic needs aren’t being met, the child will be unable to meet their psychological and self fulfilment needs. </a:t>
            </a:r>
          </a:p>
          <a:p>
            <a:endParaRPr lang="en-GB" dirty="0"/>
          </a:p>
          <a:p>
            <a:r>
              <a:rPr lang="en-GB" b="1" dirty="0"/>
              <a:t>Workbook Activity</a:t>
            </a:r>
          </a:p>
          <a:p>
            <a:endParaRPr lang="en-GB" b="1" dirty="0"/>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fld id="{C9D178BB-1636-4952-B198-CDF13719E85F}" type="slidenum">
              <a:rPr lang="en-GB" smtClean="0"/>
              <a:t>13</a:t>
            </a:fld>
            <a:endParaRPr lang="en-GB"/>
          </a:p>
        </p:txBody>
      </p:sp>
    </p:spTree>
    <p:extLst>
      <p:ext uri="{BB962C8B-B14F-4D97-AF65-F5344CB8AC3E}">
        <p14:creationId xmlns:p14="http://schemas.microsoft.com/office/powerpoint/2010/main" val="105067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231F20"/>
                </a:solidFill>
                <a:latin typeface="GillSans-Light"/>
              </a:rPr>
              <a:t>Lack of sleep can negatively impact on a child’s emotions, concentration and task performance, as well as affect the wider family’s quality of life.</a:t>
            </a:r>
          </a:p>
          <a:p>
            <a:pPr algn="l"/>
            <a:r>
              <a:rPr lang="en-GB" sz="1800" b="0" i="0" u="none" strike="noStrike" baseline="0" dirty="0">
                <a:solidFill>
                  <a:srgbClr val="231F20"/>
                </a:solidFill>
                <a:latin typeface="GillSans-Light"/>
              </a:rPr>
              <a:t>Without enough sleep children and adults can feel grumpy, irritable, sadder, angrier, more anxious,  be more forgetful, find it hard to make decisions and pay attention.   </a:t>
            </a:r>
          </a:p>
          <a:p>
            <a:pPr algn="l"/>
            <a:endParaRPr lang="en-GB" sz="4000" dirty="0"/>
          </a:p>
          <a:p>
            <a:pPr algn="l"/>
            <a:r>
              <a:rPr lang="en-GB" sz="4000" dirty="0"/>
              <a:t>Surveys show that children with ADHD take longer to settle to sleep and get up more frequently when they are</a:t>
            </a:r>
            <a:r>
              <a:rPr lang="en-GB" sz="1800" b="0" i="0" u="none" strike="noStrike" baseline="0" dirty="0">
                <a:solidFill>
                  <a:srgbClr val="231F20"/>
                </a:solidFill>
                <a:latin typeface="GillSans-Light"/>
              </a:rPr>
              <a:t> put to bed.</a:t>
            </a:r>
          </a:p>
          <a:p>
            <a:pPr algn="l"/>
            <a:r>
              <a:rPr lang="en-GB" sz="1800" b="0" i="0" u="none" strike="noStrike" baseline="0" dirty="0">
                <a:solidFill>
                  <a:srgbClr val="231F20"/>
                </a:solidFill>
                <a:latin typeface="GillSans-Light"/>
              </a:rPr>
              <a:t>Sleep disorders are fairly common in children, but sleep disorders seem to be more common if the child has ADHD. For example snoring and sleep apnoea is more common in children with ADHD, teeth grinding is more common.  </a:t>
            </a:r>
          </a:p>
          <a:p>
            <a:pPr algn="l"/>
            <a:endParaRPr lang="en-GB" sz="1800" b="0" i="0" u="none" strike="noStrike" baseline="0" dirty="0">
              <a:solidFill>
                <a:srgbClr val="231F20"/>
              </a:solidFill>
              <a:latin typeface="GillSans-Light"/>
            </a:endParaRPr>
          </a:p>
          <a:p>
            <a:pPr algn="l"/>
            <a:r>
              <a:rPr lang="en-GB" dirty="0"/>
              <a:t>The evening leading up to bedtime can be stressful because of the symptoms of ADHD and calming bedtime routines more difficult .</a:t>
            </a:r>
          </a:p>
          <a:p>
            <a:pPr algn="l"/>
            <a:r>
              <a:rPr lang="en-GB" dirty="0"/>
              <a:t>Often small interruptions such as a phone can throw bedtime routines off.</a:t>
            </a:r>
          </a:p>
          <a:p>
            <a:pPr algn="l"/>
            <a:r>
              <a:rPr lang="en-GB" dirty="0"/>
              <a:t>Children with ADHD are often unable to stop going over events of the day at bedtime.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Lack of sleep and sleep disruption is common for parents of children with ADHD.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31F20"/>
                </a:solidFill>
                <a:latin typeface="GillSans-Light"/>
              </a:rPr>
              <a:t>Can  affect the wider family’s quality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31F20"/>
                </a:solidFill>
                <a:latin typeface="GillSans-Light"/>
              </a:rPr>
              <a:t> Surveys show </a:t>
            </a:r>
            <a:endParaRPr lang="en-GB" dirty="0"/>
          </a:p>
          <a:p>
            <a:r>
              <a:rPr lang="en-GB" dirty="0"/>
              <a:t>42% parents with children with ADHD are woken before 6AM.</a:t>
            </a:r>
          </a:p>
          <a:p>
            <a:r>
              <a:rPr lang="en-GB" dirty="0"/>
              <a:t>70% parents felt more irritable </a:t>
            </a:r>
          </a:p>
          <a:p>
            <a:r>
              <a:rPr lang="en-GB" dirty="0"/>
              <a:t>61% parents felt unable to concentrate and less able to cope with problems.</a:t>
            </a:r>
          </a:p>
          <a:p>
            <a:r>
              <a:rPr lang="en-GB" dirty="0"/>
              <a:t> 46% parents say they argue more with their partners. </a:t>
            </a:r>
          </a:p>
          <a:p>
            <a:r>
              <a:rPr lang="en-GB" dirty="0"/>
              <a:t>Nearly fifth parents have had to take time off work. </a:t>
            </a:r>
          </a:p>
          <a:p>
            <a:r>
              <a:rPr lang="en-GB" sz="1800" b="0" i="0" u="none" strike="noStrike" baseline="0" dirty="0">
                <a:solidFill>
                  <a:srgbClr val="231F20"/>
                </a:solidFill>
                <a:latin typeface="GillSans-Light"/>
              </a:rPr>
              <a:t>64% had </a:t>
            </a:r>
            <a:r>
              <a:rPr lang="en-GB" sz="1800" b="0" i="0" u="none" strike="noStrike" baseline="0" dirty="0">
                <a:solidFill>
                  <a:srgbClr val="729AC7"/>
                </a:solidFill>
                <a:latin typeface="GillSans"/>
              </a:rPr>
              <a:t>cancelled or avoided social activities </a:t>
            </a:r>
            <a:r>
              <a:rPr lang="en-GB" sz="1800" b="0" i="0" u="none" strike="noStrike" baseline="0" dirty="0">
                <a:solidFill>
                  <a:srgbClr val="231F20"/>
                </a:solidFill>
                <a:latin typeface="GillSans-Light"/>
              </a:rPr>
              <a:t>in the past six months. Hard to get babysitter if child has sleep difficulties. </a:t>
            </a:r>
            <a:endParaRPr lang="en-GB" dirty="0"/>
          </a:p>
          <a:p>
            <a:pPr algn="l"/>
            <a:endParaRPr lang="en-GB" dirty="0"/>
          </a:p>
          <a:p>
            <a:pPr algn="l"/>
            <a:endParaRPr lang="en-GB" dirty="0"/>
          </a:p>
        </p:txBody>
      </p:sp>
      <p:sp>
        <p:nvSpPr>
          <p:cNvPr id="4" name="Slide Number Placeholder 3"/>
          <p:cNvSpPr>
            <a:spLocks noGrp="1"/>
          </p:cNvSpPr>
          <p:nvPr>
            <p:ph type="sldNum" sz="quarter" idx="5"/>
          </p:nvPr>
        </p:nvSpPr>
        <p:spPr/>
        <p:txBody>
          <a:bodyPr/>
          <a:lstStyle/>
          <a:p>
            <a:fld id="{9D25C20A-2AC7-4347-88F3-CA1CD63B4656}" type="slidenum">
              <a:rPr lang="en-GB" smtClean="0"/>
              <a:t>14</a:t>
            </a:fld>
            <a:endParaRPr lang="en-GB"/>
          </a:p>
        </p:txBody>
      </p:sp>
    </p:spTree>
    <p:extLst>
      <p:ext uri="{BB962C8B-B14F-4D97-AF65-F5344CB8AC3E}">
        <p14:creationId xmlns:p14="http://schemas.microsoft.com/office/powerpoint/2010/main" val="415830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231F20"/>
                </a:solidFill>
                <a:latin typeface="GillSans-Light"/>
              </a:rPr>
              <a:t>Simply recognising the nature and extent of the disturbances can be the first important step towards improving the situation.</a:t>
            </a:r>
          </a:p>
          <a:p>
            <a:pPr algn="l"/>
            <a:r>
              <a:rPr lang="en-GB" sz="1800" b="0" i="0" u="none" strike="noStrike" baseline="0" dirty="0">
                <a:solidFill>
                  <a:srgbClr val="231F20"/>
                </a:solidFill>
                <a:latin typeface="GillSans-Light"/>
              </a:rPr>
              <a:t>Filling in a sleep diary can help identify the times of particular difficulty for you and your child.</a:t>
            </a:r>
          </a:p>
          <a:p>
            <a:pPr algn="l"/>
            <a:r>
              <a:rPr lang="en-GB" sz="1800" b="0" i="0" u="none" strike="noStrike" baseline="0" dirty="0">
                <a:solidFill>
                  <a:srgbClr val="231F20"/>
                </a:solidFill>
                <a:latin typeface="GillSans-Light"/>
              </a:rPr>
              <a:t>This might uncover the main pressure points and could be useful for starting discussions to help sleep.</a:t>
            </a:r>
          </a:p>
          <a:p>
            <a:pPr algn="l"/>
            <a:r>
              <a:rPr lang="en-GB" sz="1800" b="0" i="0" u="none" strike="noStrike" baseline="0" dirty="0">
                <a:solidFill>
                  <a:srgbClr val="729AC7"/>
                </a:solidFill>
                <a:latin typeface="GillSans-BoldItalic"/>
              </a:rPr>
              <a:t>Keeping track of your child’s sleep problems and patterns can help you to think</a:t>
            </a:r>
          </a:p>
          <a:p>
            <a:pPr algn="l"/>
            <a:r>
              <a:rPr lang="en-GB" sz="1800" b="0" i="0" u="none" strike="noStrike" baseline="0" dirty="0">
                <a:solidFill>
                  <a:srgbClr val="729AC7"/>
                </a:solidFill>
                <a:latin typeface="GillSans-BoldItalic"/>
              </a:rPr>
              <a:t>about the quantity and quality of sleep your child is getting, and how this is then</a:t>
            </a:r>
          </a:p>
          <a:p>
            <a:pPr algn="l"/>
            <a:r>
              <a:rPr lang="en-GB" sz="1800" b="0" i="0" u="none" strike="noStrike" baseline="0" dirty="0">
                <a:solidFill>
                  <a:srgbClr val="729AC7"/>
                </a:solidFill>
                <a:latin typeface="GillSans-BoldItalic"/>
              </a:rPr>
              <a:t>impacting on your family life in general.</a:t>
            </a:r>
          </a:p>
          <a:p>
            <a:pPr algn="l"/>
            <a:endParaRPr lang="en-GB" sz="1800" b="0" i="0" u="none" strike="noStrike" baseline="0" dirty="0">
              <a:solidFill>
                <a:srgbClr val="729AC7"/>
              </a:solidFill>
              <a:latin typeface="GillSans-BoldItalic"/>
            </a:endParaRPr>
          </a:p>
          <a:p>
            <a:pPr algn="l"/>
            <a:r>
              <a:rPr lang="en-GB" sz="1800" b="0" i="0" u="none" strike="noStrike" baseline="0" dirty="0">
                <a:solidFill>
                  <a:srgbClr val="729AC7"/>
                </a:solidFill>
                <a:latin typeface="GillSans-BoldItalic"/>
              </a:rPr>
              <a:t>Complete sleep diary for 2 weeks and you can add what helped you sleep and what made it harder.  </a:t>
            </a:r>
            <a:endParaRPr lang="en-GB" b="0" i="0" dirty="0"/>
          </a:p>
        </p:txBody>
      </p:sp>
      <p:sp>
        <p:nvSpPr>
          <p:cNvPr id="4" name="Slide Number Placeholder 3"/>
          <p:cNvSpPr>
            <a:spLocks noGrp="1"/>
          </p:cNvSpPr>
          <p:nvPr>
            <p:ph type="sldNum" sz="quarter" idx="5"/>
          </p:nvPr>
        </p:nvSpPr>
        <p:spPr/>
        <p:txBody>
          <a:bodyPr/>
          <a:lstStyle/>
          <a:p>
            <a:fld id="{9D25C20A-2AC7-4347-88F3-CA1CD63B4656}" type="slidenum">
              <a:rPr lang="en-GB" smtClean="0"/>
              <a:t>15</a:t>
            </a:fld>
            <a:endParaRPr lang="en-GB"/>
          </a:p>
        </p:txBody>
      </p:sp>
    </p:spTree>
    <p:extLst>
      <p:ext uri="{BB962C8B-B14F-4D97-AF65-F5344CB8AC3E}">
        <p14:creationId xmlns:p14="http://schemas.microsoft.com/office/powerpoint/2010/main" val="123187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Regular Evening Routine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When we do the same things each night before going to bed it helps our mind know it’s nearly time to sleep. An example of an evening routine might be: 7.00pm I have a warm bath, 7.30pm I have a drink of Horlicks, 8.00pm I read my book, 8.30pm I go to bed and turn the lights off.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Some of the following suggestions might help you decide what to put in your evening routine.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Have a warm drink </a:t>
            </a:r>
            <a:b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b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Having a warm drink can help you relax before bed. Remember though you shouldn’t drink things with caffeine in them in the afternoons or evening as caffeine can keep you awake.</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Caffeine is found in tea, coffee, cola drinks (e.g. Coca Cola, Pepsi), energy drinks (e.g. Red Bull, Monster and relentless). </a:t>
            </a:r>
            <a:r>
              <a:rPr lang="en-GB" sz="1800" b="0" i="0" u="none" strike="noStrike" baseline="0" dirty="0">
                <a:solidFill>
                  <a:srgbClr val="231F20"/>
                </a:solidFill>
                <a:latin typeface="GillSans-Light"/>
              </a:rPr>
              <a:t>Caffeine remains in the body for three to five hours on average, but can affect some people up to 12 hours later.</a:t>
            </a:r>
          </a:p>
          <a:p>
            <a:pPr algn="l"/>
            <a:r>
              <a:rPr lang="en-GB" sz="1800" b="0" i="0" u="none" strike="noStrike" baseline="0" dirty="0">
                <a:solidFill>
                  <a:srgbClr val="231F20"/>
                </a:solidFill>
                <a:latin typeface="GillSans-Light"/>
              </a:rPr>
              <a:t>Food</a:t>
            </a:r>
          </a:p>
          <a:p>
            <a:pPr algn="l"/>
            <a:r>
              <a:rPr lang="en-GB" sz="1800" b="0" i="0" u="none" strike="noStrike" baseline="0" dirty="0">
                <a:solidFill>
                  <a:srgbClr val="231F20"/>
                </a:solidFill>
                <a:latin typeface="GillSans-Light"/>
              </a:rPr>
              <a:t>Try to avoid giving your child a large meal a few hours before he/she goes to bed. Also you may decide to cut out certain foods if they exacerbate the symptoms of ADHD, such as food with additives, colours, or foods high in sugar.</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Having a warm bath or shower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Having a warm bath or shower can also help you relax, especially if you have tense muscles. Remember not to have the water too hot or too cold though as this will make you feel even more awake.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Using a lavender scented bubble bath or body wash in the evening is also very relaxing; avoid using citrus scented toiletries in the evening as these tend to make us feel more alert.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Reading a book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Reading a book can also help you to relax as this can help us slow your thinking down and take your minds off other things. </a:t>
            </a: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Having the TV on while we are trying to sleep keeps our minds active and busy and will make it more difficult to fall asleep, not least because need to concentrate on the TV and keep our eyes open.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Turn TV and computer games off earlier </a:t>
            </a: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The same is true for computer games; especially those which make you feel excited, scared or stressed.</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They also trigger our bodies to feel more awake because of the light emitted from the screen. Our bodies respond to light by becoming more awake and alert.</a:t>
            </a:r>
          </a:p>
          <a:p>
            <a:pPr algn="l"/>
            <a:r>
              <a:rPr lang="en-GB" sz="1800" b="0" i="0" u="none" strike="noStrike" baseline="0" dirty="0">
                <a:solidFill>
                  <a:srgbClr val="231F20"/>
                </a:solidFill>
                <a:latin typeface="GillSans-Light"/>
              </a:rPr>
              <a:t>You may decide to take a television or computer out of a child’s room to avoid temptation</a:t>
            </a:r>
            <a:endPar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Listen to music </a:t>
            </a: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Listening to calming music can help encourage sleep. Music can help distract you from worrying thoughts and can help block out other noises that may keep you awake. It is best to listen to something calming and fairly quiet rather than something which makes you feel excited.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It is a good idea to ask your mum or dad to turn off your music for you once you have fallen asleep.</a:t>
            </a:r>
          </a:p>
          <a:p>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Don’t exercise right before bed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Doing exercise during the daytime is a good way to help you feel more tired in the evening. </a:t>
            </a:r>
            <a:r>
              <a:rPr lang="en-GB" sz="1800" b="0" i="0" u="none" strike="noStrike" baseline="0" dirty="0">
                <a:solidFill>
                  <a:srgbClr val="231F20"/>
                </a:solidFill>
                <a:latin typeface="GillSans-Light"/>
              </a:rPr>
              <a:t>Daytime exercise can make a big difference in helping children gain quality sleep at night. Encourage your child to do some light exercise such as walking, skipping, or playing a team</a:t>
            </a:r>
          </a:p>
          <a:p>
            <a:pPr algn="l"/>
            <a:r>
              <a:rPr lang="en-GB" sz="1800" b="0" i="0" u="none" strike="noStrike" baseline="0" dirty="0">
                <a:solidFill>
                  <a:srgbClr val="231F20"/>
                </a:solidFill>
                <a:latin typeface="GillSans-Light"/>
              </a:rPr>
              <a:t>sport every day, but avoid strenuous physical activity for a few hours before bedtime.</a:t>
            </a:r>
            <a:r>
              <a:rPr lang="en-GB" sz="1800" b="0" i="0" u="none" strike="noStrike" baseline="0" dirty="0">
                <a:solidFill>
                  <a:srgbClr val="000000"/>
                </a:solidFill>
                <a:effectLst/>
                <a:latin typeface="Arial" panose="020B0604020202020204" pitchFamily="34" charset="0"/>
              </a:rPr>
              <a:t> D</a:t>
            </a: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oing exercise releases chemicals which make us feel awake so try not to do this late in the evening, right before bed.</a:t>
            </a:r>
          </a:p>
          <a:p>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Use relaxation exercises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effectLst/>
                <a:latin typeface="Arial" panose="020B0604020202020204" pitchFamily="34" charset="0"/>
                <a:ea typeface="Calibri" panose="020F0502020204030204" pitchFamily="34" charset="0"/>
              </a:rPr>
              <a:t>There are several different relaxation exercises you can try which might help you to sleep. It is best to practice these with other people who know how to use them first before trying them on your own.</a:t>
            </a:r>
          </a:p>
          <a:p>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Keep your bed for sleeping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Avoid spending time in your bed when you are doing activities other than sleeping. Doing other activities in bed before bedtime prevents our brain from associating lying in bed with going to sleep therefore can make it harder to get to sleep. </a:t>
            </a:r>
          </a:p>
          <a:p>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Try not to worry when you get into bed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If you start to worry when you get into bed, it might be a good idea to have “worry time” earlier in the day where you try to talk about your worries with your parent/ carer.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l"/>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Make sure you have a suitable bed time. </a:t>
            </a:r>
            <a:r>
              <a:rPr lang="en-GB" sz="1800" b="0" i="0" u="none" strike="noStrike" baseline="0" dirty="0">
                <a:solidFill>
                  <a:srgbClr val="231F20"/>
                </a:solidFill>
                <a:latin typeface="GillSans-Light"/>
              </a:rPr>
              <a:t>Make sure your child goes to sleep at the same time each night and gets up at the same time</a:t>
            </a:r>
          </a:p>
          <a:p>
            <a:pPr algn="l"/>
            <a:r>
              <a:rPr lang="en-GB" sz="1800" b="0" i="0" u="none" strike="noStrike" baseline="0" dirty="0">
                <a:solidFill>
                  <a:srgbClr val="231F20"/>
                </a:solidFill>
                <a:latin typeface="GillSans-Light"/>
              </a:rPr>
              <a:t>each morning.</a:t>
            </a:r>
            <a:r>
              <a:rPr lang="en-GB" sz="1800" dirty="0">
                <a:ln w="6350" cap="flat" cmpd="sng" algn="ctr">
                  <a:solidFill>
                    <a:srgbClr val="3A5274"/>
                  </a:solidFill>
                  <a:prstDash val="solid"/>
                  <a:round/>
                </a:ln>
                <a:solidFill>
                  <a:srgbClr val="44546A"/>
                </a:solidFill>
                <a:effectLst>
                  <a:outerShdw blurRad="41275" dist="20320" dir="1800000" algn="tl">
                    <a:srgbClr val="000000">
                      <a:alpha val="40000"/>
                    </a:srgbClr>
                  </a:outerShdw>
                </a:effectLst>
                <a:latin typeface="Arial" panose="020B0604020202020204" pitchFamily="34" charset="0"/>
                <a:ea typeface="Calibri" panose="020F0502020204030204" pitchFamily="34" charset="0"/>
                <a:cs typeface="Comic Sans MS" panose="030F0702030302020204" pitchFamily="66" charset="0"/>
              </a:rPr>
              <a:t> </a:t>
            </a: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You could be trying to get to sleep earlier than is right for you. If you are not tired at your planned bedtime, you can try delaying your bedtime by 30 minutes until you feel tired so that you fall asleep quicker when you get into bed. Your bedtime should then be gradually made earlier until you are going to sleep at your planned bedtime.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Avoid day time naps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Even if you are feeling tired during the day time try to avoid naps as this will make you feel less tired in the evening.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Get daylight exposure – Sunlight is a key driver for Circadian Rhythm</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gn="ct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dirty="0"/>
          </a:p>
        </p:txBody>
      </p:sp>
      <p:sp>
        <p:nvSpPr>
          <p:cNvPr id="4" name="Slide Number Placeholder 3"/>
          <p:cNvSpPr>
            <a:spLocks noGrp="1"/>
          </p:cNvSpPr>
          <p:nvPr>
            <p:ph type="sldNum" sz="quarter" idx="5"/>
          </p:nvPr>
        </p:nvSpPr>
        <p:spPr/>
        <p:txBody>
          <a:bodyPr/>
          <a:lstStyle/>
          <a:p>
            <a:fld id="{9D25C20A-2AC7-4347-88F3-CA1CD63B4656}" type="slidenum">
              <a:rPr lang="en-GB" smtClean="0"/>
              <a:t>16</a:t>
            </a:fld>
            <a:endParaRPr lang="en-GB"/>
          </a:p>
        </p:txBody>
      </p:sp>
    </p:spTree>
    <p:extLst>
      <p:ext uri="{BB962C8B-B14F-4D97-AF65-F5344CB8AC3E}">
        <p14:creationId xmlns:p14="http://schemas.microsoft.com/office/powerpoint/2010/main" val="114228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Light:</a:t>
            </a: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the light in your room should be low. Think about street lights outside, flashing objects in your room e.g. your phone/ TV, lights on while you’re sleeping. </a:t>
            </a:r>
          </a:p>
          <a:p>
            <a:pPr rtl="0"/>
            <a:r>
              <a:rPr lang="en-GB" sz="2800" dirty="0">
                <a:effectLst/>
              </a:rPr>
              <a:t>Reduce exposure to green/blue light in the evenings – this reduces Melatonin production</a:t>
            </a:r>
          </a:p>
          <a:p>
            <a:pPr rtl="0"/>
            <a:r>
              <a:rPr lang="en-GB" sz="2800" dirty="0">
                <a:effectLst/>
              </a:rPr>
              <a:t>Consider a red light in your bedroom in the evenings to increase Melatonin production Unplug electronics 60 minutes before bed</a:t>
            </a:r>
          </a:p>
          <a:p>
            <a:r>
              <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Black out curtains</a:t>
            </a:r>
          </a:p>
          <a:p>
            <a:r>
              <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rPr>
              <a:t>Electronics out of the room </a:t>
            </a: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b="1"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Noise:</a:t>
            </a: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your bedroom should be quiet when you are trying to get to sleep. Think about if there is noise from inside your home as well as outside your home and how this can be minimised.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b="1"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b="1"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Temperature</a:t>
            </a:r>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the recommended temperature to get the best night sleep is 16- 19 degrees Celsius. Adjust the temperature in your room by using a heater/ fan until you feel it is the right temperature.</a:t>
            </a:r>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 </a:t>
            </a:r>
          </a:p>
          <a:p>
            <a:endPar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endParaRPr>
          </a:p>
          <a:p>
            <a:endPar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endParaRP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Sharing bedrooms – different levels for beds, bunk beds</a:t>
            </a:r>
          </a:p>
          <a:p>
            <a:r>
              <a:rPr lang="en-GB" sz="1800" dirty="0">
                <a:solidFill>
                  <a:srgbClr val="000000"/>
                </a:solidFill>
                <a:effectLst/>
                <a:latin typeface="Arial" panose="020B0604020202020204" pitchFamily="34" charset="0"/>
                <a:ea typeface="Calibri" panose="020F0502020204030204" pitchFamily="34" charset="0"/>
                <a:cs typeface="Comic Sans MS" panose="030F0702030302020204" pitchFamily="66" charset="0"/>
              </a:rPr>
              <a:t>Bed for sleep , separate homework area  </a:t>
            </a:r>
          </a:p>
          <a:p>
            <a:endParaRPr lang="en-GB" sz="18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endParaRPr lang="en-GB" dirty="0"/>
          </a:p>
        </p:txBody>
      </p:sp>
      <p:sp>
        <p:nvSpPr>
          <p:cNvPr id="4" name="Slide Number Placeholder 3"/>
          <p:cNvSpPr>
            <a:spLocks noGrp="1"/>
          </p:cNvSpPr>
          <p:nvPr>
            <p:ph type="sldNum" sz="quarter" idx="5"/>
          </p:nvPr>
        </p:nvSpPr>
        <p:spPr/>
        <p:txBody>
          <a:bodyPr/>
          <a:lstStyle/>
          <a:p>
            <a:fld id="{9D25C20A-2AC7-4347-88F3-CA1CD63B4656}" type="slidenum">
              <a:rPr lang="en-GB" smtClean="0"/>
              <a:t>17</a:t>
            </a:fld>
            <a:endParaRPr lang="en-GB"/>
          </a:p>
        </p:txBody>
      </p:sp>
    </p:spTree>
    <p:extLst>
      <p:ext uri="{BB962C8B-B14F-4D97-AF65-F5344CB8AC3E}">
        <p14:creationId xmlns:p14="http://schemas.microsoft.com/office/powerpoint/2010/main" val="51100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a:t>
            </a:r>
            <a:r>
              <a:rPr lang="en-GB" dirty="0"/>
              <a:t>to highlight the importance of movement brakes and fidgeting for attention and regulation. </a:t>
            </a:r>
          </a:p>
          <a:p>
            <a:endParaRPr lang="en-GB" dirty="0"/>
          </a:p>
          <a:p>
            <a:r>
              <a:rPr lang="en-GB" b="1" dirty="0"/>
              <a:t>Key points</a:t>
            </a:r>
          </a:p>
          <a:p>
            <a:pPr marL="171450" indent="-171450">
              <a:buFont typeface="Arial" panose="020B0604020202020204" pitchFamily="34" charset="0"/>
              <a:buChar char="•"/>
            </a:pPr>
            <a:r>
              <a:rPr lang="en-GB" b="0" dirty="0"/>
              <a:t>Movement brakes can help with focus</a:t>
            </a:r>
          </a:p>
          <a:p>
            <a:pPr marL="171450" indent="-171450">
              <a:buFont typeface="Arial" panose="020B0604020202020204" pitchFamily="34" charset="0"/>
              <a:buChar char="•"/>
            </a:pPr>
            <a:r>
              <a:rPr lang="en-GB" b="0" dirty="0"/>
              <a:t>Fidgeting and movement can realize dopamine helping </a:t>
            </a:r>
            <a:r>
              <a:rPr lang="en-GB" b="0" dirty="0" err="1"/>
              <a:t>ADHDer</a:t>
            </a:r>
            <a:r>
              <a:rPr lang="en-GB" b="0" dirty="0"/>
              <a:t> feel more regulated</a:t>
            </a:r>
          </a:p>
          <a:p>
            <a:pPr marL="171450" indent="-171450">
              <a:buFont typeface="Arial" panose="020B0604020202020204" pitchFamily="34" charset="0"/>
              <a:buChar char="•"/>
            </a:pPr>
            <a:r>
              <a:rPr lang="en-GB" b="0" dirty="0"/>
              <a:t>Discuss ways you can add movement brakes into daily life </a:t>
            </a:r>
          </a:p>
          <a:p>
            <a:pPr marL="171450" indent="-171450">
              <a:buFont typeface="Arial" panose="020B0604020202020204" pitchFamily="34" charset="0"/>
              <a:buChar char="•"/>
            </a:pPr>
            <a:endParaRPr lang="en-GB" b="0" dirty="0"/>
          </a:p>
          <a:p>
            <a:pPr marL="0" indent="0">
              <a:buFont typeface="Arial" panose="020B0604020202020204" pitchFamily="34" charset="0"/>
              <a:buNone/>
            </a:pPr>
            <a:r>
              <a:rPr lang="en-GB" b="1" dirty="0"/>
              <a:t>Time: </a:t>
            </a:r>
            <a:r>
              <a:rPr lang="en-GB" b="0" dirty="0"/>
              <a:t>2-3 mins</a:t>
            </a:r>
          </a:p>
          <a:p>
            <a:endParaRPr lang="en-GB" dirty="0"/>
          </a:p>
          <a:p>
            <a:endParaRPr lang="en-GB" dirty="0"/>
          </a:p>
          <a:p>
            <a:r>
              <a:rPr lang="en-GB" b="1" dirty="0"/>
              <a:t>Script </a:t>
            </a:r>
          </a:p>
          <a:p>
            <a:r>
              <a:rPr lang="en-GB" b="0" i="0" dirty="0">
                <a:solidFill>
                  <a:srgbClr val="2D2D2D"/>
                </a:solidFill>
                <a:effectLst/>
                <a:latin typeface="Lato" panose="020F0502020204030204" pitchFamily="34" charset="0"/>
              </a:rPr>
              <a:t>Fidgeting often occurs when someone with ADHD is placed in an under-stimulating environment, and to stimulate their brain, they will fidget. (1,2)</a:t>
            </a:r>
          </a:p>
          <a:p>
            <a:endParaRPr lang="en-GB" b="0" i="0" dirty="0">
              <a:solidFill>
                <a:srgbClr val="2D2D2D"/>
              </a:solidFill>
              <a:effectLst/>
              <a:latin typeface="Lato" panose="020F0502020204030204" pitchFamily="34" charset="0"/>
            </a:endParaRPr>
          </a:p>
          <a:p>
            <a:r>
              <a:rPr lang="en-GB" b="0" i="0" dirty="0">
                <a:solidFill>
                  <a:srgbClr val="2D2D2D"/>
                </a:solidFill>
                <a:effectLst/>
                <a:latin typeface="Lato" panose="020F0502020204030204" pitchFamily="34" charset="0"/>
              </a:rPr>
              <a:t>This is because people with ADHD are low in something called dopamine a chemical in their brains, and fidgeting behaviours cause a realize of dopamine. </a:t>
            </a:r>
          </a:p>
          <a:p>
            <a:endParaRPr lang="en-GB" b="0" i="0" dirty="0">
              <a:solidFill>
                <a:srgbClr val="2D2D2D"/>
              </a:solidFill>
              <a:effectLst/>
              <a:latin typeface="Lato" panose="020F0502020204030204" pitchFamily="34" charset="0"/>
            </a:endParaRPr>
          </a:p>
          <a:p>
            <a:r>
              <a:rPr lang="en-GB" b="0" i="0" dirty="0">
                <a:solidFill>
                  <a:srgbClr val="2D2D2D"/>
                </a:solidFill>
                <a:effectLst/>
                <a:latin typeface="Lato" panose="020F0502020204030204" pitchFamily="34" charset="0"/>
              </a:rPr>
              <a:t>Research has found that on tasks that are less cognitively demanding, fidgeting can improve the performance of people with ADHD. However, this is not true for cognitively demanding tasks (tasks we have to put lots of mental effort into doing). (3) </a:t>
            </a:r>
          </a:p>
          <a:p>
            <a:endParaRPr lang="en-GB" b="0" i="0" dirty="0">
              <a:solidFill>
                <a:srgbClr val="2D2D2D"/>
              </a:solidFill>
              <a:effectLst/>
              <a:latin typeface="Lato" panose="020F0502020204030204" pitchFamily="34" charset="0"/>
            </a:endParaRPr>
          </a:p>
          <a:p>
            <a:r>
              <a:rPr lang="en-GB" b="0" i="0" dirty="0">
                <a:solidFill>
                  <a:srgbClr val="2D2D2D"/>
                </a:solidFill>
                <a:effectLst/>
                <a:latin typeface="Lato" panose="020F0502020204030204" pitchFamily="34" charset="0"/>
              </a:rPr>
              <a:t>Having fidget toys to use during boring or low-stimulating tasks can be one way we can support our ADHD children. </a:t>
            </a:r>
          </a:p>
          <a:p>
            <a:endParaRPr lang="en-GB" b="0" i="0" dirty="0">
              <a:solidFill>
                <a:srgbClr val="2D2D2D"/>
              </a:solidFill>
              <a:effectLst/>
              <a:latin typeface="Lato" panose="020F0502020204030204" pitchFamily="34" charset="0"/>
            </a:endParaRPr>
          </a:p>
          <a:p>
            <a:r>
              <a:rPr lang="en-GB" b="0" i="0" dirty="0">
                <a:solidFill>
                  <a:srgbClr val="2D2D2D"/>
                </a:solidFill>
                <a:effectLst/>
                <a:latin typeface="Lato" panose="020F0502020204030204" pitchFamily="34" charset="0"/>
              </a:rPr>
              <a:t>Movement brake where we get up and move our body, can help children focus better and pay more attention in class, it is also a great way to support a child with ADHD in managing those impulsive </a:t>
            </a:r>
            <a:r>
              <a:rPr lang="en-GB" b="0" i="0" dirty="0" err="1">
                <a:solidFill>
                  <a:srgbClr val="2D2D2D"/>
                </a:solidFill>
                <a:effectLst/>
                <a:latin typeface="Lato" panose="020F0502020204030204" pitchFamily="34" charset="0"/>
              </a:rPr>
              <a:t>behaviors</a:t>
            </a:r>
            <a:r>
              <a:rPr lang="en-GB" b="0" i="0" dirty="0">
                <a:solidFill>
                  <a:srgbClr val="2D2D2D"/>
                </a:solidFill>
                <a:effectLst/>
                <a:latin typeface="Lato" panose="020F0502020204030204" pitchFamily="34" charset="0"/>
              </a:rPr>
              <a:t> such as calling out (4, 5). </a:t>
            </a:r>
          </a:p>
          <a:p>
            <a:endParaRPr lang="en-GB" b="0" i="0" dirty="0">
              <a:solidFill>
                <a:srgbClr val="2D2D2D"/>
              </a:solidFill>
              <a:effectLst/>
              <a:latin typeface="Lato" panose="020F0502020204030204" pitchFamily="34" charset="0"/>
            </a:endParaRPr>
          </a:p>
          <a:p>
            <a:r>
              <a:rPr lang="en-GB" b="0" i="0" dirty="0">
                <a:solidFill>
                  <a:srgbClr val="2D2D2D"/>
                </a:solidFill>
                <a:effectLst/>
                <a:latin typeface="Lato" panose="020F0502020204030204" pitchFamily="34" charset="0"/>
              </a:rPr>
              <a:t>we can add movement breaks in though using fidget toys, getting up doing 5 mins of exercises, or even just walk round the block then back into the room. </a:t>
            </a:r>
          </a:p>
          <a:p>
            <a:endParaRPr lang="en-GB" b="0" i="0" dirty="0">
              <a:solidFill>
                <a:srgbClr val="2D2D2D"/>
              </a:solidFill>
              <a:effectLst/>
              <a:latin typeface="Lato" panose="020F0502020204030204" pitchFamily="34" charset="0"/>
            </a:endParaRPr>
          </a:p>
          <a:p>
            <a:endParaRPr lang="en-GB" b="0" i="0" dirty="0">
              <a:solidFill>
                <a:srgbClr val="2D2D2D"/>
              </a:solidFill>
              <a:effectLst/>
              <a:latin typeface="Lato" panose="020F0502020204030204" pitchFamily="34" charset="0"/>
            </a:endParaRPr>
          </a:p>
          <a:p>
            <a:endParaRPr lang="en-GB" b="0" i="0" dirty="0">
              <a:solidFill>
                <a:srgbClr val="2D2D2D"/>
              </a:solidFill>
              <a:effectLst/>
              <a:latin typeface="Lato"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D2D2D"/>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D2D2D"/>
                </a:solidFill>
                <a:effectLst/>
                <a:latin typeface="Lato" panose="020F0502020204030203" pitchFamily="34" charset="0"/>
              </a:rPr>
              <a:t>1) </a:t>
            </a:r>
            <a:r>
              <a:rPr lang="en-GB" b="0" i="0" dirty="0" err="1">
                <a:solidFill>
                  <a:srgbClr val="2D2D2D"/>
                </a:solidFill>
                <a:effectLst/>
                <a:latin typeface="Lato" panose="020F0502020204030203" pitchFamily="34" charset="0"/>
              </a:rPr>
              <a:t>Paloyelis</a:t>
            </a:r>
            <a:r>
              <a:rPr lang="en-GB" b="0" i="0" dirty="0">
                <a:solidFill>
                  <a:srgbClr val="2D2D2D"/>
                </a:solidFill>
                <a:effectLst/>
                <a:latin typeface="Lato" panose="020F0502020204030203" pitchFamily="34" charset="0"/>
              </a:rPr>
              <a:t>, Y., </a:t>
            </a:r>
            <a:r>
              <a:rPr lang="en-GB" b="0" i="0" dirty="0" err="1">
                <a:solidFill>
                  <a:srgbClr val="2D2D2D"/>
                </a:solidFill>
                <a:effectLst/>
                <a:latin typeface="Lato" panose="020F0502020204030203" pitchFamily="34" charset="0"/>
              </a:rPr>
              <a:t>Asherson</a:t>
            </a:r>
            <a:r>
              <a:rPr lang="en-GB" b="0" i="0" dirty="0">
                <a:solidFill>
                  <a:srgbClr val="2D2D2D"/>
                </a:solidFill>
                <a:effectLst/>
                <a:latin typeface="Lato" panose="020F0502020204030203" pitchFamily="34" charset="0"/>
              </a:rPr>
              <a:t>, P., &amp; </a:t>
            </a:r>
            <a:r>
              <a:rPr lang="en-GB" b="0" i="0" dirty="0" err="1">
                <a:solidFill>
                  <a:srgbClr val="2D2D2D"/>
                </a:solidFill>
                <a:effectLst/>
                <a:latin typeface="Lato" panose="020F0502020204030203" pitchFamily="34" charset="0"/>
              </a:rPr>
              <a:t>Kuntsi</a:t>
            </a:r>
            <a:r>
              <a:rPr lang="en-GB" b="0" i="0" dirty="0">
                <a:solidFill>
                  <a:srgbClr val="2D2D2D"/>
                </a:solidFill>
                <a:effectLst/>
                <a:latin typeface="Lato" panose="020F0502020204030203" pitchFamily="34" charset="0"/>
              </a:rPr>
              <a:t>, J. (2009). Are ADHD symptoms associated with delay aversion or choice impulsivity? A general population study. Journal of the American Academy of Child and Adolescent Psychiatry, 48(8), 837–846. </a:t>
            </a:r>
            <a:r>
              <a:rPr lang="en-GB" b="0" i="0" u="sng" dirty="0">
                <a:solidFill>
                  <a:srgbClr val="5972F1"/>
                </a:solidFill>
                <a:effectLst/>
                <a:latin typeface="Lato" panose="020F0502020204030203" pitchFamily="34" charset="0"/>
                <a:hlinkClick r:id="rId3"/>
              </a:rPr>
              <a:t>https://doi.org/10.1097/CHI.0b013e3181ab8c97</a:t>
            </a:r>
            <a:endParaRPr lang="en-GB" b="0" i="0" u="sng" dirty="0">
              <a:solidFill>
                <a:srgbClr val="5972F1"/>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sng" dirty="0">
              <a:solidFill>
                <a:srgbClr val="5972F1"/>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D2D2D"/>
                </a:solidFill>
                <a:effectLst/>
                <a:latin typeface="Lato" panose="020F0502020204030203" pitchFamily="34" charset="0"/>
              </a:rPr>
              <a:t>2) Andrade, J. (2010). What does doodling do? Appl. </a:t>
            </a:r>
            <a:r>
              <a:rPr lang="en-GB" b="0" i="0" dirty="0" err="1">
                <a:solidFill>
                  <a:srgbClr val="2D2D2D"/>
                </a:solidFill>
                <a:effectLst/>
                <a:latin typeface="Lato" panose="020F0502020204030203" pitchFamily="34" charset="0"/>
              </a:rPr>
              <a:t>Cogn</a:t>
            </a:r>
            <a:r>
              <a:rPr lang="en-GB" b="0" i="0" dirty="0">
                <a:solidFill>
                  <a:srgbClr val="2D2D2D"/>
                </a:solidFill>
                <a:effectLst/>
                <a:latin typeface="Lato" panose="020F0502020204030203" pitchFamily="34" charset="0"/>
              </a:rPr>
              <a:t>. Psychol. 24, 100–106. doi:10.1002/acp.1561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D2D2D"/>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D2D2D"/>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D2D2D"/>
                </a:solidFill>
                <a:effectLst/>
                <a:latin typeface="Lato" panose="020F0502020204030203" pitchFamily="34" charset="0"/>
              </a:rPr>
              <a:t>3) </a:t>
            </a:r>
            <a:r>
              <a:rPr lang="en-GB" b="0" i="0" dirty="0" err="1">
                <a:solidFill>
                  <a:srgbClr val="2D2D2D"/>
                </a:solidFill>
                <a:effectLst/>
                <a:latin typeface="Lato" panose="020F0502020204030203" pitchFamily="34" charset="0"/>
              </a:rPr>
              <a:t>Koiler</a:t>
            </a:r>
            <a:r>
              <a:rPr lang="en-GB" b="0" i="0" dirty="0">
                <a:solidFill>
                  <a:srgbClr val="2D2D2D"/>
                </a:solidFill>
                <a:effectLst/>
                <a:latin typeface="Lato" panose="020F0502020204030203" pitchFamily="34" charset="0"/>
              </a:rPr>
              <a:t> R, Schimmel A, </a:t>
            </a:r>
            <a:r>
              <a:rPr lang="en-GB" b="0" i="0" dirty="0" err="1">
                <a:solidFill>
                  <a:srgbClr val="2D2D2D"/>
                </a:solidFill>
                <a:effectLst/>
                <a:latin typeface="Lato" panose="020F0502020204030203" pitchFamily="34" charset="0"/>
              </a:rPr>
              <a:t>Bakhshipour</a:t>
            </a:r>
            <a:r>
              <a:rPr lang="en-GB" b="0" i="0" dirty="0">
                <a:solidFill>
                  <a:srgbClr val="2D2D2D"/>
                </a:solidFill>
                <a:effectLst/>
                <a:latin typeface="Lato" panose="020F0502020204030203" pitchFamily="34" charset="0"/>
              </a:rPr>
              <a:t> E, </a:t>
            </a:r>
            <a:r>
              <a:rPr lang="en-GB" b="0" i="0" dirty="0" err="1">
                <a:solidFill>
                  <a:srgbClr val="2D2D2D"/>
                </a:solidFill>
                <a:effectLst/>
                <a:latin typeface="Lato" panose="020F0502020204030203" pitchFamily="34" charset="0"/>
              </a:rPr>
              <a:t>Shewokis</a:t>
            </a:r>
            <a:r>
              <a:rPr lang="en-GB" b="0" i="0" dirty="0">
                <a:solidFill>
                  <a:srgbClr val="2D2D2D"/>
                </a:solidFill>
                <a:effectLst/>
                <a:latin typeface="Lato" panose="020F0502020204030203" pitchFamily="34" charset="0"/>
              </a:rPr>
              <a:t> PA, Getchell N. The impact of fidget spinners on fine motor skills in individuals with and without </a:t>
            </a:r>
            <a:r>
              <a:rPr lang="en-GB" b="0" i="0" dirty="0" err="1">
                <a:solidFill>
                  <a:srgbClr val="2D2D2D"/>
                </a:solidFill>
                <a:effectLst/>
                <a:latin typeface="Lato" panose="020F0502020204030203" pitchFamily="34" charset="0"/>
              </a:rPr>
              <a:t>adhd</a:t>
            </a:r>
            <a:r>
              <a:rPr lang="en-GB" b="0" i="0" dirty="0">
                <a:solidFill>
                  <a:srgbClr val="2D2D2D"/>
                </a:solidFill>
                <a:effectLst/>
                <a:latin typeface="Lato" panose="020F0502020204030203" pitchFamily="34" charset="0"/>
              </a:rPr>
              <a:t>: an exploratory analysis. JBBS. 2022;12(03):82-101. doi:10.4236/jbbs.2022.123005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D2D2D"/>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D2D2D"/>
                </a:solidFill>
                <a:effectLst/>
                <a:latin typeface="Lato" panose="020F0502020204030203" pitchFamily="34" charset="0"/>
              </a:rPr>
              <a:t>4) </a:t>
            </a:r>
            <a:r>
              <a:rPr lang="en-GB" b="0" i="0" dirty="0">
                <a:solidFill>
                  <a:srgbClr val="222222"/>
                </a:solidFill>
                <a:effectLst/>
                <a:latin typeface="Arial" panose="020B0604020202020204" pitchFamily="34" charset="0"/>
              </a:rPr>
              <a:t>Myers, S., 2024. </a:t>
            </a:r>
            <a:r>
              <a:rPr lang="en-GB" b="0" i="1" dirty="0">
                <a:solidFill>
                  <a:srgbClr val="222222"/>
                </a:solidFill>
                <a:effectLst/>
                <a:latin typeface="Arial" panose="020B0604020202020204" pitchFamily="34" charset="0"/>
              </a:rPr>
              <a:t>The Effectiveness of Brain Breaks in Reducing Disruptive </a:t>
            </a:r>
            <a:r>
              <a:rPr lang="en-GB" b="0" i="1" dirty="0" err="1">
                <a:solidFill>
                  <a:srgbClr val="222222"/>
                </a:solidFill>
                <a:effectLst/>
                <a:latin typeface="Arial" panose="020B0604020202020204" pitchFamily="34" charset="0"/>
              </a:rPr>
              <a:t>Behavior</a:t>
            </a:r>
            <a:r>
              <a:rPr lang="en-GB" b="0" i="1" dirty="0">
                <a:solidFill>
                  <a:srgbClr val="222222"/>
                </a:solidFill>
                <a:effectLst/>
                <a:latin typeface="Arial" panose="020B0604020202020204" pitchFamily="34" charset="0"/>
              </a:rPr>
              <a:t> in a Student With ADHD</a:t>
            </a:r>
            <a:r>
              <a:rPr lang="en-GB" b="0" i="0" dirty="0">
                <a:solidFill>
                  <a:srgbClr val="222222"/>
                </a:solidFill>
                <a:effectLst/>
                <a:latin typeface="Arial" panose="020B0604020202020204" pitchFamily="34" charset="0"/>
              </a:rPr>
              <a:t> (Master's thesis, Caldwell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Arial" panose="020B0604020202020204" pitchFamily="34" charset="0"/>
              </a:rPr>
              <a:t>5) </a:t>
            </a:r>
            <a:r>
              <a:rPr lang="en-GB" b="0" i="0" dirty="0" err="1">
                <a:solidFill>
                  <a:srgbClr val="222222"/>
                </a:solidFill>
                <a:effectLst/>
                <a:latin typeface="Arial" panose="020B0604020202020204" pitchFamily="34" charset="0"/>
              </a:rPr>
              <a:t>Mulrine</a:t>
            </a:r>
            <a:r>
              <a:rPr lang="en-GB" b="0" i="0" dirty="0">
                <a:solidFill>
                  <a:srgbClr val="222222"/>
                </a:solidFill>
                <a:effectLst/>
                <a:latin typeface="Arial" panose="020B0604020202020204" pitchFamily="34" charset="0"/>
              </a:rPr>
              <a:t>, C.F., Prater, M.A. and Jenkins, A., 2008. The active classroom: Supporting students with attention deficit hyperactivity disorder through exercise. </a:t>
            </a:r>
            <a:r>
              <a:rPr lang="en-GB" b="0" i="1" dirty="0">
                <a:solidFill>
                  <a:srgbClr val="222222"/>
                </a:solidFill>
                <a:effectLst/>
                <a:latin typeface="Arial" panose="020B0604020202020204" pitchFamily="34" charset="0"/>
              </a:rPr>
              <a:t>Teaching exceptional children</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40</a:t>
            </a:r>
            <a:r>
              <a:rPr lang="en-GB" b="0" i="0" dirty="0">
                <a:solidFill>
                  <a:srgbClr val="222222"/>
                </a:solidFill>
                <a:effectLst/>
                <a:latin typeface="Arial" panose="020B0604020202020204" pitchFamily="34" charset="0"/>
              </a:rPr>
              <a:t>(5), pp.16-22.</a:t>
            </a:r>
            <a:endParaRPr lang="en-GB" b="0" i="0" dirty="0">
              <a:solidFill>
                <a:srgbClr val="2D2D2D"/>
              </a:solidFill>
              <a:effectLst/>
              <a:latin typeface="Lato" panose="020F0502020204030203" pitchFamily="34" charset="0"/>
            </a:endParaRPr>
          </a:p>
          <a:p>
            <a:endParaRPr lang="en-GB" b="0" i="0" dirty="0">
              <a:solidFill>
                <a:srgbClr val="2D2D2D"/>
              </a:solidFill>
              <a:effectLst/>
              <a:latin typeface="Lato"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18</a:t>
            </a:fld>
            <a:endParaRPr lang="en-GB"/>
          </a:p>
        </p:txBody>
      </p:sp>
    </p:spTree>
    <p:extLst>
      <p:ext uri="{BB962C8B-B14F-4D97-AF65-F5344CB8AC3E}">
        <p14:creationId xmlns:p14="http://schemas.microsoft.com/office/powerpoint/2010/main" val="2880298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52F51"/>
                </a:solidFill>
                <a:effectLst/>
                <a:latin typeface="Open Sans" panose="020B0606030504020204" pitchFamily="34" charset="0"/>
              </a:rPr>
              <a:t>Working memory allows people to retain, recall, and process information in the short term. It is a complex process that takes place in the brain’s frontal cortex. Working memory enables a person can hold a piece of information—or several pieces of information—in their mind while simultaneously applying that information to a task or problem.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52F51"/>
                </a:solidFill>
                <a:effectLst/>
                <a:latin typeface="Open Sans" panose="020B0606030504020204" pitchFamily="34" charset="0"/>
              </a:rPr>
              <a:t>Researchers have identified strong links between ADHD and poor working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52F51"/>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B1B1B"/>
                </a:solidFill>
                <a:effectLst/>
                <a:latin typeface="Cambria" panose="02040503050406030204" pitchFamily="18" charset="0"/>
              </a:rPr>
              <a:t>Working memory deficits are present in the majority of children with ADHD   . Importantly, working memory deficits appear to be present in upwards of 3 out of every 4 ADHD cases</a:t>
            </a:r>
          </a:p>
          <a:p>
            <a:pPr>
              <a:lnSpc>
                <a:spcPts val="2250"/>
              </a:lnSpc>
            </a:pPr>
            <a:r>
              <a:rPr lang="en-GB" b="0" i="0" dirty="0">
                <a:solidFill>
                  <a:srgbClr val="1B1B1B"/>
                </a:solidFill>
                <a:effectLst/>
                <a:latin typeface="Cambria" panose="02040503050406030204" pitchFamily="18" charset="0"/>
              </a:rPr>
              <a:t>Ref </a:t>
            </a:r>
            <a:r>
              <a:rPr lang="en-GB" sz="1800" b="0" dirty="0">
                <a:solidFill>
                  <a:schemeClr val="tx1"/>
                </a:solidFill>
                <a:effectLst/>
                <a:latin typeface="Source Sans Pro Web"/>
              </a:rPr>
              <a:t>Working memory and short-term memory deficits in ADHD: A bifactor modelling approach 2020 </a:t>
            </a:r>
            <a:r>
              <a:rPr lang="en-GB" sz="1800" b="0" dirty="0" err="1">
                <a:solidFill>
                  <a:schemeClr val="tx1"/>
                </a:solidFill>
                <a:effectLst/>
                <a:latin typeface="Source Sans Pro Web"/>
              </a:rPr>
              <a:t>Kofler</a:t>
            </a:r>
            <a:r>
              <a:rPr lang="en-GB" sz="1800" b="0" dirty="0">
                <a:solidFill>
                  <a:schemeClr val="tx1"/>
                </a:solidFill>
                <a:effectLst/>
                <a:latin typeface="Source Sans Pro Web"/>
              </a:rPr>
              <a:t> et 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People with ADHD can struggle to hold complex strings of instructions in their minds and carry them out (working memory deficits). Chunking is where we take a big task and chunk the information into small easy to understand sections or steps.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121"/>
                </a:solidFill>
                <a:effectLst/>
                <a:latin typeface="Merriweather" panose="020F0502020204030204" pitchFamily="2" charset="0"/>
              </a:rPr>
              <a:t>For example, when you leave the house, you might think of the group of items you need to bring--phone, wallet, keys, jacket--and thinking of them together helps you remember each.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212121"/>
                </a:solidFill>
                <a:effectLst/>
                <a:latin typeface="Merriweather" panose="020F0502020204030204" pitchFamily="2" charset="0"/>
              </a:rPr>
              <a:t>Look for ways to relate groups of items.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4161A"/>
                </a:solidFill>
                <a:effectLst/>
                <a:latin typeface="Inter"/>
              </a:rPr>
              <a:t> Breaking down a room to clean into four zones, with specific bullets on tidying each part.</a:t>
            </a:r>
            <a:r>
              <a:rPr lang="en-GB" b="0" i="0" dirty="0">
                <a:solidFill>
                  <a:srgbClr val="212121"/>
                </a:solidFill>
                <a:effectLst/>
                <a:latin typeface="Merriweather" panose="020F0502020204030204" pitchFamily="2" charset="0"/>
              </a:rPr>
              <a:t>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Avoid asking too many </a:t>
            </a:r>
            <a:r>
              <a:rPr lang="en-GB" sz="1200" b="1" dirty="0"/>
              <a:t>questions</a:t>
            </a:r>
            <a:r>
              <a:rPr lang="en-GB" sz="1200" dirty="0"/>
              <a:t> at once. This can be quite overwhelming for a young person, and can feel like they may be being tested. Asking questions one by one, that challenge them to think rather than need an immediate answer, can be less overwhelming. Repeating questions or instructions can also be helpful but make sure you </a:t>
            </a:r>
            <a:r>
              <a:rPr lang="en-GB" sz="1200" b="1" dirty="0"/>
              <a:t>wait</a:t>
            </a:r>
            <a:r>
              <a:rPr lang="en-GB" sz="1200" dirty="0"/>
              <a:t> for the answer.</a:t>
            </a:r>
          </a:p>
          <a:p>
            <a:r>
              <a:rPr lang="en-GB" sz="1200" dirty="0"/>
              <a:t>Use simple repetitive language</a:t>
            </a:r>
          </a:p>
          <a:p>
            <a:r>
              <a:rPr lang="en-GB" sz="1200" dirty="0"/>
              <a:t>Use the young person’s own words</a:t>
            </a:r>
          </a:p>
          <a:p>
            <a:endParaRPr lang="en-GB" sz="1200" dirty="0"/>
          </a:p>
          <a:p>
            <a:r>
              <a:rPr lang="en-GB" sz="1200" dirty="0"/>
              <a:t>There are many activities / games you can do with your children to help working memory: For example the I went to the shops today and brought game….. (complete in table groups) </a:t>
            </a:r>
          </a:p>
          <a:p>
            <a:r>
              <a:rPr lang="en-GB" dirty="0"/>
              <a:t>One person starts by saying “I went to the shops today and bought...” something beginning with ‘A’ (e.g. apple). The next person continues by saying “ I went to the shops today and bought an apple…” and then something beginning with ‘B’ (e.g. banana). Continue around the group, working through the alphabet, adding one more item to the end of the list each time</a:t>
            </a:r>
            <a:r>
              <a:rPr lang="en-GB"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20</a:t>
            </a:fld>
            <a:endParaRPr lang="en-GB"/>
          </a:p>
        </p:txBody>
      </p:sp>
    </p:spTree>
    <p:extLst>
      <p:ext uri="{BB962C8B-B14F-4D97-AF65-F5344CB8AC3E}">
        <p14:creationId xmlns:p14="http://schemas.microsoft.com/office/powerpoint/2010/main" val="1901492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Breaking down tasks and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Reflections – How would you ask your child to tidying their bedroom? </a:t>
            </a:r>
          </a:p>
          <a:p>
            <a:endParaRPr lang="en-GB" dirty="0"/>
          </a:p>
          <a:p>
            <a:r>
              <a:rPr lang="en-GB" dirty="0"/>
              <a:t>People with ADHD can struggle to hold complex strings of instructions in their mind and carry them out. Chunking is where we take a big task and chunk the information into small easy to understand sections or steps.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if your child needed to clean their bedroom but was really overwhelmed by the task you can break the task down into smaller chunks - Ask parent what the smaller tasks are as part of cleaning this bedroom.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buNone/>
            </a:pPr>
            <a:endParaRPr lang="en-GB" dirty="0"/>
          </a:p>
          <a:p>
            <a:pPr marL="0" lvl="0" indent="0">
              <a:buNone/>
            </a:pPr>
            <a:r>
              <a:rPr lang="en-GB" dirty="0"/>
              <a:t>Steps:</a:t>
            </a:r>
          </a:p>
          <a:p>
            <a:pPr marL="228600" lvl="0" indent="-228600">
              <a:buAutoNum type="arabicPeriod"/>
            </a:pPr>
            <a:r>
              <a:rPr lang="en-GB" dirty="0"/>
              <a:t>Decide what jobs need to be done in the bedroom e.g. pick up dirty clothes, remove dirty cups, put toys in a box, hoover </a:t>
            </a:r>
          </a:p>
          <a:p>
            <a:pPr marL="228600" lvl="0" indent="-228600">
              <a:buAutoNum type="arabicPeriod"/>
            </a:pPr>
            <a:r>
              <a:rPr lang="en-GB" dirty="0"/>
              <a:t>Then you can do one task at a time, Important to remember to give one instruction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21</a:t>
            </a:fld>
            <a:endParaRPr lang="en-GB"/>
          </a:p>
        </p:txBody>
      </p:sp>
    </p:spTree>
    <p:extLst>
      <p:ext uri="{BB962C8B-B14F-4D97-AF65-F5344CB8AC3E}">
        <p14:creationId xmlns:p14="http://schemas.microsoft.com/office/powerpoint/2010/main" val="237391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Breaking down tasks and information!</a:t>
            </a:r>
          </a:p>
          <a:p>
            <a:endParaRPr lang="en-GB" dirty="0"/>
          </a:p>
          <a:p>
            <a:endParaRPr lang="en-GB" dirty="0"/>
          </a:p>
          <a:p>
            <a:r>
              <a:rPr lang="en-GB" dirty="0"/>
              <a:t>You can use chunking with any task from homework to cleaning to getting dressed.</a:t>
            </a:r>
          </a:p>
          <a:p>
            <a:endParaRPr lang="en-GB" dirty="0"/>
          </a:p>
          <a:p>
            <a:r>
              <a:rPr lang="en-GB" dirty="0"/>
              <a:t>You can also use chunking with any task from homework to cleaning to getting dressed.</a:t>
            </a:r>
          </a:p>
          <a:p>
            <a:endParaRPr lang="en-GB" dirty="0"/>
          </a:p>
          <a:p>
            <a:r>
              <a:rPr lang="en-GB" dirty="0"/>
              <a:t>For example if need to write an essay for history class on WW2 I could break the task into </a:t>
            </a:r>
            <a:br>
              <a:rPr lang="en-GB" dirty="0"/>
            </a:br>
            <a:endParaRPr lang="en-GB" dirty="0"/>
          </a:p>
          <a:p>
            <a:pPr marL="228600" indent="-228600">
              <a:buAutoNum type="arabicPeriod"/>
            </a:pPr>
            <a:r>
              <a:rPr lang="en-GB" dirty="0"/>
              <a:t>Reading the instructions about the homework take time to understand them. </a:t>
            </a:r>
            <a:br>
              <a:rPr lang="en-GB" dirty="0"/>
            </a:br>
            <a:endParaRPr lang="en-GB" dirty="0"/>
          </a:p>
          <a:p>
            <a:pPr marL="228600" indent="-228600">
              <a:buAutoNum type="arabicPeriod"/>
            </a:pPr>
            <a:r>
              <a:rPr lang="en-GB" dirty="0"/>
              <a:t>Research stage </a:t>
            </a:r>
          </a:p>
          <a:p>
            <a:pPr marL="685800" lvl="1" indent="-228600">
              <a:buAutoNum type="arabicPeriod"/>
            </a:pPr>
            <a:r>
              <a:rPr lang="en-GB" dirty="0"/>
              <a:t>Watching YouTube videos about WW2 </a:t>
            </a:r>
          </a:p>
          <a:p>
            <a:pPr marL="685800" lvl="1" indent="-228600">
              <a:buAutoNum type="arabicPeriod"/>
            </a:pPr>
            <a:r>
              <a:rPr lang="en-GB" dirty="0"/>
              <a:t>Reading a Wikipedia article about the war </a:t>
            </a:r>
          </a:p>
          <a:p>
            <a:pPr marL="685800" lvl="1" indent="-228600">
              <a:buAutoNum type="arabicPeriod"/>
            </a:pPr>
            <a:endParaRPr lang="en-GB" dirty="0"/>
          </a:p>
          <a:p>
            <a:pPr marL="228600" lvl="0" indent="-228600">
              <a:buAutoNum type="arabicPeriod"/>
            </a:pPr>
            <a:r>
              <a:rPr lang="en-GB" dirty="0"/>
              <a:t>Start by getting all the facts you just learned onto paper </a:t>
            </a:r>
            <a:br>
              <a:rPr lang="en-GB" dirty="0"/>
            </a:br>
            <a:endParaRPr lang="en-GB" dirty="0"/>
          </a:p>
          <a:p>
            <a:pPr marL="228600" lvl="0" indent="-228600">
              <a:buAutoNum type="arabicPeriod"/>
            </a:pPr>
            <a:r>
              <a:rPr lang="en-GB" dirty="0"/>
              <a:t>Order the facts and write some waffle around them to make an essay. </a:t>
            </a:r>
          </a:p>
          <a:p>
            <a:endParaRPr lang="en-GB" dirty="0"/>
          </a:p>
          <a:p>
            <a:endParaRPr lang="en-GB" dirty="0"/>
          </a:p>
          <a:p>
            <a:r>
              <a:rPr lang="en-GB" dirty="0"/>
              <a:t>For example if need to write an essay for history class on WW2 I could break the task into </a:t>
            </a:r>
            <a:br>
              <a:rPr lang="en-GB" dirty="0"/>
            </a:br>
            <a:endParaRPr lang="en-GB" dirty="0"/>
          </a:p>
          <a:p>
            <a:pPr marL="228600" indent="-228600">
              <a:buAutoNum type="arabicPeriod"/>
            </a:pPr>
            <a:r>
              <a:rPr lang="en-GB" dirty="0"/>
              <a:t>Reading the instructions about the homework take time to understand them. </a:t>
            </a:r>
            <a:br>
              <a:rPr lang="en-GB" dirty="0"/>
            </a:br>
            <a:endParaRPr lang="en-GB" dirty="0"/>
          </a:p>
          <a:p>
            <a:pPr marL="228600" indent="-228600">
              <a:buAutoNum type="arabicPeriod"/>
            </a:pPr>
            <a:r>
              <a:rPr lang="en-GB" dirty="0"/>
              <a:t>Research stage </a:t>
            </a:r>
          </a:p>
          <a:p>
            <a:pPr marL="685800" lvl="1" indent="-228600">
              <a:buAutoNum type="arabicPeriod"/>
            </a:pPr>
            <a:r>
              <a:rPr lang="en-GB" dirty="0"/>
              <a:t>Watching YouTube videos about WW2 </a:t>
            </a:r>
          </a:p>
          <a:p>
            <a:pPr marL="685800" lvl="1" indent="-228600">
              <a:buAutoNum type="arabicPeriod"/>
            </a:pPr>
            <a:r>
              <a:rPr lang="en-GB" dirty="0"/>
              <a:t>Reading a Wikipedia article about the war </a:t>
            </a:r>
          </a:p>
          <a:p>
            <a:pPr marL="685800" lvl="1" indent="-228600">
              <a:buAutoNum type="arabicPeriod"/>
            </a:pPr>
            <a:endParaRPr lang="en-GB" dirty="0"/>
          </a:p>
          <a:p>
            <a:pPr marL="228600" lvl="0" indent="-228600">
              <a:buAutoNum type="arabicPeriod"/>
            </a:pPr>
            <a:r>
              <a:rPr lang="en-GB" dirty="0"/>
              <a:t>Start by getting all the facts you just learned onto paper </a:t>
            </a:r>
            <a:br>
              <a:rPr lang="en-GB" dirty="0"/>
            </a:br>
            <a:endParaRPr lang="en-GB" dirty="0"/>
          </a:p>
          <a:p>
            <a:pPr marL="228600" lvl="0" indent="-228600">
              <a:buAutoNum type="arabicPeriod"/>
            </a:pPr>
            <a:r>
              <a:rPr lang="en-GB" dirty="0"/>
              <a:t>Order the facts and write some waffle around them to make an essay. </a:t>
            </a:r>
          </a:p>
          <a:p>
            <a:pPr marL="228600" lvl="0" indent="-228600">
              <a:buAutoNum type="arabicPeriod"/>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22</a:t>
            </a:fld>
            <a:endParaRPr lang="en-GB"/>
          </a:p>
        </p:txBody>
      </p:sp>
    </p:spTree>
    <p:extLst>
      <p:ext uri="{BB962C8B-B14F-4D97-AF65-F5344CB8AC3E}">
        <p14:creationId xmlns:p14="http://schemas.microsoft.com/office/powerpoint/2010/main" val="251239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PACE 25 September 2024 – CAMHS</a:t>
            </a:r>
            <a:endParaRPr lang="en-GB" dirty="0"/>
          </a:p>
          <a:p>
            <a:endParaRPr lang="en-GB" dirty="0"/>
          </a:p>
          <a:p>
            <a:pPr lvl="0"/>
            <a:r>
              <a:rPr lang="en-GB" dirty="0"/>
              <a:t>You can download the slides from the Hampshire CAMHS website </a:t>
            </a:r>
            <a:br>
              <a:rPr lang="en-GB" dirty="0"/>
            </a:br>
            <a:endParaRPr lang="en-GB" dirty="0"/>
          </a:p>
          <a:p>
            <a:pPr lvl="0"/>
            <a:r>
              <a:rPr lang="en-GB" dirty="0"/>
              <a:t>We have handouts for you with links to information</a:t>
            </a:r>
          </a:p>
          <a:p>
            <a:pPr lvl="0"/>
            <a:endParaRPr lang="en-GB" dirty="0"/>
          </a:p>
          <a:p>
            <a:pPr lvl="0"/>
            <a:r>
              <a:rPr lang="en-GB" dirty="0"/>
              <a:t>Please complete the feedback form – this helps us improve based on feedback and also demonstrates the need.</a:t>
            </a:r>
          </a:p>
          <a:p>
            <a:pPr lvl="0"/>
            <a:r>
              <a:rPr lang="en-GB" dirty="0"/>
              <a:t>If you score less than a 6 – please tell us why!</a:t>
            </a:r>
          </a:p>
          <a:p>
            <a:pPr lvl="0"/>
            <a:endParaRPr lang="en-GB" dirty="0"/>
          </a:p>
          <a:p>
            <a:pPr lvl="0"/>
            <a:r>
              <a:rPr lang="en-GB" dirty="0"/>
              <a:t>If you have any further question’s please visit the CAMHS stand or the person on the PACE reception desk.</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2</a:t>
            </a:fld>
            <a:endParaRPr lang="en-GB"/>
          </a:p>
        </p:txBody>
      </p:sp>
    </p:spTree>
    <p:extLst>
      <p:ext uri="{BB962C8B-B14F-4D97-AF65-F5344CB8AC3E}">
        <p14:creationId xmlns:p14="http://schemas.microsoft.com/office/powerpoint/2010/main" val="190709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a:t>
            </a:r>
            <a:r>
              <a:rPr lang="en-GB" b="0" dirty="0"/>
              <a:t>show practical ways to brake big lists of tasks down that can be used for our older teens wit ADHD. </a:t>
            </a:r>
            <a:endParaRPr lang="en-GB" b="1" dirty="0"/>
          </a:p>
          <a:p>
            <a:endParaRPr lang="en-GB" dirty="0"/>
          </a:p>
          <a:p>
            <a:r>
              <a:rPr lang="en-GB" dirty="0"/>
              <a:t>Time: </a:t>
            </a:r>
          </a:p>
          <a:p>
            <a:endParaRPr lang="en-GB" dirty="0"/>
          </a:p>
          <a:p>
            <a:r>
              <a:rPr lang="en-GB" b="1" dirty="0"/>
              <a:t>Script: </a:t>
            </a:r>
          </a:p>
          <a:p>
            <a:r>
              <a:rPr lang="en-GB" dirty="0"/>
              <a:t>As your children become your teenagers and life expectations increase, People with ADHD can struggle to know where to start especially when there are a list of tasks that all need doing. Breaking things down into an order of when things need to get done can help your ADHD child prioritize tasks and figure out where to start. </a:t>
            </a:r>
          </a:p>
          <a:p>
            <a:endParaRPr lang="en-GB" dirty="0"/>
          </a:p>
          <a:p>
            <a:r>
              <a:rPr lang="en-GB" dirty="0"/>
              <a:t>We can break a list of tasks down using the matrix you see if its </a:t>
            </a:r>
          </a:p>
          <a:p>
            <a:endParaRPr lang="en-GB" dirty="0"/>
          </a:p>
          <a:p>
            <a:r>
              <a:rPr lang="en-GB" dirty="0"/>
              <a:t>Important and urgent we do it now</a:t>
            </a:r>
          </a:p>
          <a:p>
            <a:r>
              <a:rPr lang="en-GB" dirty="0"/>
              <a:t>If it’s not important but urgent we delegate someone else to help or even do it for us</a:t>
            </a:r>
          </a:p>
          <a:p>
            <a:r>
              <a:rPr lang="en-GB" dirty="0"/>
              <a:t>If it’s important but not urgent schedule a time to do it </a:t>
            </a:r>
          </a:p>
          <a:p>
            <a:r>
              <a:rPr lang="en-GB" dirty="0"/>
              <a:t>And if it’s not important and not urgent bin it cos you’re probably not going to do it. </a:t>
            </a:r>
          </a:p>
          <a:p>
            <a:endParaRPr lang="en-GB" dirty="0"/>
          </a:p>
          <a:p>
            <a:r>
              <a:rPr lang="en-GB" dirty="0"/>
              <a:t>Or we can take 3 pens to that to do list and prioritize them in term of importance which can often give us a places to start. </a:t>
            </a:r>
          </a:p>
          <a:p>
            <a:endParaRPr lang="en-GB" dirty="0"/>
          </a:p>
          <a:p>
            <a:endParaRPr lang="en-GB" dirty="0"/>
          </a:p>
          <a:p>
            <a:r>
              <a:rPr lang="en-GB" b="1" dirty="0"/>
              <a:t>Activity dummy list – task is to choose 1 method and break down to-do list</a:t>
            </a:r>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23</a:t>
            </a:fld>
            <a:endParaRPr lang="en-GB"/>
          </a:p>
        </p:txBody>
      </p:sp>
    </p:spTree>
    <p:extLst>
      <p:ext uri="{BB962C8B-B14F-4D97-AF65-F5344CB8AC3E}">
        <p14:creationId xmlns:p14="http://schemas.microsoft.com/office/powerpoint/2010/main" val="2124428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Key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F1F1F"/>
                </a:solidFill>
                <a:effectLst/>
                <a:latin typeface="Google Sans"/>
              </a:rPr>
              <a:t>ADHDers can struggle with time blindness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F1F1F"/>
                </a:solidFill>
                <a:effectLst/>
                <a:latin typeface="Google Sans"/>
              </a:rPr>
              <a:t>Visual prompts and reminders can help a person with ADHD understand what needs to be done and when. </a:t>
            </a:r>
          </a:p>
          <a:p>
            <a:pPr lvl="0"/>
            <a:r>
              <a:rPr lang="en-GB" b="0" i="0" dirty="0">
                <a:solidFill>
                  <a:srgbClr val="1F1F1F"/>
                </a:solidFill>
                <a:effectLst/>
                <a:latin typeface="Google Sans"/>
              </a:rPr>
              <a:t>Additional strategies to discuss </a:t>
            </a:r>
          </a:p>
          <a:p>
            <a:pPr marL="628650" lvl="1" indent="-171450">
              <a:buFont typeface="Arial" panose="020B0604020202020204" pitchFamily="34" charset="0"/>
              <a:buChar char="•"/>
            </a:pPr>
            <a:r>
              <a:rPr lang="en-GB" b="0" i="0" dirty="0">
                <a:solidFill>
                  <a:srgbClr val="1F1F1F"/>
                </a:solidFill>
                <a:effectLst/>
                <a:latin typeface="Google Sans"/>
              </a:rPr>
              <a:t>timers </a:t>
            </a:r>
          </a:p>
          <a:p>
            <a:pPr marL="628650" lvl="1" indent="-171450">
              <a:buFont typeface="Arial" panose="020B0604020202020204" pitchFamily="34" charset="0"/>
              <a:buChar char="•"/>
            </a:pPr>
            <a:r>
              <a:rPr lang="en-GB" b="0" i="0" dirty="0">
                <a:solidFill>
                  <a:srgbClr val="1F1F1F"/>
                </a:solidFill>
                <a:effectLst/>
                <a:latin typeface="Google Sans"/>
              </a:rPr>
              <a:t>google home reminders </a:t>
            </a:r>
          </a:p>
          <a:p>
            <a:pPr marL="628650" lvl="1" indent="-171450">
              <a:buFont typeface="Arial" panose="020B0604020202020204" pitchFamily="34" charset="0"/>
              <a:buChar char="•"/>
            </a:pPr>
            <a:r>
              <a:rPr lang="en-GB" b="0" i="0" dirty="0">
                <a:solidFill>
                  <a:srgbClr val="1F1F1F"/>
                </a:solidFill>
                <a:effectLst/>
                <a:latin typeface="Google Sans"/>
              </a:rPr>
              <a:t>visual time tables </a:t>
            </a:r>
          </a:p>
          <a:p>
            <a:pPr marL="628650" lvl="1" indent="-171450">
              <a:buFont typeface="Arial" panose="020B0604020202020204" pitchFamily="34" charset="0"/>
              <a:buChar char="•"/>
            </a:pPr>
            <a:r>
              <a:rPr lang="en-GB" b="0" i="0" dirty="0">
                <a:solidFill>
                  <a:srgbClr val="1F1F1F"/>
                </a:solidFill>
                <a:effectLst/>
                <a:latin typeface="Google Sans"/>
              </a:rPr>
              <a:t>apps focuses keepers </a:t>
            </a:r>
          </a:p>
          <a:p>
            <a:pPr marL="628650" lvl="1" indent="-171450">
              <a:buFont typeface="Arial" panose="020B0604020202020204" pitchFamily="34" charset="0"/>
              <a:buChar char="•"/>
            </a:pPr>
            <a:r>
              <a:rPr lang="en-GB" b="0" i="0" dirty="0">
                <a:solidFill>
                  <a:srgbClr val="1F1F1F"/>
                </a:solidFill>
                <a:effectLst/>
                <a:latin typeface="Google Sans"/>
              </a:rPr>
              <a:t>task bracelets – bands that go on the arm and have individual tasks written on start the morning with all tasks of the wrist and take off as do tasks. </a:t>
            </a:r>
            <a:r>
              <a:rPr lang="en-GB" dirty="0"/>
              <a:t> </a:t>
            </a:r>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24</a:t>
            </a:fld>
            <a:endParaRPr lang="en-GB"/>
          </a:p>
        </p:txBody>
      </p:sp>
    </p:spTree>
    <p:extLst>
      <p:ext uri="{BB962C8B-B14F-4D97-AF65-F5344CB8AC3E}">
        <p14:creationId xmlns:p14="http://schemas.microsoft.com/office/powerpoint/2010/main" val="1070746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Taking a firm stand against violence, risk-taking and antisocial behaviours </a:t>
            </a:r>
          </a:p>
          <a:p>
            <a:r>
              <a:rPr lang="en-GB" dirty="0"/>
              <a:t>2. Holding back from physical or verbal violence</a:t>
            </a:r>
          </a:p>
          <a:p>
            <a:r>
              <a:rPr lang="en-GB" dirty="0"/>
              <a:t>3. Increasing your positive presence in your child's life</a:t>
            </a:r>
          </a:p>
          <a:p>
            <a:pPr algn="l"/>
            <a:endParaRPr lang="en-GB" sz="1200" b="1" i="0" u="none" strike="noStrike" baseline="0" dirty="0">
              <a:latin typeface="Arial-BoldMT"/>
            </a:endParaRPr>
          </a:p>
          <a:p>
            <a:pPr algn="l"/>
            <a:r>
              <a:rPr lang="en-GB" sz="1200" b="1" i="0" u="none" strike="noStrike" baseline="0" dirty="0">
                <a:latin typeface="Arial-BoldMT"/>
              </a:rPr>
              <a:t>Please use the QR code to link to the Youth Options team that provide non-violent resistance (NVR) training. The team are experienced in supporting families that are experiencing challenging behaviours.  They work with families that have children who have ADHD, ASD, anxiety, self-harm, alcohol and drug misuse, criminal activity and violence and controlling behaviours. </a:t>
            </a:r>
          </a:p>
          <a:p>
            <a:pPr algn="l"/>
            <a:endParaRPr lang="en-GB" sz="1200" b="1" i="0" u="none" strike="noStrike" baseline="0" dirty="0">
              <a:latin typeface="Arial-BoldMT"/>
            </a:endParaRPr>
          </a:p>
          <a:p>
            <a:pPr algn="l"/>
            <a:r>
              <a:rPr lang="en-GB" sz="1200" b="1" i="0" u="none" strike="noStrike" baseline="0" dirty="0">
                <a:latin typeface="Arial-BoldMT"/>
              </a:rPr>
              <a:t>You can refer directly through their website for support – there is an online form to complete.</a:t>
            </a:r>
          </a:p>
          <a:p>
            <a:pPr algn="l"/>
            <a:endParaRPr lang="en-GB" sz="1200" b="1" i="0" u="none" strike="noStrike" baseline="0" dirty="0">
              <a:latin typeface="Arial-BoldMT"/>
            </a:endParaRPr>
          </a:p>
          <a:p>
            <a:pPr algn="l"/>
            <a:r>
              <a:rPr lang="en-GB" sz="1200" b="1" i="0" u="none" strike="noStrike" baseline="0" dirty="0">
                <a:latin typeface="Arial-BoldMT"/>
              </a:rPr>
              <a:t>Recommendations by the NVR experts - </a:t>
            </a:r>
          </a:p>
          <a:p>
            <a:pPr algn="l"/>
            <a:r>
              <a:rPr lang="en-GB" sz="1200" b="1" i="0" u="none" strike="noStrike" baseline="0" dirty="0">
                <a:latin typeface="Arial-BoldMT"/>
              </a:rPr>
              <a:t>What you should do:</a:t>
            </a:r>
          </a:p>
          <a:p>
            <a:pPr algn="l"/>
            <a:r>
              <a:rPr lang="en-GB" sz="1200" b="0" i="0" u="none" strike="noStrike" baseline="0" dirty="0">
                <a:latin typeface="ArialMT"/>
              </a:rPr>
              <a:t>stay calm</a:t>
            </a:r>
          </a:p>
          <a:p>
            <a:pPr algn="l"/>
            <a:r>
              <a:rPr lang="en-GB" sz="1200" b="0" i="0" u="none" strike="noStrike" baseline="0" dirty="0">
                <a:latin typeface="ArialMT"/>
              </a:rPr>
              <a:t>stop and think</a:t>
            </a:r>
          </a:p>
          <a:p>
            <a:pPr algn="l"/>
            <a:r>
              <a:rPr lang="en-GB" sz="1200" b="0" i="0" u="none" strike="noStrike" baseline="0" dirty="0">
                <a:latin typeface="ArialMT"/>
              </a:rPr>
              <a:t>remain positive</a:t>
            </a:r>
          </a:p>
          <a:p>
            <a:pPr algn="l"/>
            <a:r>
              <a:rPr lang="en-GB" sz="1200" b="0" i="0" u="none" strike="noStrike" baseline="0" dirty="0">
                <a:latin typeface="ArialMT"/>
              </a:rPr>
              <a:t>give yourself time to</a:t>
            </a:r>
          </a:p>
          <a:p>
            <a:pPr algn="l"/>
            <a:r>
              <a:rPr lang="en-GB" sz="1200" b="0" i="0" u="none" strike="noStrike" baseline="0" dirty="0">
                <a:latin typeface="ArialMT"/>
              </a:rPr>
              <a:t>plan your response</a:t>
            </a:r>
          </a:p>
          <a:p>
            <a:pPr algn="l"/>
            <a:r>
              <a:rPr lang="en-GB" sz="1200" b="0" i="0" u="none" strike="noStrike" baseline="0" dirty="0">
                <a:latin typeface="ArialMT"/>
              </a:rPr>
              <a:t>be non-judgmental</a:t>
            </a:r>
          </a:p>
          <a:p>
            <a:pPr algn="l"/>
            <a:r>
              <a:rPr lang="en-GB" sz="1200" b="0" i="0" u="none" strike="noStrike" baseline="0" dirty="0">
                <a:latin typeface="ArialMT"/>
              </a:rPr>
              <a:t>tell your child that you</a:t>
            </a:r>
          </a:p>
          <a:p>
            <a:pPr algn="l"/>
            <a:r>
              <a:rPr lang="en-GB" sz="1200" b="0" i="0" u="none" strike="noStrike" baseline="0" dirty="0">
                <a:latin typeface="ArialMT"/>
              </a:rPr>
              <a:t>are doing this because</a:t>
            </a:r>
          </a:p>
          <a:p>
            <a:pPr algn="l"/>
            <a:r>
              <a:rPr lang="en-GB" sz="1200" b="0" i="0" u="none" strike="noStrike" baseline="0" dirty="0">
                <a:latin typeface="ArialMT"/>
              </a:rPr>
              <a:t>you love them</a:t>
            </a:r>
          </a:p>
          <a:p>
            <a:pPr algn="l"/>
            <a:r>
              <a:rPr lang="en-GB" sz="1200" b="0" i="0" u="none" strike="noStrike" baseline="0" dirty="0">
                <a:latin typeface="ArialMT"/>
              </a:rPr>
              <a:t>be gentle and firm</a:t>
            </a:r>
          </a:p>
          <a:p>
            <a:pPr algn="l"/>
            <a:r>
              <a:rPr lang="en-GB" sz="1200" b="0" i="0" u="none" strike="noStrike" baseline="0" dirty="0">
                <a:latin typeface="ArialMT"/>
              </a:rPr>
              <a:t>persist</a:t>
            </a:r>
          </a:p>
          <a:p>
            <a:pPr algn="l"/>
            <a:r>
              <a:rPr lang="en-GB" sz="1200" b="0" i="0" u="none" strike="noStrike" baseline="0" dirty="0">
                <a:latin typeface="ArialMT"/>
              </a:rPr>
              <a:t>resist violence</a:t>
            </a:r>
          </a:p>
          <a:p>
            <a:pPr algn="l"/>
            <a:r>
              <a:rPr lang="en-GB" sz="1200" b="0" i="0" u="none" strike="noStrike" baseline="0" dirty="0">
                <a:latin typeface="ArialMT"/>
              </a:rPr>
              <a:t>believe that things can get better.</a:t>
            </a:r>
            <a:endParaRPr lang="en-GB" dirty="0"/>
          </a:p>
          <a:p>
            <a:pPr algn="l"/>
            <a:endParaRPr lang="en-GB" sz="1200" b="1" i="0" u="none" strike="noStrike" baseline="0" dirty="0">
              <a:latin typeface="Arial-BoldMT"/>
            </a:endParaRPr>
          </a:p>
        </p:txBody>
      </p:sp>
      <p:sp>
        <p:nvSpPr>
          <p:cNvPr id="4" name="Slide Number Placeholder 3"/>
          <p:cNvSpPr>
            <a:spLocks noGrp="1"/>
          </p:cNvSpPr>
          <p:nvPr>
            <p:ph type="sldNum" sz="quarter" idx="5"/>
          </p:nvPr>
        </p:nvSpPr>
        <p:spPr/>
        <p:txBody>
          <a:bodyPr/>
          <a:lstStyle/>
          <a:p>
            <a:fld id="{C9D178BB-1636-4952-B198-CDF13719E85F}" type="slidenum">
              <a:rPr lang="en-GB" smtClean="0"/>
              <a:t>26</a:t>
            </a:fld>
            <a:endParaRPr lang="en-GB"/>
          </a:p>
        </p:txBody>
      </p:sp>
    </p:spTree>
    <p:extLst>
      <p:ext uri="{BB962C8B-B14F-4D97-AF65-F5344CB8AC3E}">
        <p14:creationId xmlns:p14="http://schemas.microsoft.com/office/powerpoint/2010/main" val="66493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 helpful starting point with NVR is to decide behav</a:t>
            </a:r>
            <a:r>
              <a:rPr lang="en-GB" sz="1200" b="0" i="0" u="none" strike="noStrike" baseline="0" dirty="0">
                <a:latin typeface="Arial-BoldMT"/>
              </a:rPr>
              <a:t>iours we are going to focus on changing, it can end up being a never ending battle if we tackle everything at once. One method we can adopt is writing a list of all the behaviour our child does that we start by deciding them up into behaviours we can ignore for now, things we can negotiate over and having a few sticking points that we hold to. </a:t>
            </a:r>
          </a:p>
          <a:p>
            <a:pPr algn="l"/>
            <a:endParaRPr lang="en-GB" sz="1200" b="1" i="0" u="none" strike="noStrike" baseline="0" dirty="0">
              <a:latin typeface="Arial-BoldMT"/>
            </a:endParaRPr>
          </a:p>
          <a:p>
            <a:pPr algn="l"/>
            <a:r>
              <a:rPr lang="en-GB" sz="1200" b="1" i="0" u="none" strike="noStrike" baseline="0" dirty="0">
                <a:latin typeface="Arial-BoldMT"/>
              </a:rPr>
              <a:t>Deciding which behaviour to focus on</a:t>
            </a:r>
          </a:p>
          <a:p>
            <a:pPr algn="l"/>
            <a:r>
              <a:rPr lang="en-GB" sz="1200" b="0" i="0" u="none" strike="noStrike" baseline="0" dirty="0">
                <a:latin typeface="ArialMT"/>
              </a:rPr>
              <a:t>It is important to decide where to begin. Parents often find that</a:t>
            </a:r>
          </a:p>
          <a:p>
            <a:pPr algn="l"/>
            <a:r>
              <a:rPr lang="en-GB" sz="1200" b="0" i="0" u="none" strike="noStrike" baseline="0" dirty="0">
                <a:latin typeface="ArialMT"/>
              </a:rPr>
              <a:t>part of the difficulty is that they do not agree on what to take a</a:t>
            </a:r>
          </a:p>
          <a:p>
            <a:pPr algn="l"/>
            <a:r>
              <a:rPr lang="en-GB" sz="1200" b="0" i="0" u="none" strike="noStrike" baseline="0" dirty="0">
                <a:latin typeface="ArialMT"/>
              </a:rPr>
              <a:t>stand about or how to do this. Preparing to make the</a:t>
            </a:r>
          </a:p>
          <a:p>
            <a:pPr algn="l"/>
            <a:r>
              <a:rPr lang="en-GB" sz="1200" b="0" i="0" u="none" strike="noStrike" baseline="0" dirty="0">
                <a:latin typeface="ArialMT"/>
              </a:rPr>
              <a:t>announcement helps clarify goals and brings parents together.</a:t>
            </a:r>
          </a:p>
          <a:p>
            <a:pPr algn="l"/>
            <a:r>
              <a:rPr lang="en-GB" sz="1200" b="1" i="0" u="none" strike="noStrike" baseline="0" dirty="0">
                <a:latin typeface="Arial-BoldMT"/>
              </a:rPr>
              <a:t>Q </a:t>
            </a:r>
            <a:r>
              <a:rPr lang="en-GB" sz="1200" b="0" i="0" u="none" strike="noStrike" baseline="0" dirty="0">
                <a:latin typeface="ArialMT"/>
              </a:rPr>
              <a:t>There are so many things we need to change, where do</a:t>
            </a:r>
          </a:p>
          <a:p>
            <a:pPr algn="l"/>
            <a:r>
              <a:rPr lang="en-GB" sz="1200" b="0" i="0" u="none" strike="noStrike" baseline="0" dirty="0">
                <a:latin typeface="ArialMT"/>
              </a:rPr>
              <a:t>we start?</a:t>
            </a:r>
          </a:p>
          <a:p>
            <a:pPr algn="l"/>
            <a:r>
              <a:rPr lang="en-GB" sz="1200" b="1" i="0" u="none" strike="noStrike" baseline="0" dirty="0">
                <a:latin typeface="Arial-BoldMT"/>
              </a:rPr>
              <a:t>A </a:t>
            </a:r>
            <a:r>
              <a:rPr lang="en-GB" sz="1200" b="0" i="0" u="none" strike="noStrike" baseline="0" dirty="0">
                <a:latin typeface="ArialMT"/>
              </a:rPr>
              <a:t>For this to work you need to concentrate on only one or two.</a:t>
            </a:r>
          </a:p>
          <a:p>
            <a:pPr algn="l"/>
            <a:r>
              <a:rPr lang="en-GB" sz="1200" b="0" i="0" u="none" strike="noStrike" baseline="0" dirty="0">
                <a:latin typeface="ArialMT"/>
              </a:rPr>
              <a:t>Begin by writing every behaviour that you want to change on</a:t>
            </a:r>
          </a:p>
          <a:p>
            <a:pPr algn="l"/>
            <a:r>
              <a:rPr lang="en-GB" sz="1200" b="0" i="0" u="none" strike="noStrike" baseline="0" dirty="0">
                <a:latin typeface="ArialMT"/>
              </a:rPr>
              <a:t>a separate piece of paper. Now you are going to work out</a:t>
            </a:r>
          </a:p>
          <a:p>
            <a:pPr algn="l"/>
            <a:r>
              <a:rPr lang="en-GB" sz="1200" b="0" i="0" u="none" strike="noStrike" baseline="0" dirty="0">
                <a:latin typeface="ArialMT"/>
              </a:rPr>
              <a:t>which are the most important.</a:t>
            </a:r>
          </a:p>
          <a:p>
            <a:pPr algn="l"/>
            <a:r>
              <a:rPr lang="en-GB" sz="1200" b="0" i="0" u="none" strike="noStrike" baseline="0" dirty="0">
                <a:latin typeface="ArialMT"/>
              </a:rPr>
              <a:t>Use the idea of baskets to help you work out what is most</a:t>
            </a:r>
          </a:p>
          <a:p>
            <a:pPr algn="l"/>
            <a:r>
              <a:rPr lang="en-GB" sz="1200" b="0" i="0" u="none" strike="noStrike" baseline="0" dirty="0">
                <a:latin typeface="ArialMT"/>
              </a:rPr>
              <a:t>important.</a:t>
            </a:r>
          </a:p>
          <a:p>
            <a:pPr algn="l"/>
            <a:r>
              <a:rPr lang="en-GB" sz="1200" b="1" i="0" u="none" strike="noStrike" baseline="0" dirty="0">
                <a:latin typeface="Arial-BoldMT"/>
              </a:rPr>
              <a:t>Prioritising</a:t>
            </a:r>
          </a:p>
          <a:p>
            <a:pPr algn="l"/>
            <a:r>
              <a:rPr lang="en-GB" sz="1200" b="0" i="0" u="none" strike="noStrike" baseline="0" dirty="0">
                <a:latin typeface="ArialMT"/>
              </a:rPr>
              <a:t>This is the largest basket. Put all the things that</a:t>
            </a:r>
          </a:p>
          <a:p>
            <a:pPr algn="l"/>
            <a:r>
              <a:rPr lang="en-GB" sz="1200" b="0" i="0" u="none" strike="noStrike" baseline="0" dirty="0">
                <a:latin typeface="ArialMT"/>
              </a:rPr>
              <a:t>you are going to </a:t>
            </a:r>
            <a:r>
              <a:rPr lang="en-GB" sz="1200" b="1" i="0" u="none" strike="noStrike" baseline="0" dirty="0">
                <a:latin typeface="Arial-BoldMT"/>
              </a:rPr>
              <a:t>ignore </a:t>
            </a:r>
            <a:r>
              <a:rPr lang="en-GB" sz="1200" b="0" i="0" u="none" strike="noStrike" baseline="0" dirty="0">
                <a:latin typeface="ArialMT"/>
              </a:rPr>
              <a:t>in here. Most of your</a:t>
            </a:r>
          </a:p>
          <a:p>
            <a:pPr algn="l"/>
            <a:r>
              <a:rPr lang="en-GB" sz="1200" b="0" i="0" u="none" strike="noStrike" baseline="0" dirty="0">
                <a:latin typeface="ArialMT"/>
              </a:rPr>
              <a:t>pieces of paper should be in this basket.</a:t>
            </a:r>
          </a:p>
          <a:p>
            <a:pPr algn="l"/>
            <a:endParaRPr lang="en-GB" sz="1200" b="0" i="0" u="none" strike="noStrike" baseline="0" dirty="0">
              <a:latin typeface="ArialMT"/>
            </a:endParaRPr>
          </a:p>
          <a:p>
            <a:pPr algn="l"/>
            <a:r>
              <a:rPr lang="en-GB" sz="1200" b="0" i="0" u="none" strike="noStrike" baseline="0" dirty="0">
                <a:latin typeface="ArialMT"/>
              </a:rPr>
              <a:t>This is the middle-sized basket. Put the things in</a:t>
            </a:r>
          </a:p>
          <a:p>
            <a:pPr algn="l"/>
            <a:r>
              <a:rPr lang="en-GB" sz="1200" b="0" i="0" u="none" strike="noStrike" baseline="0" dirty="0">
                <a:latin typeface="ArialMT"/>
              </a:rPr>
              <a:t>here that you are prepared to be flexible about</a:t>
            </a:r>
          </a:p>
          <a:p>
            <a:pPr algn="l"/>
            <a:r>
              <a:rPr lang="en-GB" sz="1200" b="0" i="0" u="none" strike="noStrike" baseline="0" dirty="0">
                <a:latin typeface="ArialMT"/>
              </a:rPr>
              <a:t>or </a:t>
            </a:r>
            <a:r>
              <a:rPr lang="en-GB" sz="1200" b="1" i="0" u="none" strike="noStrike" baseline="0" dirty="0">
                <a:latin typeface="Arial-BoldMT"/>
              </a:rPr>
              <a:t>negotiate </a:t>
            </a:r>
            <a:r>
              <a:rPr lang="en-GB" sz="1200" b="0" i="0" u="none" strike="noStrike" baseline="0" dirty="0">
                <a:latin typeface="ArialMT"/>
              </a:rPr>
              <a:t>over.</a:t>
            </a:r>
          </a:p>
          <a:p>
            <a:pPr algn="l"/>
            <a:endParaRPr lang="en-GB" sz="1200" b="0" i="0" u="none" strike="noStrike" baseline="0" dirty="0">
              <a:latin typeface="ArialMT"/>
            </a:endParaRPr>
          </a:p>
          <a:p>
            <a:pPr algn="l"/>
            <a:r>
              <a:rPr lang="en-GB" sz="1200" b="0" i="0" u="none" strike="noStrike" baseline="0" dirty="0">
                <a:latin typeface="ArialMT"/>
              </a:rPr>
              <a:t>This is the smallest basket. Put in here things</a:t>
            </a:r>
          </a:p>
          <a:p>
            <a:pPr algn="l"/>
            <a:r>
              <a:rPr lang="en-GB" sz="1200" b="0" i="0" u="none" strike="noStrike" baseline="0" dirty="0">
                <a:latin typeface="ArialMT"/>
              </a:rPr>
              <a:t>that you will no longer tolerate. This should be</a:t>
            </a:r>
          </a:p>
          <a:p>
            <a:pPr algn="l"/>
            <a:r>
              <a:rPr lang="en-GB" sz="1200" b="0" i="0" u="none" strike="noStrike" baseline="0" dirty="0">
                <a:latin typeface="ArialMT"/>
              </a:rPr>
              <a:t>no more than </a:t>
            </a:r>
            <a:r>
              <a:rPr lang="en-GB" sz="1200" b="1" i="0" u="none" strike="noStrike" baseline="0" dirty="0">
                <a:latin typeface="Arial-BoldMT"/>
              </a:rPr>
              <a:t>one or two </a:t>
            </a:r>
            <a:r>
              <a:rPr lang="en-GB" sz="1200" b="0" i="0" u="none" strike="noStrike" baseline="0" dirty="0">
                <a:latin typeface="ArialMT"/>
              </a:rPr>
              <a:t>things.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27</a:t>
            </a:fld>
            <a:endParaRPr lang="en-GB"/>
          </a:p>
        </p:txBody>
      </p:sp>
    </p:spTree>
    <p:extLst>
      <p:ext uri="{BB962C8B-B14F-4D97-AF65-F5344CB8AC3E}">
        <p14:creationId xmlns:p14="http://schemas.microsoft.com/office/powerpoint/2010/main" val="1389428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after yourself as parents – </a:t>
            </a:r>
          </a:p>
          <a:p>
            <a:endParaRPr lang="en-GB" dirty="0"/>
          </a:p>
          <a:p>
            <a:r>
              <a:rPr lang="en-GB" dirty="0"/>
              <a:t>We have a short video about capturing the small pleasures in life and looking after yourselves into order have the energy to look after your child with ADHD.</a:t>
            </a:r>
          </a:p>
          <a:p>
            <a:endParaRPr lang="en-GB" dirty="0"/>
          </a:p>
          <a:p>
            <a:r>
              <a:rPr lang="en-GB" dirty="0"/>
              <a:t>Here is the video clip – </a:t>
            </a:r>
            <a:r>
              <a:rPr lang="en-GB" dirty="0">
                <a:hlinkClick r:id="rId3"/>
              </a:rPr>
              <a:t>Small Pleasures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https://youtu.be/1Oo88CvUCxc?si=_sphMopSsoq-4D-2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3min 55s</a:t>
            </a:r>
          </a:p>
          <a:p>
            <a:endParaRPr lang="en-GB" dirty="0"/>
          </a:p>
          <a:p>
            <a:r>
              <a:rPr lang="en-GB" dirty="0"/>
              <a:t>You can access the full parent/carer handbook on the Hampshire CAMHS website </a:t>
            </a:r>
          </a:p>
          <a:p>
            <a:endParaRPr lang="en-GB" dirty="0"/>
          </a:p>
          <a:p>
            <a:r>
              <a:rPr lang="en-GB" dirty="0"/>
              <a:t>Link also in the workbook – direct to workbook if you are running out of time </a:t>
            </a:r>
          </a:p>
        </p:txBody>
      </p:sp>
      <p:sp>
        <p:nvSpPr>
          <p:cNvPr id="4" name="Slide Number Placeholder 3"/>
          <p:cNvSpPr>
            <a:spLocks noGrp="1"/>
          </p:cNvSpPr>
          <p:nvPr>
            <p:ph type="sldNum" sz="quarter" idx="5"/>
          </p:nvPr>
        </p:nvSpPr>
        <p:spPr/>
        <p:txBody>
          <a:bodyPr/>
          <a:lstStyle/>
          <a:p>
            <a:fld id="{C9D178BB-1636-4952-B198-CDF13719E85F}" type="slidenum">
              <a:rPr lang="en-GB" smtClean="0"/>
              <a:t>28</a:t>
            </a:fld>
            <a:endParaRPr lang="en-GB"/>
          </a:p>
        </p:txBody>
      </p:sp>
    </p:spTree>
    <p:extLst>
      <p:ext uri="{BB962C8B-B14F-4D97-AF65-F5344CB8AC3E}">
        <p14:creationId xmlns:p14="http://schemas.microsoft.com/office/powerpoint/2010/main" val="103524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Communicating our needs in a effective and assertive way is important. </a:t>
            </a:r>
          </a:p>
          <a:p>
            <a:r>
              <a:rPr lang="en-GB" dirty="0"/>
              <a:t>When our needs are not being met this can lead to </a:t>
            </a:r>
          </a:p>
          <a:p>
            <a:pPr marL="171450" indent="-171450">
              <a:buFontTx/>
              <a:buChar char="-"/>
            </a:pPr>
            <a:r>
              <a:rPr lang="en-GB" dirty="0"/>
              <a:t>some big emotions, </a:t>
            </a:r>
          </a:p>
          <a:p>
            <a:pPr marL="171450" indent="-171450">
              <a:buFontTx/>
              <a:buChar char="-"/>
            </a:pPr>
            <a:r>
              <a:rPr lang="en-GB" dirty="0"/>
              <a:t>acting out in ways to try and get our needs meet, </a:t>
            </a:r>
          </a:p>
          <a:p>
            <a:pPr marL="171450" indent="-171450">
              <a:buFontTx/>
              <a:buChar char="-"/>
            </a:pPr>
            <a:r>
              <a:rPr lang="en-GB" dirty="0"/>
              <a:t>becoming anxious about situations, this can sometime lead to problems getting bigger. </a:t>
            </a:r>
            <a:r>
              <a:rPr lang="en-GB" dirty="0" err="1"/>
              <a:t>E.g</a:t>
            </a:r>
            <a:r>
              <a:rPr lang="en-GB" dirty="0"/>
              <a:t> avoid the homework because we didn’t understand the instructions then get in trouble because we didn’t do it. </a:t>
            </a:r>
          </a:p>
          <a:p>
            <a:pPr marL="171450" indent="-171450">
              <a:buFontTx/>
              <a:buChar char="-"/>
            </a:pPr>
            <a:endParaRPr lang="en-GB" dirty="0"/>
          </a:p>
          <a:p>
            <a:pPr marL="0" indent="0">
              <a:buFontTx/>
              <a:buNone/>
            </a:pPr>
            <a:r>
              <a:rPr lang="en-GB" dirty="0"/>
              <a:t>I statements are a way we can clearly communicate using the Fact, Feel, want formular we start with</a:t>
            </a:r>
          </a:p>
          <a:p>
            <a:pPr marL="171450" indent="-171450">
              <a:buFont typeface="Arial" panose="020B0604020202020204" pitchFamily="34" charset="0"/>
              <a:buChar char="•"/>
            </a:pPr>
            <a:r>
              <a:rPr lang="en-GB" dirty="0"/>
              <a:t>Fact: what we perceive the facts of a situation are – these should be clear observable facts not speculation. Also by stating the facts it enables the other party to clarify or add information about the facts of the situation. </a:t>
            </a:r>
          </a:p>
          <a:p>
            <a:pPr marL="171450" indent="-171450">
              <a:buFont typeface="Arial" panose="020B0604020202020204" pitchFamily="34" charset="0"/>
              <a:buChar char="•"/>
            </a:pPr>
            <a:r>
              <a:rPr lang="en-GB" dirty="0"/>
              <a:t>Feelings: how this situation has impacted us, this is our truth</a:t>
            </a:r>
          </a:p>
          <a:p>
            <a:pPr marL="171450" indent="-171450">
              <a:buFont typeface="Arial" panose="020B0604020202020204" pitchFamily="34" charset="0"/>
              <a:buChar char="•"/>
            </a:pPr>
            <a:r>
              <a:rPr lang="en-GB" dirty="0"/>
              <a:t>Wants / Needs: clearly stating what we need allows us to state what we need them to hear it and a potential point to negotiate from if needed. </a:t>
            </a:r>
            <a:br>
              <a:rPr lang="en-GB" dirty="0"/>
            </a:b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Go through the examples then get the parents to come up with there own I statements then you can state what u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Activity</a:t>
            </a:r>
            <a:r>
              <a:rPr lang="en-GB" dirty="0"/>
              <a:t> come up with own I statements</a:t>
            </a:r>
          </a:p>
        </p:txBody>
      </p:sp>
      <p:sp>
        <p:nvSpPr>
          <p:cNvPr id="4" name="Slide Number Placeholder 3"/>
          <p:cNvSpPr>
            <a:spLocks noGrp="1"/>
          </p:cNvSpPr>
          <p:nvPr>
            <p:ph type="sldNum" sz="quarter" idx="5"/>
          </p:nvPr>
        </p:nvSpPr>
        <p:spPr/>
        <p:txBody>
          <a:bodyPr/>
          <a:lstStyle/>
          <a:p>
            <a:fld id="{C9D178BB-1636-4952-B198-CDF13719E85F}" type="slidenum">
              <a:rPr lang="en-GB" smtClean="0"/>
              <a:t>30</a:t>
            </a:fld>
            <a:endParaRPr lang="en-GB"/>
          </a:p>
        </p:txBody>
      </p:sp>
    </p:spTree>
    <p:extLst>
      <p:ext uri="{BB962C8B-B14F-4D97-AF65-F5344CB8AC3E}">
        <p14:creationId xmlns:p14="http://schemas.microsoft.com/office/powerpoint/2010/main" val="3631480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it in general – it has to be something worked out together with the teacher and parent/carer – </a:t>
            </a:r>
          </a:p>
          <a:p>
            <a:endParaRPr lang="en-GB" dirty="0"/>
          </a:p>
          <a:p>
            <a:r>
              <a:rPr lang="en-GB" sz="1200" dirty="0"/>
              <a:t>- Sit away from distractions –front and centre of classroom</a:t>
            </a:r>
          </a:p>
          <a:p>
            <a:r>
              <a:rPr lang="en-GB" sz="1200" dirty="0"/>
              <a:t>- Utilise positive role models</a:t>
            </a:r>
          </a:p>
          <a:p>
            <a:pPr marL="171450" indent="-171450">
              <a:buFontTx/>
              <a:buChar char="-"/>
            </a:pPr>
            <a:r>
              <a:rPr lang="en-GB" sz="1200" dirty="0"/>
              <a:t>Increase distance between desks</a:t>
            </a:r>
          </a:p>
          <a:p>
            <a:pPr marL="171450" indent="-171450">
              <a:buFontTx/>
              <a:buChar char="-"/>
            </a:pPr>
            <a:endParaRPr lang="en-GB" sz="1200" dirty="0"/>
          </a:p>
          <a:p>
            <a:pPr marL="171450" indent="-171450">
              <a:buFontTx/>
              <a:buChar char="-"/>
            </a:pPr>
            <a:r>
              <a:rPr lang="en-GB" sz="1200" dirty="0"/>
              <a:t>For assignments – </a:t>
            </a:r>
          </a:p>
          <a:p>
            <a:pPr marL="171450" indent="-171450">
              <a:buFontTx/>
              <a:buChar char="-"/>
            </a:pPr>
            <a:endParaRPr lang="en-GB" sz="1200" dirty="0"/>
          </a:p>
          <a:p>
            <a:r>
              <a:rPr lang="en-GB" sz="1200" dirty="0"/>
              <a:t>Allow extra time</a:t>
            </a:r>
          </a:p>
          <a:p>
            <a:r>
              <a:rPr lang="en-GB" sz="1200" dirty="0"/>
              <a:t>Break long assignments into smaller parts, shorten work periods</a:t>
            </a:r>
          </a:p>
          <a:p>
            <a:r>
              <a:rPr lang="en-GB" sz="1200" dirty="0"/>
              <a:t>Pairing written instructions with oral instructions</a:t>
            </a:r>
          </a:p>
          <a:p>
            <a:endParaRPr lang="en-GB" dirty="0"/>
          </a:p>
          <a:p>
            <a:pPr marL="171450" indent="-171450">
              <a:buFontTx/>
              <a:buChar char="-"/>
            </a:pPr>
            <a:r>
              <a:rPr lang="en-GB" dirty="0"/>
              <a:t>Distractibility – </a:t>
            </a:r>
          </a:p>
          <a:p>
            <a:r>
              <a:rPr lang="en-GB" dirty="0"/>
              <a:t>Provide peer assistance in note taking and ask student questions to encourage participation</a:t>
            </a:r>
          </a:p>
          <a:p>
            <a:r>
              <a:rPr lang="en-GB" dirty="0"/>
              <a:t>Involve student in lesson preparation</a:t>
            </a:r>
          </a:p>
          <a:p>
            <a:r>
              <a:rPr lang="en-GB" dirty="0"/>
              <a:t>Cuing student to stay on task with private signal</a:t>
            </a:r>
          </a:p>
          <a:p>
            <a:r>
              <a:rPr lang="en-GB" dirty="0"/>
              <a:t>Scheduling 5 minute period to check work prior to handing in</a:t>
            </a:r>
          </a:p>
          <a:p>
            <a:endParaRPr lang="en-GB" dirty="0"/>
          </a:p>
          <a:p>
            <a:r>
              <a:rPr lang="en-GB" dirty="0"/>
              <a:t>Behaviour – </a:t>
            </a:r>
          </a:p>
          <a:p>
            <a:r>
              <a:rPr lang="en-GB" dirty="0"/>
              <a:t>Ignore minor inappropriate behaviours</a:t>
            </a:r>
          </a:p>
          <a:p>
            <a:r>
              <a:rPr lang="en-GB" dirty="0"/>
              <a:t>Increase immediacy of rewards and consequences</a:t>
            </a:r>
          </a:p>
          <a:p>
            <a:r>
              <a:rPr lang="en-GB" dirty="0"/>
              <a:t>Acknowledge correct answers only when hand is raised and student is called upon</a:t>
            </a:r>
          </a:p>
          <a:p>
            <a:r>
              <a:rPr lang="en-GB" dirty="0"/>
              <a:t>Send daily /weekly progress reports home</a:t>
            </a:r>
          </a:p>
          <a:p>
            <a:r>
              <a:rPr lang="en-GB" dirty="0"/>
              <a:t>Set up achievable behaviour contract</a:t>
            </a:r>
          </a:p>
          <a:p>
            <a:endParaRPr lang="en-GB" dirty="0"/>
          </a:p>
          <a:p>
            <a:r>
              <a:rPr lang="en-GB" dirty="0"/>
              <a:t>Organising and planning – </a:t>
            </a:r>
          </a:p>
          <a:p>
            <a:r>
              <a:rPr lang="en-GB" dirty="0"/>
              <a:t>Recommend binders / dividers and colour coded folders</a:t>
            </a:r>
          </a:p>
          <a:p>
            <a:r>
              <a:rPr lang="en-GB" dirty="0"/>
              <a:t>Provide assignment book and supervise writing down of assignments</a:t>
            </a:r>
          </a:p>
          <a:p>
            <a:r>
              <a:rPr lang="en-GB" dirty="0"/>
              <a:t>Allow student to keeps sets of books / resources at home</a:t>
            </a:r>
          </a:p>
          <a:p>
            <a:r>
              <a:rPr lang="en-GB" dirty="0"/>
              <a:t>Allow student to run errands or stand at times</a:t>
            </a:r>
          </a:p>
          <a:p>
            <a:r>
              <a:rPr lang="en-GB" dirty="0"/>
              <a:t>Provide short breaks</a:t>
            </a:r>
          </a:p>
          <a:p>
            <a:endParaRPr lang="en-GB" dirty="0"/>
          </a:p>
          <a:p>
            <a:endParaRPr lang="en-GB" dirty="0"/>
          </a:p>
          <a:p>
            <a:r>
              <a:rPr lang="en-GB" dirty="0"/>
              <a:t>Mood and socialising – </a:t>
            </a:r>
          </a:p>
          <a:p>
            <a:endParaRPr lang="en-GB" dirty="0"/>
          </a:p>
          <a:p>
            <a:r>
              <a:rPr lang="en-GB" dirty="0"/>
              <a:t>Set up social behaviour goals with student and implement reward program</a:t>
            </a:r>
          </a:p>
          <a:p>
            <a:r>
              <a:rPr lang="en-GB" dirty="0"/>
              <a:t>Encourage cooperative learning tasks</a:t>
            </a:r>
          </a:p>
          <a:p>
            <a:r>
              <a:rPr lang="en-GB" dirty="0"/>
              <a:t>Assign special responsibilities to student in presence of peer group</a:t>
            </a:r>
          </a:p>
          <a:p>
            <a:r>
              <a:rPr lang="en-GB" dirty="0"/>
              <a:t>Compliment positive behaviour and work give opportunity for leadership roles</a:t>
            </a:r>
          </a:p>
          <a:p>
            <a:r>
              <a:rPr lang="en-GB" dirty="0"/>
              <a:t>Frequent acknowledgment of appropriate behaviours</a:t>
            </a:r>
          </a:p>
          <a:p>
            <a:r>
              <a:rPr lang="en-GB" dirty="0"/>
              <a:t>Encourage student to walk away from angering situations</a:t>
            </a:r>
          </a:p>
          <a:p>
            <a:endParaRPr lang="en-GB" dirty="0"/>
          </a:p>
          <a:p>
            <a:endParaRPr lang="en-GB" dirty="0"/>
          </a:p>
          <a:p>
            <a:endParaRPr lang="en-GB" dirty="0"/>
          </a:p>
          <a:p>
            <a:r>
              <a:rPr lang="en-GB" dirty="0"/>
              <a:t>Parenting support groups e.g.</a:t>
            </a:r>
          </a:p>
          <a:p>
            <a:r>
              <a:rPr lang="en-GB" dirty="0"/>
              <a:t>Barnardos</a:t>
            </a:r>
            <a:r>
              <a:rPr lang="en-GB" sz="1200" dirty="0">
                <a:hlinkClick r:id="rId3"/>
              </a:rPr>
              <a:t>www.barnardos.org.uk</a:t>
            </a:r>
            <a:r>
              <a:rPr lang="en-GB" sz="1200" dirty="0"/>
              <a:t> </a:t>
            </a:r>
          </a:p>
          <a:p>
            <a:r>
              <a:rPr lang="en-GB" dirty="0"/>
              <a:t>Schools </a:t>
            </a:r>
            <a:r>
              <a:rPr lang="en-GB" dirty="0" err="1"/>
              <a:t>e.g.SENCo</a:t>
            </a:r>
            <a:r>
              <a:rPr lang="en-GB" dirty="0"/>
              <a:t> / ELSA /referrals to Educational Psychologist</a:t>
            </a:r>
          </a:p>
          <a:p>
            <a:r>
              <a:rPr lang="en-GB" dirty="0"/>
              <a:t>Local Support Groups </a:t>
            </a:r>
            <a:r>
              <a:rPr lang="en-GB" sz="1200" dirty="0"/>
              <a:t>ADHD Foundation </a:t>
            </a:r>
            <a:r>
              <a:rPr lang="en-GB" sz="1200" dirty="0">
                <a:hlinkClick r:id="rId4"/>
              </a:rPr>
              <a:t>www.adhdfoundation.org.uk</a:t>
            </a:r>
            <a:endParaRPr lang="en-GB" sz="1200" dirty="0"/>
          </a:p>
          <a:p>
            <a:r>
              <a:rPr lang="en-GB" sz="1200" dirty="0">
                <a:hlinkClick r:id="rId5"/>
              </a:rPr>
              <a:t>www.braain.co,uk</a:t>
            </a:r>
            <a:r>
              <a:rPr lang="en-GB" sz="1200" dirty="0"/>
              <a:t> </a:t>
            </a:r>
          </a:p>
          <a:p>
            <a:r>
              <a:rPr lang="en-GB" dirty="0"/>
              <a:t>National Support Groups</a:t>
            </a:r>
          </a:p>
          <a:p>
            <a:r>
              <a:rPr lang="en-GB" sz="1200" dirty="0"/>
              <a:t>Hampshire CAMHS website </a:t>
            </a:r>
            <a:r>
              <a:rPr lang="en-GB" sz="1200" dirty="0">
                <a:hlinkClick r:id="rId6"/>
              </a:rPr>
              <a:t>www.hampshirecamhs.nhs.uk</a:t>
            </a:r>
            <a:endParaRPr lang="en-GB" sz="1200" dirty="0"/>
          </a:p>
          <a:p>
            <a:r>
              <a:rPr lang="en-GB" sz="1200" dirty="0">
                <a:hlinkClick r:id="rId7"/>
              </a:rPr>
              <a:t>www.addiss.co.uk</a:t>
            </a:r>
            <a:endParaRPr lang="en-GB" sz="1200" dirty="0"/>
          </a:p>
          <a:p>
            <a:r>
              <a:rPr lang="en-GB" sz="1200" dirty="0">
                <a:hlinkClick r:id="rId8"/>
              </a:rPr>
              <a:t>www.beaconhouse.org.uk</a:t>
            </a:r>
            <a:endParaRPr lang="en-GB" sz="1200" dirty="0"/>
          </a:p>
          <a:p>
            <a:r>
              <a:rPr lang="en-GB" dirty="0">
                <a:hlinkClick r:id="rId9"/>
              </a:rPr>
              <a:t>www.hampshiresendiass.org</a:t>
            </a:r>
            <a:r>
              <a:rPr lang="en-GB" dirty="0"/>
              <a:t> </a:t>
            </a:r>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31</a:t>
            </a:fld>
            <a:endParaRPr lang="en-GB"/>
          </a:p>
        </p:txBody>
      </p:sp>
    </p:spTree>
    <p:extLst>
      <p:ext uri="{BB962C8B-B14F-4D97-AF65-F5344CB8AC3E}">
        <p14:creationId xmlns:p14="http://schemas.microsoft.com/office/powerpoint/2010/main" val="423766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schools have their own version of personalised passports, the important things to keep in mind are they should be a document that is co created with the young person and a trusted member of staff who understands the classroom environment and the child’s special educational needs. </a:t>
            </a:r>
          </a:p>
          <a:p>
            <a:endParaRPr lang="en-GB" dirty="0"/>
          </a:p>
          <a:p>
            <a:r>
              <a:rPr lang="en-GB" dirty="0"/>
              <a:t>They should have a focus on the child's strengths and positive traits.</a:t>
            </a:r>
          </a:p>
          <a:p>
            <a:endParaRPr lang="en-GB" dirty="0"/>
          </a:p>
          <a:p>
            <a:r>
              <a:rPr lang="en-GB" dirty="0"/>
              <a:t>A good school passport will acknowledge not just a diagnosis but the individual difficulties that child has , not all kids with ADHD are the same.</a:t>
            </a:r>
          </a:p>
          <a:p>
            <a:endParaRPr lang="en-GB" dirty="0"/>
          </a:p>
          <a:p>
            <a:r>
              <a:rPr lang="en-GB" dirty="0"/>
              <a:t>It should outline what can be done to help the young person and who’s can do those things. Including what the young person can do for themselves. </a:t>
            </a:r>
          </a:p>
          <a:p>
            <a:endParaRPr lang="en-GB" dirty="0"/>
          </a:p>
          <a:p>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32</a:t>
            </a:fld>
            <a:endParaRPr lang="en-GB"/>
          </a:p>
        </p:txBody>
      </p:sp>
    </p:spTree>
    <p:extLst>
      <p:ext uri="{BB962C8B-B14F-4D97-AF65-F5344CB8AC3E}">
        <p14:creationId xmlns:p14="http://schemas.microsoft.com/office/powerpoint/2010/main" val="1466331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In the work booklet there is space for parents to joint down these reflection. If there is time ask them to share. </a:t>
            </a:r>
          </a:p>
        </p:txBody>
      </p:sp>
      <p:sp>
        <p:nvSpPr>
          <p:cNvPr id="4" name="Slide Number Placeholder 3"/>
          <p:cNvSpPr>
            <a:spLocks noGrp="1"/>
          </p:cNvSpPr>
          <p:nvPr>
            <p:ph type="sldNum" sz="quarter" idx="5"/>
          </p:nvPr>
        </p:nvSpPr>
        <p:spPr/>
        <p:txBody>
          <a:bodyPr/>
          <a:lstStyle/>
          <a:p>
            <a:fld id="{C9D178BB-1636-4952-B198-CDF13719E85F}" type="slidenum">
              <a:rPr lang="en-GB" smtClean="0"/>
              <a:t>33</a:t>
            </a:fld>
            <a:endParaRPr lang="en-GB"/>
          </a:p>
        </p:txBody>
      </p:sp>
    </p:spTree>
    <p:extLst>
      <p:ext uri="{BB962C8B-B14F-4D97-AF65-F5344CB8AC3E}">
        <p14:creationId xmlns:p14="http://schemas.microsoft.com/office/powerpoint/2010/main" val="416050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34</a:t>
            </a:fld>
            <a:endParaRPr lang="en-GB"/>
          </a:p>
        </p:txBody>
      </p:sp>
    </p:spTree>
    <p:extLst>
      <p:ext uri="{BB962C8B-B14F-4D97-AF65-F5344CB8AC3E}">
        <p14:creationId xmlns:p14="http://schemas.microsoft.com/office/powerpoint/2010/main" val="119849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Log in details for the </a:t>
            </a:r>
            <a:r>
              <a:rPr lang="en-GB" b="1" dirty="0" err="1"/>
              <a:t>Menti</a:t>
            </a:r>
            <a:r>
              <a:rPr lang="en-GB" b="1" dirty="0"/>
              <a:t> Meter: </a:t>
            </a:r>
          </a:p>
          <a:p>
            <a:endParaRPr lang="en-GB" dirty="0"/>
          </a:p>
          <a:p>
            <a:r>
              <a:rPr lang="en-GB" dirty="0"/>
              <a:t>https://www.mentimeter.com/auth/login </a:t>
            </a:r>
          </a:p>
          <a:p>
            <a:r>
              <a:rPr lang="en-GB" dirty="0"/>
              <a:t>Username: hantscamhsdigital@southernhealth.nhs.uk </a:t>
            </a:r>
          </a:p>
          <a:p>
            <a:r>
              <a:rPr lang="en-GB" dirty="0"/>
              <a:t>Password: PACE2025! (all caps) </a:t>
            </a:r>
          </a:p>
          <a:p>
            <a:endParaRPr lang="en-GB" dirty="0"/>
          </a:p>
          <a:p>
            <a:endParaRPr lang="en-GB" dirty="0"/>
          </a:p>
          <a:p>
            <a:pPr marL="171450" indent="-171450">
              <a:buFontTx/>
              <a:buChar char="-"/>
            </a:pPr>
            <a:r>
              <a:rPr lang="en-GB" dirty="0"/>
              <a:t>Ask the parent/carers – what do they hope to achieve from this session? </a:t>
            </a:r>
          </a:p>
          <a:p>
            <a:pPr marL="171450" indent="-171450">
              <a:buFontTx/>
              <a:buChar char="-"/>
            </a:pPr>
            <a:r>
              <a:rPr lang="en-GB" dirty="0"/>
              <a:t>This is a check in to/ see how we can gauge the session to meet their needs</a:t>
            </a:r>
          </a:p>
          <a:p>
            <a:pPr marL="171450" indent="-171450">
              <a:buFontTx/>
              <a:buChar char="-"/>
            </a:pPr>
            <a:r>
              <a:rPr lang="en-GB" dirty="0"/>
              <a:t>Allow a few minutes for people to load their answers onto a word cloud</a:t>
            </a:r>
          </a:p>
          <a:p>
            <a:pPr marL="171450" indent="-171450">
              <a:buFontTx/>
              <a:buChar char="-"/>
            </a:pPr>
            <a:endParaRPr lang="en-GB" dirty="0"/>
          </a:p>
          <a:p>
            <a:pPr marL="171450" indent="-171450">
              <a:buFontTx/>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goal is to answer your questions as we go along but if we are unable to, we will have time at the end to answer questions. We can also signpost to the right place to find the information</a:t>
            </a:r>
          </a:p>
          <a:p>
            <a:pPr marL="171450" indent="-171450">
              <a:buFontTx/>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r>
              <a:rPr lang="en-GB" dirty="0"/>
              <a:t>Something to think about – what skills has your child developed to manage their ADHD already and what do you think would be helpful to introduce? This is in the workbook as take home activity </a:t>
            </a:r>
          </a:p>
        </p:txBody>
      </p:sp>
      <p:sp>
        <p:nvSpPr>
          <p:cNvPr id="4" name="Slide Number Placeholder 3"/>
          <p:cNvSpPr>
            <a:spLocks noGrp="1"/>
          </p:cNvSpPr>
          <p:nvPr>
            <p:ph type="sldNum" sz="quarter" idx="5"/>
          </p:nvPr>
        </p:nvSpPr>
        <p:spPr/>
        <p:txBody>
          <a:bodyPr/>
          <a:lstStyle/>
          <a:p>
            <a:fld id="{C9D178BB-1636-4952-B198-CDF13719E85F}" type="slidenum">
              <a:rPr lang="en-GB" smtClean="0"/>
              <a:t>3</a:t>
            </a:fld>
            <a:endParaRPr lang="en-GB"/>
          </a:p>
        </p:txBody>
      </p:sp>
    </p:spTree>
    <p:extLst>
      <p:ext uri="{BB962C8B-B14F-4D97-AF65-F5344CB8AC3E}">
        <p14:creationId xmlns:p14="http://schemas.microsoft.com/office/powerpoint/2010/main" val="61411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4</a:t>
            </a:fld>
            <a:endParaRPr lang="en-GB"/>
          </a:p>
        </p:txBody>
      </p:sp>
    </p:spTree>
    <p:extLst>
      <p:ext uri="{BB962C8B-B14F-4D97-AF65-F5344CB8AC3E}">
        <p14:creationId xmlns:p14="http://schemas.microsoft.com/office/powerpoint/2010/main" val="327893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a:t>
            </a:r>
            <a:r>
              <a:rPr lang="en-GB" dirty="0">
                <a:hlinkClick r:id="rId3"/>
              </a:rPr>
              <a:t>Let's talk about ADHD (youtube.com)</a:t>
            </a:r>
            <a:r>
              <a:rPr lang="en-GB" dirty="0"/>
              <a:t> https://www.youtube.com/watch?v=YeamHE6Kank&amp;t=42s </a:t>
            </a:r>
          </a:p>
        </p:txBody>
      </p:sp>
      <p:sp>
        <p:nvSpPr>
          <p:cNvPr id="4" name="Slide Number Placeholder 3"/>
          <p:cNvSpPr>
            <a:spLocks noGrp="1"/>
          </p:cNvSpPr>
          <p:nvPr>
            <p:ph type="sldNum" sz="quarter" idx="5"/>
          </p:nvPr>
        </p:nvSpPr>
        <p:spPr/>
        <p:txBody>
          <a:bodyPr/>
          <a:lstStyle/>
          <a:p>
            <a:fld id="{EF07BB08-E169-41A1-90DF-AF6FD120982A}" type="slidenum">
              <a:rPr lang="en-GB" smtClean="0"/>
              <a:t>5</a:t>
            </a:fld>
            <a:endParaRPr lang="en-GB"/>
          </a:p>
        </p:txBody>
      </p:sp>
    </p:spTree>
    <p:extLst>
      <p:ext uri="{BB962C8B-B14F-4D97-AF65-F5344CB8AC3E}">
        <p14:creationId xmlns:p14="http://schemas.microsoft.com/office/powerpoint/2010/main" val="115763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6</a:t>
            </a:fld>
            <a:endParaRPr lang="en-GB"/>
          </a:p>
        </p:txBody>
      </p:sp>
    </p:spTree>
    <p:extLst>
      <p:ext uri="{BB962C8B-B14F-4D97-AF65-F5344CB8AC3E}">
        <p14:creationId xmlns:p14="http://schemas.microsoft.com/office/powerpoint/2010/main" val="112924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Kids with ADHD may have trouble with </a:t>
            </a:r>
          </a:p>
          <a:p>
            <a:pPr marL="285750" indent="-285750">
              <a:buFont typeface="Arial" panose="020B0604020202020204" pitchFamily="34" charset="0"/>
              <a:buChar char="•"/>
            </a:pPr>
            <a:r>
              <a:rPr lang="en-GB" dirty="0"/>
              <a:t>Managing time </a:t>
            </a:r>
          </a:p>
          <a:p>
            <a:pPr marL="285750" indent="-285750">
              <a:buFont typeface="Arial" panose="020B0604020202020204" pitchFamily="34" charset="0"/>
              <a:buChar char="•"/>
            </a:pPr>
            <a:r>
              <a:rPr lang="en-GB" dirty="0"/>
              <a:t>Getting and staying organized </a:t>
            </a:r>
          </a:p>
          <a:p>
            <a:pPr marL="285750" indent="-285750">
              <a:buFont typeface="Arial" panose="020B0604020202020204" pitchFamily="34" charset="0"/>
              <a:buChar char="•"/>
            </a:pPr>
            <a:r>
              <a:rPr lang="en-GB" dirty="0"/>
              <a:t>Managing emotions </a:t>
            </a:r>
          </a:p>
          <a:p>
            <a:pPr marL="285750" indent="-285750">
              <a:buFont typeface="Arial" panose="020B0604020202020204" pitchFamily="34" charset="0"/>
              <a:buChar char="•"/>
            </a:pPr>
            <a:r>
              <a:rPr lang="en-GB" dirty="0"/>
              <a:t>Following directions </a:t>
            </a:r>
          </a:p>
          <a:p>
            <a:pPr marL="285750" indent="-285750">
              <a:buFont typeface="Arial" panose="020B0604020202020204" pitchFamily="34" charset="0"/>
              <a:buChar char="•"/>
            </a:pPr>
            <a:r>
              <a:rPr lang="en-GB" dirty="0"/>
              <a:t>Shifting focus from one thing to another </a:t>
            </a:r>
          </a:p>
          <a:p>
            <a:pPr marL="285750" indent="-285750">
              <a:buFont typeface="Arial" panose="020B0604020202020204" pitchFamily="34" charset="0"/>
              <a:buChar char="•"/>
            </a:pPr>
            <a:r>
              <a:rPr lang="en-GB" dirty="0"/>
              <a:t>Keeping things in mind (working memory) </a:t>
            </a:r>
          </a:p>
          <a:p>
            <a:pPr marL="285750" indent="-285750">
              <a:buFont typeface="Arial" panose="020B0604020202020204" pitchFamily="34" charset="0"/>
              <a:buChar char="•"/>
            </a:pPr>
            <a:r>
              <a:rPr lang="en-GB" dirty="0"/>
              <a:t>Thinking before saying or doing things </a:t>
            </a:r>
          </a:p>
          <a:p>
            <a:pPr marL="285750" indent="-285750">
              <a:buFont typeface="Arial" panose="020B0604020202020204" pitchFamily="34" charset="0"/>
              <a:buChar char="•"/>
            </a:pPr>
            <a:r>
              <a:rPr lang="en-GB" dirty="0"/>
              <a:t>Focusing on what's important </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7</a:t>
            </a:fld>
            <a:endParaRPr lang="en-GB"/>
          </a:p>
        </p:txBody>
      </p:sp>
    </p:spTree>
    <p:extLst>
      <p:ext uri="{BB962C8B-B14F-4D97-AF65-F5344CB8AC3E}">
        <p14:creationId xmlns:p14="http://schemas.microsoft.com/office/powerpoint/2010/main" val="121727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Log in details for the </a:t>
            </a:r>
            <a:r>
              <a:rPr lang="en-GB" b="1" dirty="0" err="1"/>
              <a:t>Menti</a:t>
            </a:r>
            <a:r>
              <a:rPr lang="en-GB" b="1" dirty="0"/>
              <a:t> Meter: </a:t>
            </a:r>
          </a:p>
          <a:p>
            <a:endParaRPr lang="en-GB" dirty="0"/>
          </a:p>
          <a:p>
            <a:r>
              <a:rPr lang="en-GB" dirty="0"/>
              <a:t>https://www.mentimeter.com/auth/login </a:t>
            </a:r>
          </a:p>
          <a:p>
            <a:r>
              <a:rPr lang="en-GB" dirty="0"/>
              <a:t>Username: hantscamhsdigital@southernhealth.nhs.uk </a:t>
            </a:r>
          </a:p>
          <a:p>
            <a:r>
              <a:rPr lang="en-GB" dirty="0"/>
              <a:t>Password: PACE2025! (all caps) </a:t>
            </a:r>
          </a:p>
          <a:p>
            <a:endParaRPr lang="en-GB" dirty="0"/>
          </a:p>
          <a:p>
            <a:r>
              <a:rPr lang="en-GB" dirty="0"/>
              <a:t>Go to Meti meter </a:t>
            </a:r>
          </a:p>
          <a:p>
            <a:r>
              <a:rPr lang="en-GB" dirty="0"/>
              <a:t>Click on the left-hand side of screen  (my presentations) </a:t>
            </a:r>
          </a:p>
          <a:p>
            <a:r>
              <a:rPr lang="en-GB" dirty="0"/>
              <a:t>Then click on what are some positive attributes of people with ADHD </a:t>
            </a:r>
          </a:p>
          <a:p>
            <a:r>
              <a:rPr lang="en-GB" dirty="0"/>
              <a:t>Then click on the blue bottom on the right-hand side that says present , share screen with the audiences, there words will start to appear on the screen as they submit there answers </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How to run this slide: </a:t>
            </a:r>
          </a:p>
          <a:p>
            <a:r>
              <a:rPr lang="en-GB" sz="1200" b="0" i="0" kern="1200" dirty="0">
                <a:solidFill>
                  <a:schemeClr val="tx1"/>
                </a:solidFill>
                <a:effectLst/>
                <a:latin typeface="+mn-lt"/>
                <a:ea typeface="+mn-ea"/>
                <a:cs typeface="+mn-cs"/>
              </a:rPr>
              <a:t>Tell the group to scan the QR code on their phone and take 2-3 mins to write some of the strengths of there child with ADHD. </a:t>
            </a:r>
          </a:p>
          <a:p>
            <a:r>
              <a:rPr lang="en-GB" sz="1200" b="0" i="0" kern="1200" dirty="0">
                <a:solidFill>
                  <a:schemeClr val="tx1"/>
                </a:solidFill>
                <a:effectLst/>
                <a:latin typeface="+mn-lt"/>
                <a:ea typeface="+mn-ea"/>
                <a:cs typeface="+mn-cs"/>
              </a:rPr>
              <a:t>Then share the word cloud created and reflect with the group on the wonderful strengthens children with ADHD can have. </a:t>
            </a:r>
          </a:p>
          <a:p>
            <a:r>
              <a:rPr lang="en-GB" sz="1200" b="0" i="0" kern="1200" dirty="0">
                <a:solidFill>
                  <a:schemeClr val="tx1"/>
                </a:solidFill>
                <a:effectLst/>
                <a:latin typeface="+mn-lt"/>
                <a:ea typeface="+mn-ea"/>
                <a:cs typeface="+mn-cs"/>
              </a:rPr>
              <a:t>Read out some of the strengths as they pop up </a:t>
            </a:r>
          </a:p>
          <a:p>
            <a:r>
              <a:rPr lang="en-GB" sz="1200" b="0" i="0" kern="1200" dirty="0">
                <a:solidFill>
                  <a:schemeClr val="tx1"/>
                </a:solidFill>
                <a:effectLst/>
                <a:latin typeface="+mn-lt"/>
                <a:ea typeface="+mn-ea"/>
                <a:cs typeface="+mn-cs"/>
              </a:rPr>
              <a:t>Reflect on the strengths and bring back to ADHD</a:t>
            </a:r>
          </a:p>
          <a:p>
            <a:r>
              <a:rPr lang="en-GB" sz="1200" b="0" i="0" kern="1200" dirty="0">
                <a:solidFill>
                  <a:schemeClr val="tx1"/>
                </a:solidFill>
                <a:effectLst/>
                <a:latin typeface="+mn-lt"/>
                <a:ea typeface="+mn-ea"/>
                <a:cs typeface="+mn-cs"/>
              </a:rPr>
              <a:t>Talk about the ratio of positive to negative comments heard by a child with ADHD.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Script: Possible reflections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Children who have ADHD can be marvellously creative and imaginative. The child who daydreams and has ten different thoughts at once can become a master problem-solver, a fountain of ideas, or an inventive artist.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Children with ADHD may be easily distracted, but sometimes they notice what others don’t see.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Because children with ADHD consider a lot of options at once, they don’t become set on one alternative early on and are more open to different ideas.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 sure you will already know that children with ADHD are rarely boring! They’re interested in a lot of different things and have lively personalities. In short, if they’re not exasperating you (and sometimes even when they are), they’re a lot of fun to be with.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When kids with ADHD are motivated, they work or play hard and strive to succeed. It actually may be difficult to distract them from a task that interests them, especially if the activity is interactive or hands-on.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9</a:t>
            </a:fld>
            <a:endParaRPr lang="en-GB"/>
          </a:p>
        </p:txBody>
      </p:sp>
    </p:spTree>
    <p:extLst>
      <p:ext uri="{BB962C8B-B14F-4D97-AF65-F5344CB8AC3E}">
        <p14:creationId xmlns:p14="http://schemas.microsoft.com/office/powerpoint/2010/main" val="397592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to think how do we praise our children with ADHD in a meaningful way  </a:t>
            </a:r>
          </a:p>
          <a:p>
            <a:endParaRPr lang="en-GB" dirty="0"/>
          </a:p>
          <a:p>
            <a:r>
              <a:rPr lang="en-GB" dirty="0"/>
              <a:t>Script: </a:t>
            </a:r>
          </a:p>
          <a:p>
            <a:endParaRPr lang="en-GB" dirty="0"/>
          </a:p>
          <a:p>
            <a:r>
              <a:rPr lang="en-GB" dirty="0"/>
              <a:t>Talk thought a example of praising a specific behaviour if you can think of an example of one a parent shared do that if not use this example ……..</a:t>
            </a:r>
          </a:p>
          <a:p>
            <a:endParaRPr lang="en-GB" dirty="0"/>
          </a:p>
          <a:p>
            <a:r>
              <a:rPr lang="en-GB" dirty="0"/>
              <a:t>Examples </a:t>
            </a:r>
          </a:p>
          <a:p>
            <a:r>
              <a:rPr lang="en-GB" dirty="0"/>
              <a:t>“Well done for putting your shoes on when I asked”</a:t>
            </a:r>
          </a:p>
          <a:p>
            <a:endParaRPr lang="en-GB" dirty="0"/>
          </a:p>
          <a:p>
            <a:r>
              <a:rPr lang="en-GB" dirty="0"/>
              <a:t>“I noticed you trying really hard on your English homework well done for the effort you put in today” </a:t>
            </a:r>
          </a:p>
          <a:p>
            <a:endParaRPr lang="en-GB" dirty="0"/>
          </a:p>
          <a:p>
            <a:r>
              <a:rPr lang="en-GB" dirty="0"/>
              <a:t>“you opened up your homework planner, first step to doing the homework, </a:t>
            </a:r>
            <a:r>
              <a:rPr lang="en-GB" dirty="0" err="1"/>
              <a:t>im</a:t>
            </a:r>
            <a:r>
              <a:rPr lang="en-GB" dirty="0"/>
              <a:t> proud of you for starting” </a:t>
            </a:r>
          </a:p>
          <a:p>
            <a:endParaRPr lang="en-GB" dirty="0"/>
          </a:p>
          <a:p>
            <a:r>
              <a:rPr lang="en-GB" dirty="0"/>
              <a:t>“Thankyou for being so funny today you really made my day” </a:t>
            </a:r>
          </a:p>
          <a:p>
            <a:endParaRPr lang="en-GB" dirty="0"/>
          </a:p>
          <a:p>
            <a:r>
              <a:rPr lang="en-GB" dirty="0"/>
              <a:t>“you were such a team player today at football, really proud of you” </a:t>
            </a:r>
          </a:p>
          <a:p>
            <a:endParaRPr lang="en-GB" dirty="0"/>
          </a:p>
          <a:p>
            <a:r>
              <a:rPr lang="en-GB" dirty="0"/>
              <a:t>Key points: </a:t>
            </a:r>
          </a:p>
          <a:p>
            <a:endParaRPr lang="en-GB" dirty="0"/>
          </a:p>
          <a:p>
            <a:pPr marL="171450" indent="-171450">
              <a:buFont typeface="Arial" panose="020B0604020202020204" pitchFamily="34" charset="0"/>
              <a:buChar char="•"/>
            </a:pPr>
            <a:r>
              <a:rPr lang="en-GB" dirty="0"/>
              <a:t>The more you praise a specific behaviour the more you likely you are to see it again.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Exercise </a:t>
            </a:r>
          </a:p>
          <a:p>
            <a:pPr marL="171450" indent="-171450">
              <a:buFontTx/>
              <a:buChar char="-"/>
            </a:pPr>
            <a:r>
              <a:rPr lang="en-GB" dirty="0"/>
              <a:t>Think about a situation that happened that didn’t go well </a:t>
            </a:r>
          </a:p>
          <a:p>
            <a:pPr marL="171450" indent="-171450">
              <a:buFontTx/>
              <a:buChar char="-"/>
            </a:pPr>
            <a:r>
              <a:rPr lang="en-GB" dirty="0"/>
              <a:t>Think about how might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9D178BB-1636-4952-B198-CDF13719E85F}" type="slidenum">
              <a:rPr lang="en-GB" smtClean="0"/>
              <a:t>10</a:t>
            </a:fld>
            <a:endParaRPr lang="en-GB"/>
          </a:p>
        </p:txBody>
      </p:sp>
    </p:spTree>
    <p:extLst>
      <p:ext uri="{BB962C8B-B14F-4D97-AF65-F5344CB8AC3E}">
        <p14:creationId xmlns:p14="http://schemas.microsoft.com/office/powerpoint/2010/main" val="3594346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C47152-716C-8740-4724-6D24A057BF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2542" y="5997844"/>
            <a:ext cx="1809182" cy="559202"/>
          </a:xfrm>
          <a:prstGeom prst="rect">
            <a:avLst/>
          </a:prstGeom>
        </p:spPr>
      </p:pic>
      <p:pic>
        <p:nvPicPr>
          <p:cNvPr id="11" name="Picture 10">
            <a:extLst>
              <a:ext uri="{FF2B5EF4-FFF2-40B4-BE49-F238E27FC236}">
                <a16:creationId xmlns:a16="http://schemas.microsoft.com/office/drawing/2014/main" id="{AFD6C0D6-309D-15D6-8B8D-9DABBD8369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85655" cy="6854430"/>
          </a:xfrm>
          <a:prstGeom prst="rect">
            <a:avLst/>
          </a:prstGeom>
        </p:spPr>
      </p:pic>
      <p:sp>
        <p:nvSpPr>
          <p:cNvPr id="14" name="Date Placeholder 3">
            <a:extLst>
              <a:ext uri="{FF2B5EF4-FFF2-40B4-BE49-F238E27FC236}">
                <a16:creationId xmlns:a16="http://schemas.microsoft.com/office/drawing/2014/main" id="{925D89CD-2659-AC0F-8861-FA324FB4FB01}"/>
              </a:ext>
            </a:extLst>
          </p:cNvPr>
          <p:cNvSpPr>
            <a:spLocks noGrp="1"/>
          </p:cNvSpPr>
          <p:nvPr>
            <p:ph type="dt" sz="half" idx="10"/>
          </p:nvPr>
        </p:nvSpPr>
        <p:spPr>
          <a:xfrm>
            <a:off x="9657873" y="6179015"/>
            <a:ext cx="2209800" cy="365125"/>
          </a:xfrm>
          <a:prstGeom prst="rect">
            <a:avLst/>
          </a:prstGeom>
        </p:spPr>
        <p:txBody>
          <a:bodyPr lIns="0" tIns="0" rIns="0" bIns="0"/>
          <a:lstStyle>
            <a:lvl1pPr algn="r">
              <a:defRPr sz="1400" b="1" i="0">
                <a:solidFill>
                  <a:schemeClr val="bg1"/>
                </a:solidFill>
                <a:latin typeface="Calibri" panose="020F0502020204030204" pitchFamily="34" charset="0"/>
                <a:cs typeface="Calibri" panose="020F0502020204030204" pitchFamily="34" charset="0"/>
              </a:defRPr>
            </a:lvl1pPr>
          </a:lstStyle>
          <a:p>
            <a:fld id="{BC27C61F-6ECC-4910-A09F-F832C596B298}" type="datetimeFigureOut">
              <a:rPr lang="en-GB" smtClean="0"/>
              <a:t>09/01/2025</a:t>
            </a:fld>
            <a:endParaRPr lang="en-GB"/>
          </a:p>
        </p:txBody>
      </p:sp>
      <p:pic>
        <p:nvPicPr>
          <p:cNvPr id="20" name="Picture 19">
            <a:extLst>
              <a:ext uri="{FF2B5EF4-FFF2-40B4-BE49-F238E27FC236}">
                <a16:creationId xmlns:a16="http://schemas.microsoft.com/office/drawing/2014/main" id="{DD5CC36B-C250-57A5-C74B-181555C2E8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22340" y="373888"/>
            <a:ext cx="2049384" cy="801536"/>
          </a:xfrm>
          <a:prstGeom prst="rect">
            <a:avLst/>
          </a:prstGeom>
        </p:spPr>
      </p:pic>
      <p:sp>
        <p:nvSpPr>
          <p:cNvPr id="2" name="Rectangle 1">
            <a:extLst>
              <a:ext uri="{FF2B5EF4-FFF2-40B4-BE49-F238E27FC236}">
                <a16:creationId xmlns:a16="http://schemas.microsoft.com/office/drawing/2014/main" id="{DCDB252A-ACA9-1C2F-D538-2DCE94308C6D}"/>
              </a:ext>
            </a:extLst>
          </p:cNvPr>
          <p:cNvSpPr/>
          <p:nvPr/>
        </p:nvSpPr>
        <p:spPr>
          <a:xfrm rot="5400000">
            <a:off x="6347" y="0"/>
            <a:ext cx="6854432" cy="6854430"/>
          </a:xfrm>
          <a:prstGeom prst="rect">
            <a:avLst/>
          </a:prstGeom>
          <a:gradFill>
            <a:gsLst>
              <a:gs pos="0">
                <a:schemeClr val="accent1">
                  <a:alpha val="0"/>
                </a:schemeClr>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8">
            <a:extLst>
              <a:ext uri="{FF2B5EF4-FFF2-40B4-BE49-F238E27FC236}">
                <a16:creationId xmlns:a16="http://schemas.microsoft.com/office/drawing/2014/main" id="{18F82C30-C27D-7229-151F-122F8C722A03}"/>
              </a:ext>
            </a:extLst>
          </p:cNvPr>
          <p:cNvSpPr>
            <a:spLocks noGrp="1"/>
          </p:cNvSpPr>
          <p:nvPr>
            <p:ph type="title"/>
          </p:nvPr>
        </p:nvSpPr>
        <p:spPr>
          <a:xfrm>
            <a:off x="771633" y="3239018"/>
            <a:ext cx="4264230" cy="1044069"/>
          </a:xfrm>
        </p:spPr>
        <p:txBody>
          <a:bodyPr anchor="t">
            <a:normAutofit/>
          </a:bodyPr>
          <a:lstStyle>
            <a:lvl1pPr>
              <a:defRPr sz="36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2" name="Content Placeholder 20">
            <a:extLst>
              <a:ext uri="{FF2B5EF4-FFF2-40B4-BE49-F238E27FC236}">
                <a16:creationId xmlns:a16="http://schemas.microsoft.com/office/drawing/2014/main" id="{E4038D5A-9A08-F40D-E529-C67D02AAE9C0}"/>
              </a:ext>
            </a:extLst>
          </p:cNvPr>
          <p:cNvSpPr>
            <a:spLocks noGrp="1"/>
          </p:cNvSpPr>
          <p:nvPr>
            <p:ph sz="quarter" idx="14" hasCustomPrompt="1"/>
          </p:nvPr>
        </p:nvSpPr>
        <p:spPr>
          <a:xfrm>
            <a:off x="771633" y="4383733"/>
            <a:ext cx="4271963" cy="247650"/>
          </a:xfrm>
        </p:spPr>
        <p:txBody>
          <a:bodyPr/>
          <a:lstStyle>
            <a:lvl1pPr>
              <a:defRPr b="0" i="0">
                <a:solidFill>
                  <a:schemeClr val="bg1"/>
                </a:solidFill>
                <a:latin typeface="Calibri Light" panose="020F0302020204030204" pitchFamily="34" charset="0"/>
                <a:cs typeface="Calibri Light" panose="020F0302020204030204" pitchFamily="34" charset="0"/>
              </a:defRPr>
            </a:lvl1pPr>
          </a:lstStyle>
          <a:p>
            <a:pPr lvl="0"/>
            <a:r>
              <a:rPr lang="en-GB" dirty="0"/>
              <a:t>Click to edit Master sub title</a:t>
            </a:r>
          </a:p>
        </p:txBody>
      </p:sp>
      <p:sp>
        <p:nvSpPr>
          <p:cNvPr id="3" name="Rounded Rectangle 2">
            <a:extLst>
              <a:ext uri="{FF2B5EF4-FFF2-40B4-BE49-F238E27FC236}">
                <a16:creationId xmlns:a16="http://schemas.microsoft.com/office/drawing/2014/main" id="{E2D4CD16-8B2D-72DA-3C6F-5714B1EA3C7A}"/>
              </a:ext>
            </a:extLst>
          </p:cNvPr>
          <p:cNvSpPr/>
          <p:nvPr/>
        </p:nvSpPr>
        <p:spPr>
          <a:xfrm>
            <a:off x="5823857" y="5368347"/>
            <a:ext cx="6738257" cy="629496"/>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C77F7146-C567-EAAC-50B1-0505D90E79B2}"/>
              </a:ext>
            </a:extLst>
          </p:cNvPr>
          <p:cNvSpPr>
            <a:spLocks noGrp="1"/>
          </p:cNvSpPr>
          <p:nvPr>
            <p:ph type="body" sz="quarter" idx="12" hasCustomPrompt="1"/>
          </p:nvPr>
        </p:nvSpPr>
        <p:spPr>
          <a:xfrm>
            <a:off x="6860778" y="5549519"/>
            <a:ext cx="3201764" cy="267152"/>
          </a:xfrm>
          <a:prstGeom prst="rect">
            <a:avLst/>
          </a:prstGeom>
        </p:spPr>
        <p:txBody>
          <a:bodyPr>
            <a:noAutofit/>
          </a:bodyPr>
          <a:lstStyle>
            <a:lvl1pPr algn="l">
              <a:defRPr sz="1800" b="0" i="0">
                <a:solidFill>
                  <a:schemeClr val="bg1"/>
                </a:solidFill>
                <a:latin typeface="Calibri Light" panose="020F0302020204030204" pitchFamily="34" charset="0"/>
                <a:cs typeface="Calibri Light" panose="020F0302020204030204" pitchFamily="34" charset="0"/>
              </a:defRPr>
            </a:lvl1pPr>
          </a:lstStyle>
          <a:p>
            <a:pPr lvl="0"/>
            <a:r>
              <a:rPr lang="en-US" dirty="0"/>
              <a:t>Presenter’s name, job title</a:t>
            </a:r>
            <a:endParaRPr lang="en-GB" dirty="0"/>
          </a:p>
        </p:txBody>
      </p:sp>
      <p:sp>
        <p:nvSpPr>
          <p:cNvPr id="6" name="Oval 5">
            <a:extLst>
              <a:ext uri="{FF2B5EF4-FFF2-40B4-BE49-F238E27FC236}">
                <a16:creationId xmlns:a16="http://schemas.microsoft.com/office/drawing/2014/main" id="{8AF58F32-3929-ABA8-DD16-F38831E52D74}"/>
              </a:ext>
            </a:extLst>
          </p:cNvPr>
          <p:cNvSpPr/>
          <p:nvPr/>
        </p:nvSpPr>
        <p:spPr>
          <a:xfrm>
            <a:off x="5927790" y="5455824"/>
            <a:ext cx="451519" cy="4515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ser with solid fill">
            <a:extLst>
              <a:ext uri="{FF2B5EF4-FFF2-40B4-BE49-F238E27FC236}">
                <a16:creationId xmlns:a16="http://schemas.microsoft.com/office/drawing/2014/main" id="{16546FDB-DB20-8723-AB76-8604138DC1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4680" y="5502714"/>
            <a:ext cx="357738" cy="357738"/>
          </a:xfrm>
          <a:prstGeom prst="rect">
            <a:avLst/>
          </a:prstGeom>
        </p:spPr>
      </p:pic>
    </p:spTree>
    <p:extLst>
      <p:ext uri="{BB962C8B-B14F-4D97-AF65-F5344CB8AC3E}">
        <p14:creationId xmlns:p14="http://schemas.microsoft.com/office/powerpoint/2010/main" val="3951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959E16-C549-4853-95E3-36827712DD9A}"/>
              </a:ext>
            </a:extLst>
          </p:cNvPr>
          <p:cNvSpPr>
            <a:spLocks noGrp="1"/>
          </p:cNvSpPr>
          <p:nvPr>
            <p:ph type="sldNum" sz="quarter" idx="12"/>
          </p:nvPr>
        </p:nvSpPr>
        <p:spPr>
          <a:xfrm>
            <a:off x="11144369" y="6452848"/>
            <a:ext cx="221760" cy="135503"/>
          </a:xfrm>
          <a:prstGeom prst="rect">
            <a:avLst/>
          </a:prstGeom>
        </p:spPr>
        <p:txBody>
          <a:bodyPr/>
          <a:lstStyle>
            <a:lvl1pPr algn="r">
              <a:defRPr/>
            </a:lvl1pPr>
          </a:lstStyle>
          <a:p>
            <a:fld id="{A7CFE418-7A09-4C50-9C5D-C3EB12E7A8B4}" type="slidenum">
              <a:rPr lang="en-GB" smtClean="0"/>
              <a:t>‹#›</a:t>
            </a:fld>
            <a:endParaRPr lang="en-GB"/>
          </a:p>
        </p:txBody>
      </p:sp>
      <p:sp>
        <p:nvSpPr>
          <p:cNvPr id="7" name="Title Placeholder 1">
            <a:extLst>
              <a:ext uri="{FF2B5EF4-FFF2-40B4-BE49-F238E27FC236}">
                <a16:creationId xmlns:a16="http://schemas.microsoft.com/office/drawing/2014/main" id="{0449FF93-82B4-8E0D-EAAE-064C4E423699}"/>
              </a:ext>
            </a:extLst>
          </p:cNvPr>
          <p:cNvSpPr>
            <a:spLocks noGrp="1"/>
          </p:cNvSpPr>
          <p:nvPr>
            <p:ph type="title"/>
          </p:nvPr>
        </p:nvSpPr>
        <p:spPr>
          <a:xfrm>
            <a:off x="825871" y="785925"/>
            <a:ext cx="7759103" cy="779463"/>
          </a:xfrm>
          <a:prstGeom prst="rect">
            <a:avLst/>
          </a:prstGeom>
        </p:spPr>
        <p:txBody>
          <a:bodyPr vert="horz" lIns="0" tIns="0" rIns="0" bIns="0" rtlCol="0" anchor="ctr">
            <a:normAutofit/>
          </a:bodyPr>
          <a:lstStyle>
            <a:lvl1pPr>
              <a:defRPr sz="2800"/>
            </a:lvl1pPr>
          </a:lstStyle>
          <a:p>
            <a:r>
              <a:rPr lang="en-US"/>
              <a:t>Click to edit Master title style</a:t>
            </a:r>
            <a:endParaRPr lang="en-GB" dirty="0"/>
          </a:p>
        </p:txBody>
      </p:sp>
      <p:sp>
        <p:nvSpPr>
          <p:cNvPr id="8" name="Text Placeholder 2">
            <a:extLst>
              <a:ext uri="{FF2B5EF4-FFF2-40B4-BE49-F238E27FC236}">
                <a16:creationId xmlns:a16="http://schemas.microsoft.com/office/drawing/2014/main" id="{CE86AEB7-17F4-7B27-C131-B932F3ADC3A1}"/>
              </a:ext>
            </a:extLst>
          </p:cNvPr>
          <p:cNvSpPr>
            <a:spLocks noGrp="1"/>
          </p:cNvSpPr>
          <p:nvPr>
            <p:ph idx="1"/>
          </p:nvPr>
        </p:nvSpPr>
        <p:spPr>
          <a:xfrm>
            <a:off x="825871" y="1852523"/>
            <a:ext cx="7759103" cy="3553666"/>
          </a:xfrm>
          <a:prstGeom prst="rect">
            <a:avLst/>
          </a:prstGeom>
        </p:spPr>
        <p:txBody>
          <a:bodyPr vert="horz" lIns="0" tIns="0" rIns="0" bIns="0" rtlCol="0">
            <a:normAutofit/>
          </a:bodyPr>
          <a:lstStyle>
            <a:lvl2pPr>
              <a:buClr>
                <a:schemeClr val="accent1"/>
              </a:buClr>
              <a:defRPr/>
            </a:lvl2pPr>
            <a:lvl3pPr>
              <a:buClr>
                <a:schemeClr val="accent2"/>
              </a:buClr>
              <a:defRPr/>
            </a:lvl3pPr>
            <a:lvl4pPr>
              <a:buClr>
                <a:schemeClr val="accent3"/>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18689390-AF7A-99E4-ECA1-6CA8A0942FB2}"/>
              </a:ext>
            </a:extLst>
          </p:cNvPr>
          <p:cNvSpPr>
            <a:spLocks noGrp="1"/>
          </p:cNvSpPr>
          <p:nvPr>
            <p:ph type="body" sz="quarter" idx="13"/>
          </p:nvPr>
        </p:nvSpPr>
        <p:spPr>
          <a:xfrm>
            <a:off x="825871" y="6408087"/>
            <a:ext cx="4114800" cy="225026"/>
          </a:xfrm>
        </p:spPr>
        <p:txBody>
          <a:bodyPr anchor="ctr">
            <a:normAutofit/>
          </a:bodyPr>
          <a:lstStyle>
            <a:lvl1pPr>
              <a:defRPr sz="900">
                <a:solidFill>
                  <a:schemeClr val="accent5"/>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F4A58959-B992-30B5-2B76-345142C95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2938" y="373888"/>
            <a:ext cx="2048187" cy="801536"/>
          </a:xfrm>
          <a:prstGeom prst="rect">
            <a:avLst/>
          </a:prstGeom>
        </p:spPr>
      </p:pic>
    </p:spTree>
    <p:extLst>
      <p:ext uri="{BB962C8B-B14F-4D97-AF65-F5344CB8AC3E}">
        <p14:creationId xmlns:p14="http://schemas.microsoft.com/office/powerpoint/2010/main" val="131137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rgbClr val="425563"/>
        </a:solidFill>
        <a:effectLst/>
      </p:bgPr>
    </p:bg>
    <p:spTree>
      <p:nvGrpSpPr>
        <p:cNvPr id="1" name=""/>
        <p:cNvGrpSpPr/>
        <p:nvPr/>
      </p:nvGrpSpPr>
      <p:grpSpPr>
        <a:xfrm>
          <a:off x="0" y="0"/>
          <a:ext cx="0" cy="0"/>
          <a:chOff x="0" y="0"/>
          <a:chExt cx="0" cy="0"/>
        </a:xfrm>
      </p:grpSpPr>
      <p:pic>
        <p:nvPicPr>
          <p:cNvPr id="3" name="Picture 2" descr="A blue circle with black background&#10;&#10;Description automatically generated">
            <a:extLst>
              <a:ext uri="{FF2B5EF4-FFF2-40B4-BE49-F238E27FC236}">
                <a16:creationId xmlns:a16="http://schemas.microsoft.com/office/drawing/2014/main" id="{0D36E40D-6758-A2BD-3FE7-50651F84249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33354" t="32970" r="32949" b="33334"/>
          <a:stretch/>
        </p:blipFill>
        <p:spPr>
          <a:xfrm rot="16200000">
            <a:off x="1147155" y="-2842954"/>
            <a:ext cx="10673546" cy="10673542"/>
          </a:xfrm>
          <a:prstGeom prst="rect">
            <a:avLst/>
          </a:prstGeom>
        </p:spPr>
      </p:pic>
      <p:sp>
        <p:nvSpPr>
          <p:cNvPr id="4" name="Text Placeholder 5">
            <a:extLst>
              <a:ext uri="{FF2B5EF4-FFF2-40B4-BE49-F238E27FC236}">
                <a16:creationId xmlns:a16="http://schemas.microsoft.com/office/drawing/2014/main" id="{B8C59307-BAD9-6853-3E0C-B2D94563F2FF}"/>
              </a:ext>
            </a:extLst>
          </p:cNvPr>
          <p:cNvSpPr>
            <a:spLocks noGrp="1"/>
          </p:cNvSpPr>
          <p:nvPr>
            <p:ph type="body" sz="quarter" idx="13" hasCustomPrompt="1"/>
          </p:nvPr>
        </p:nvSpPr>
        <p:spPr>
          <a:xfrm>
            <a:off x="5127409" y="1348048"/>
            <a:ext cx="2713038" cy="2631598"/>
          </a:xfrm>
        </p:spPr>
        <p:txBody>
          <a:bodyPr anchor="ctr">
            <a:noAutofit/>
          </a:bodyPr>
          <a:lstStyle>
            <a:lvl1pPr algn="ctr">
              <a:defRPr sz="16600" b="1" i="0">
                <a:solidFill>
                  <a:schemeClr val="accent5"/>
                </a:solidFill>
                <a:latin typeface="Calibri" panose="020F0502020204030204" pitchFamily="34" charset="0"/>
                <a:cs typeface="Calibri" panose="020F0502020204030204" pitchFamily="34" charset="0"/>
              </a:defRPr>
            </a:lvl1pPr>
            <a:lvl2pPr marL="0" indent="0">
              <a:buNone/>
              <a:defRPr/>
            </a:lvl2pPr>
            <a:lvl3pPr marL="233363" indent="0">
              <a:buNone/>
              <a:defRPr/>
            </a:lvl3pPr>
            <a:lvl4pPr marL="404813" indent="0">
              <a:buNone/>
              <a:defRPr/>
            </a:lvl4pPr>
            <a:lvl5pPr>
              <a:defRPr sz="5400"/>
            </a:lvl5pPr>
          </a:lstStyle>
          <a:p>
            <a:pPr lvl="0"/>
            <a:r>
              <a:rPr lang="en-GB" dirty="0"/>
              <a:t>00</a:t>
            </a:r>
          </a:p>
        </p:txBody>
      </p:sp>
      <p:sp>
        <p:nvSpPr>
          <p:cNvPr id="8" name="Rectangle 7">
            <a:extLst>
              <a:ext uri="{FF2B5EF4-FFF2-40B4-BE49-F238E27FC236}">
                <a16:creationId xmlns:a16="http://schemas.microsoft.com/office/drawing/2014/main" id="{3BA6EBC0-0B1E-3C8D-E9A5-10EE11D93EA6}"/>
              </a:ext>
            </a:extLst>
          </p:cNvPr>
          <p:cNvSpPr/>
          <p:nvPr/>
        </p:nvSpPr>
        <p:spPr>
          <a:xfrm>
            <a:off x="670560" y="4318000"/>
            <a:ext cx="5273040" cy="1879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1712A63-F2EB-62F9-C823-A45883A98541}"/>
              </a:ext>
            </a:extLst>
          </p:cNvPr>
          <p:cNvSpPr/>
          <p:nvPr/>
        </p:nvSpPr>
        <p:spPr>
          <a:xfrm>
            <a:off x="883920" y="4071469"/>
            <a:ext cx="3972560" cy="564182"/>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772A57F-E178-F3E3-F090-EB302E6861D5}"/>
              </a:ext>
            </a:extLst>
          </p:cNvPr>
          <p:cNvSpPr>
            <a:spLocks noGrp="1"/>
          </p:cNvSpPr>
          <p:nvPr>
            <p:ph type="title"/>
          </p:nvPr>
        </p:nvSpPr>
        <p:spPr>
          <a:xfrm>
            <a:off x="1151774" y="4223356"/>
            <a:ext cx="3556924" cy="260408"/>
          </a:xfrm>
        </p:spPr>
        <p:txBody>
          <a:bodyPr anchor="ctr" anchorCtr="0">
            <a:normAutofit/>
          </a:bodyPr>
          <a:lstStyle>
            <a:lvl1pPr>
              <a:defRPr sz="2000">
                <a:solidFill>
                  <a:schemeClr val="bg1"/>
                </a:solidFill>
              </a:defRPr>
            </a:lvl1pPr>
          </a:lstStyle>
          <a:p>
            <a:r>
              <a:rPr lang="en-US"/>
              <a:t>Click to edit Master title style</a:t>
            </a:r>
            <a:endParaRPr lang="en-GB" dirty="0"/>
          </a:p>
        </p:txBody>
      </p:sp>
      <p:sp>
        <p:nvSpPr>
          <p:cNvPr id="10" name="Text Placeholder 10">
            <a:extLst>
              <a:ext uri="{FF2B5EF4-FFF2-40B4-BE49-F238E27FC236}">
                <a16:creationId xmlns:a16="http://schemas.microsoft.com/office/drawing/2014/main" id="{881E5368-6F4B-F9FF-E5BD-809B92057099}"/>
              </a:ext>
            </a:extLst>
          </p:cNvPr>
          <p:cNvSpPr>
            <a:spLocks noGrp="1"/>
          </p:cNvSpPr>
          <p:nvPr>
            <p:ph type="body" sz="quarter" idx="12" hasCustomPrompt="1"/>
          </p:nvPr>
        </p:nvSpPr>
        <p:spPr>
          <a:xfrm>
            <a:off x="1147156" y="4882182"/>
            <a:ext cx="2878157" cy="657225"/>
          </a:xfrm>
          <a:prstGeom prst="rect">
            <a:avLst/>
          </a:prstGeom>
        </p:spPr>
        <p:txBody>
          <a:bodyPr>
            <a:normAutofit/>
          </a:bodyPr>
          <a:lstStyle>
            <a:lvl1pPr>
              <a:defRPr sz="1600">
                <a:solidFill>
                  <a:schemeClr val="tx2"/>
                </a:solidFill>
              </a:defRPr>
            </a:lvl1pPr>
          </a:lstStyle>
          <a:p>
            <a:pPr lvl="0"/>
            <a:r>
              <a:rPr lang="en-US" dirty="0"/>
              <a:t>Click to add sub title</a:t>
            </a:r>
            <a:endParaRPr lang="en-GB" dirty="0"/>
          </a:p>
        </p:txBody>
      </p:sp>
    </p:spTree>
    <p:extLst>
      <p:ext uri="{BB962C8B-B14F-4D97-AF65-F5344CB8AC3E}">
        <p14:creationId xmlns:p14="http://schemas.microsoft.com/office/powerpoint/2010/main" val="144336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C47152-716C-8740-4724-6D24A057BF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2542" y="5997844"/>
            <a:ext cx="1809182" cy="559202"/>
          </a:xfrm>
          <a:prstGeom prst="rect">
            <a:avLst/>
          </a:prstGeom>
        </p:spPr>
      </p:pic>
      <p:pic>
        <p:nvPicPr>
          <p:cNvPr id="11" name="Picture 10">
            <a:extLst>
              <a:ext uri="{FF2B5EF4-FFF2-40B4-BE49-F238E27FC236}">
                <a16:creationId xmlns:a16="http://schemas.microsoft.com/office/drawing/2014/main" id="{AFD6C0D6-309D-15D6-8B8D-9DABBD8369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85655" cy="6854430"/>
          </a:xfrm>
          <a:prstGeom prst="rect">
            <a:avLst/>
          </a:prstGeom>
        </p:spPr>
      </p:pic>
      <p:sp>
        <p:nvSpPr>
          <p:cNvPr id="2" name="Rectangle 1">
            <a:extLst>
              <a:ext uri="{FF2B5EF4-FFF2-40B4-BE49-F238E27FC236}">
                <a16:creationId xmlns:a16="http://schemas.microsoft.com/office/drawing/2014/main" id="{DCDB252A-ACA9-1C2F-D538-2DCE94308C6D}"/>
              </a:ext>
            </a:extLst>
          </p:cNvPr>
          <p:cNvSpPr/>
          <p:nvPr/>
        </p:nvSpPr>
        <p:spPr>
          <a:xfrm rot="5400000">
            <a:off x="6347" y="0"/>
            <a:ext cx="6854432" cy="6854430"/>
          </a:xfrm>
          <a:prstGeom prst="rect">
            <a:avLst/>
          </a:prstGeom>
          <a:gradFill>
            <a:gsLst>
              <a:gs pos="0">
                <a:schemeClr val="accent1">
                  <a:alpha val="0"/>
                </a:schemeClr>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1C9FBDB-2402-FDBC-14C4-B0D054B012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6661" y="5865091"/>
            <a:ext cx="2238677" cy="691955"/>
          </a:xfrm>
          <a:prstGeom prst="rect">
            <a:avLst/>
          </a:prstGeom>
        </p:spPr>
      </p:pic>
      <p:sp>
        <p:nvSpPr>
          <p:cNvPr id="3" name="Rounded Rectangle 2">
            <a:extLst>
              <a:ext uri="{FF2B5EF4-FFF2-40B4-BE49-F238E27FC236}">
                <a16:creationId xmlns:a16="http://schemas.microsoft.com/office/drawing/2014/main" id="{530F04CA-17F3-3133-1731-218DBC82EDFD}"/>
              </a:ext>
            </a:extLst>
          </p:cNvPr>
          <p:cNvSpPr/>
          <p:nvPr/>
        </p:nvSpPr>
        <p:spPr>
          <a:xfrm>
            <a:off x="3965824" y="3146909"/>
            <a:ext cx="4260352" cy="564182"/>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Graphic 4" descr="Cursor with solid fill">
            <a:extLst>
              <a:ext uri="{FF2B5EF4-FFF2-40B4-BE49-F238E27FC236}">
                <a16:creationId xmlns:a16="http://schemas.microsoft.com/office/drawing/2014/main" id="{0DBE2FDF-2C90-88B4-FC8A-C86B79B947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7161" y="3362570"/>
            <a:ext cx="678916" cy="678916"/>
          </a:xfrm>
          <a:prstGeom prst="rect">
            <a:avLst/>
          </a:prstGeom>
        </p:spPr>
      </p:pic>
      <p:sp>
        <p:nvSpPr>
          <p:cNvPr id="6" name="Text Placeholder 9">
            <a:extLst>
              <a:ext uri="{FF2B5EF4-FFF2-40B4-BE49-F238E27FC236}">
                <a16:creationId xmlns:a16="http://schemas.microsoft.com/office/drawing/2014/main" id="{C97B2625-EA4A-D000-2B75-3E069B9CDABB}"/>
              </a:ext>
            </a:extLst>
          </p:cNvPr>
          <p:cNvSpPr>
            <a:spLocks noGrp="1"/>
          </p:cNvSpPr>
          <p:nvPr>
            <p:ph type="body" sz="quarter" idx="12" hasCustomPrompt="1"/>
          </p:nvPr>
        </p:nvSpPr>
        <p:spPr>
          <a:xfrm>
            <a:off x="4667932" y="3293639"/>
            <a:ext cx="2849788" cy="267152"/>
          </a:xfrm>
          <a:prstGeom prst="rect">
            <a:avLst/>
          </a:prstGeom>
        </p:spPr>
        <p:txBody>
          <a:bodyPr anchor="ctr">
            <a:noAutofit/>
          </a:bodyPr>
          <a:lstStyle>
            <a:lvl1pPr algn="ctr">
              <a:defRPr sz="2400" b="0" i="0">
                <a:solidFill>
                  <a:schemeClr val="bg1"/>
                </a:solidFill>
                <a:latin typeface="Calibri Light" panose="020F0302020204030204" pitchFamily="34" charset="0"/>
                <a:cs typeface="Calibri Light" panose="020F0302020204030204" pitchFamily="34" charset="0"/>
              </a:defRPr>
            </a:lvl1pPr>
          </a:lstStyle>
          <a:p>
            <a:pPr lvl="0"/>
            <a:r>
              <a:rPr lang="en-US" dirty="0" err="1"/>
              <a:t>hiowhealthcare.nhs.uk</a:t>
            </a:r>
            <a:endParaRPr lang="en-GB" dirty="0"/>
          </a:p>
        </p:txBody>
      </p:sp>
    </p:spTree>
    <p:extLst>
      <p:ext uri="{BB962C8B-B14F-4D97-AF65-F5344CB8AC3E}">
        <p14:creationId xmlns:p14="http://schemas.microsoft.com/office/powerpoint/2010/main" val="327340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99E-9A32-9281-1A4A-2AE19D52F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442835-6033-4AF1-B88A-1B49B30918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43C7D3-8386-538F-29A9-8F00A0E5F914}"/>
              </a:ext>
            </a:extLst>
          </p:cNvPr>
          <p:cNvSpPr>
            <a:spLocks noGrp="1"/>
          </p:cNvSpPr>
          <p:nvPr>
            <p:ph type="dt" sz="half" idx="10"/>
          </p:nvPr>
        </p:nvSpPr>
        <p:spPr/>
        <p:txBody>
          <a:bodyPr/>
          <a:lstStyle/>
          <a:p>
            <a:fld id="{BC27C61F-6ECC-4910-A09F-F832C596B298}" type="datetimeFigureOut">
              <a:rPr lang="en-GB" smtClean="0"/>
              <a:t>09/01/2025</a:t>
            </a:fld>
            <a:endParaRPr lang="en-GB"/>
          </a:p>
        </p:txBody>
      </p:sp>
      <p:sp>
        <p:nvSpPr>
          <p:cNvPr id="5" name="Footer Placeholder 4">
            <a:extLst>
              <a:ext uri="{FF2B5EF4-FFF2-40B4-BE49-F238E27FC236}">
                <a16:creationId xmlns:a16="http://schemas.microsoft.com/office/drawing/2014/main" id="{79F35508-74F2-81B6-8FED-A3FEB4B6A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B0DA42-BF96-4194-EE5A-EDC04AFC3537}"/>
              </a:ext>
            </a:extLst>
          </p:cNvPr>
          <p:cNvSpPr>
            <a:spLocks noGrp="1"/>
          </p:cNvSpPr>
          <p:nvPr>
            <p:ph type="sldNum" sz="quarter" idx="12"/>
          </p:nvPr>
        </p:nvSpPr>
        <p:spPr/>
        <p:txBody>
          <a:bodyPr/>
          <a:lstStyle/>
          <a:p>
            <a:fld id="{A7CFE418-7A09-4C50-9C5D-C3EB12E7A8B4}" type="slidenum">
              <a:rPr lang="en-GB" smtClean="0"/>
              <a:t>‹#›</a:t>
            </a:fld>
            <a:endParaRPr lang="en-GB"/>
          </a:p>
        </p:txBody>
      </p:sp>
    </p:spTree>
    <p:extLst>
      <p:ext uri="{BB962C8B-B14F-4D97-AF65-F5344CB8AC3E}">
        <p14:creationId xmlns:p14="http://schemas.microsoft.com/office/powerpoint/2010/main" val="157920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C23C-0606-A5C2-D504-CC941903A5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DEDCA6-13EF-F392-9125-E2867CE271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3B35E-18AD-36D6-96B9-87947B375630}"/>
              </a:ext>
            </a:extLst>
          </p:cNvPr>
          <p:cNvSpPr>
            <a:spLocks noGrp="1"/>
          </p:cNvSpPr>
          <p:nvPr>
            <p:ph type="dt" sz="half" idx="10"/>
          </p:nvPr>
        </p:nvSpPr>
        <p:spPr/>
        <p:txBody>
          <a:bodyPr/>
          <a:lstStyle/>
          <a:p>
            <a:fld id="{BC27C61F-6ECC-4910-A09F-F832C596B298}" type="datetimeFigureOut">
              <a:rPr lang="en-GB" smtClean="0"/>
              <a:t>09/01/2025</a:t>
            </a:fld>
            <a:endParaRPr lang="en-GB"/>
          </a:p>
        </p:txBody>
      </p:sp>
      <p:sp>
        <p:nvSpPr>
          <p:cNvPr id="5" name="Footer Placeholder 4">
            <a:extLst>
              <a:ext uri="{FF2B5EF4-FFF2-40B4-BE49-F238E27FC236}">
                <a16:creationId xmlns:a16="http://schemas.microsoft.com/office/drawing/2014/main" id="{9CA26282-42AC-5E72-8ACC-0097D6F863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0487E5-DF2E-EC79-2867-AA22C21D04CC}"/>
              </a:ext>
            </a:extLst>
          </p:cNvPr>
          <p:cNvSpPr>
            <a:spLocks noGrp="1"/>
          </p:cNvSpPr>
          <p:nvPr>
            <p:ph type="sldNum" sz="quarter" idx="12"/>
          </p:nvPr>
        </p:nvSpPr>
        <p:spPr/>
        <p:txBody>
          <a:bodyPr/>
          <a:lstStyle/>
          <a:p>
            <a:fld id="{A7CFE418-7A09-4C50-9C5D-C3EB12E7A8B4}" type="slidenum">
              <a:rPr lang="en-GB" smtClean="0"/>
              <a:t>‹#›</a:t>
            </a:fld>
            <a:endParaRPr lang="en-GB"/>
          </a:p>
        </p:txBody>
      </p:sp>
    </p:spTree>
    <p:extLst>
      <p:ext uri="{BB962C8B-B14F-4D97-AF65-F5344CB8AC3E}">
        <p14:creationId xmlns:p14="http://schemas.microsoft.com/office/powerpoint/2010/main" val="386889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7933-4204-69AC-E977-FE2A573894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B3470A-4E36-99AE-C386-7D17CD530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5CD7B9-64AE-13D3-92CA-95F0297320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28ED0F-0C56-053C-91B3-C3572070935A}"/>
              </a:ext>
            </a:extLst>
          </p:cNvPr>
          <p:cNvSpPr>
            <a:spLocks noGrp="1"/>
          </p:cNvSpPr>
          <p:nvPr>
            <p:ph type="dt" sz="half" idx="10"/>
          </p:nvPr>
        </p:nvSpPr>
        <p:spPr/>
        <p:txBody>
          <a:bodyPr/>
          <a:lstStyle/>
          <a:p>
            <a:fld id="{C6431DF6-513A-45C3-9A31-26E1E5769095}" type="datetimeFigureOut">
              <a:rPr lang="en-GB" smtClean="0"/>
              <a:t>09/01/2025</a:t>
            </a:fld>
            <a:endParaRPr lang="en-GB"/>
          </a:p>
        </p:txBody>
      </p:sp>
      <p:sp>
        <p:nvSpPr>
          <p:cNvPr id="6" name="Footer Placeholder 5">
            <a:extLst>
              <a:ext uri="{FF2B5EF4-FFF2-40B4-BE49-F238E27FC236}">
                <a16:creationId xmlns:a16="http://schemas.microsoft.com/office/drawing/2014/main" id="{CABB8985-CB08-DC38-AB73-192985F4BA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3A727-18F0-59B6-9A2F-69F966B64687}"/>
              </a:ext>
            </a:extLst>
          </p:cNvPr>
          <p:cNvSpPr>
            <a:spLocks noGrp="1"/>
          </p:cNvSpPr>
          <p:nvPr>
            <p:ph type="sldNum" sz="quarter" idx="12"/>
          </p:nvPr>
        </p:nvSpPr>
        <p:spPr/>
        <p:txBody>
          <a:bodyPr/>
          <a:lstStyle/>
          <a:p>
            <a:fld id="{2238BD27-5AFD-499E-85B9-CCAC2C4922B2}" type="slidenum">
              <a:rPr lang="en-GB" smtClean="0"/>
              <a:t>‹#›</a:t>
            </a:fld>
            <a:endParaRPr lang="en-GB"/>
          </a:p>
        </p:txBody>
      </p:sp>
    </p:spTree>
    <p:extLst>
      <p:ext uri="{BB962C8B-B14F-4D97-AF65-F5344CB8AC3E}">
        <p14:creationId xmlns:p14="http://schemas.microsoft.com/office/powerpoint/2010/main" val="349103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A5DC1C-D5FF-BE12-7ED3-C7DC058F48E3}"/>
              </a:ext>
            </a:extLst>
          </p:cNvPr>
          <p:cNvSpPr/>
          <p:nvPr/>
        </p:nvSpPr>
        <p:spPr>
          <a:xfrm>
            <a:off x="0" y="6190488"/>
            <a:ext cx="12192000" cy="667512"/>
          </a:xfrm>
          <a:prstGeom prst="rect">
            <a:avLst/>
          </a:prstGeom>
          <a:solidFill>
            <a:srgbClr val="E8E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F2CB72E-A01C-4185-A38A-6E04814B7C42}"/>
              </a:ext>
            </a:extLst>
          </p:cNvPr>
          <p:cNvSpPr>
            <a:spLocks noGrp="1"/>
          </p:cNvSpPr>
          <p:nvPr>
            <p:ph type="title"/>
          </p:nvPr>
        </p:nvSpPr>
        <p:spPr>
          <a:xfrm>
            <a:off x="825871" y="785925"/>
            <a:ext cx="7759103" cy="779463"/>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9F7ED8-B9D5-41D5-B7C7-5EA89396744F}"/>
              </a:ext>
            </a:extLst>
          </p:cNvPr>
          <p:cNvSpPr>
            <a:spLocks noGrp="1"/>
          </p:cNvSpPr>
          <p:nvPr>
            <p:ph type="body" idx="1"/>
          </p:nvPr>
        </p:nvSpPr>
        <p:spPr>
          <a:xfrm>
            <a:off x="825871" y="1852523"/>
            <a:ext cx="7759103" cy="35536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2A217E8B-0FF7-4CB4-B299-49117474FC9D}"/>
              </a:ext>
            </a:extLst>
          </p:cNvPr>
          <p:cNvSpPr>
            <a:spLocks noGrp="1"/>
          </p:cNvSpPr>
          <p:nvPr>
            <p:ph type="sldNum" sz="quarter" idx="4"/>
          </p:nvPr>
        </p:nvSpPr>
        <p:spPr>
          <a:xfrm>
            <a:off x="11144369" y="6460639"/>
            <a:ext cx="221760" cy="135503"/>
          </a:xfrm>
          <a:prstGeom prst="rect">
            <a:avLst/>
          </a:prstGeom>
        </p:spPr>
        <p:txBody>
          <a:bodyPr vert="horz" lIns="0" tIns="0" rIns="0" bIns="0" rtlCol="0" anchor="t" anchorCtr="0"/>
          <a:lstStyle>
            <a:lvl1pPr algn="r">
              <a:defRPr sz="900">
                <a:solidFill>
                  <a:schemeClr val="accent1"/>
                </a:solidFill>
              </a:defRPr>
            </a:lvl1pPr>
          </a:lstStyle>
          <a:p>
            <a:fld id="{A7CFE418-7A09-4C50-9C5D-C3EB12E7A8B4}" type="slidenum">
              <a:rPr lang="en-GB" smtClean="0"/>
              <a:t>‹#›</a:t>
            </a:fld>
            <a:endParaRPr lang="en-GB"/>
          </a:p>
        </p:txBody>
      </p:sp>
      <p:sp>
        <p:nvSpPr>
          <p:cNvPr id="8" name="Oval 7">
            <a:extLst>
              <a:ext uri="{FF2B5EF4-FFF2-40B4-BE49-F238E27FC236}">
                <a16:creationId xmlns:a16="http://schemas.microsoft.com/office/drawing/2014/main" id="{A1EDCEE4-A155-211A-A998-B2E166FB1085}"/>
              </a:ext>
            </a:extLst>
          </p:cNvPr>
          <p:cNvSpPr/>
          <p:nvPr/>
        </p:nvSpPr>
        <p:spPr>
          <a:xfrm>
            <a:off x="10349046" y="6459810"/>
            <a:ext cx="137160" cy="1371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873CB2-676F-282C-ECFB-9AFA7ACE6B2B}"/>
              </a:ext>
            </a:extLst>
          </p:cNvPr>
          <p:cNvSpPr/>
          <p:nvPr/>
        </p:nvSpPr>
        <p:spPr>
          <a:xfrm>
            <a:off x="10167662" y="6459810"/>
            <a:ext cx="137160" cy="1371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136D0F-98E3-8BEF-CFBD-D32A8DC4FCAC}"/>
              </a:ext>
            </a:extLst>
          </p:cNvPr>
          <p:cNvSpPr/>
          <p:nvPr/>
        </p:nvSpPr>
        <p:spPr>
          <a:xfrm>
            <a:off x="9986279" y="6459810"/>
            <a:ext cx="137160" cy="1371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24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2400" b="1" i="0" kern="1200">
          <a:solidFill>
            <a:schemeClr val="accent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0"/>
        </a:spcBef>
        <a:spcAft>
          <a:spcPts val="300"/>
        </a:spcAft>
        <a:buFontTx/>
        <a:buNone/>
        <a:defRPr sz="1800" b="0" i="0" kern="1200">
          <a:solidFill>
            <a:schemeClr val="accent1"/>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b="0" i="0" kern="1200">
          <a:solidFill>
            <a:schemeClr val="tx2"/>
          </a:solidFill>
          <a:latin typeface="Calibri Light" panose="020F0302020204030204" pitchFamily="34" charset="0"/>
          <a:ea typeface="+mn-ea"/>
          <a:cs typeface="Calibri Light" panose="020F0302020204030204" pitchFamily="34" charset="0"/>
        </a:defRPr>
      </a:lvl2pPr>
      <a:lvl3pPr marL="404813" indent="-171450" algn="l" defTabSz="914400" rtl="0" eaLnBrk="1" latinLnBrk="0" hangingPunct="1">
        <a:lnSpc>
          <a:spcPct val="100000"/>
        </a:lnSpc>
        <a:spcBef>
          <a:spcPts val="500"/>
        </a:spcBef>
        <a:buFont typeface="Wingdings" panose="05000000000000000000" pitchFamily="2" charset="2"/>
        <a:buChar char="§"/>
        <a:defRPr sz="1300" b="0" i="0" kern="1200">
          <a:solidFill>
            <a:schemeClr val="tx2"/>
          </a:solidFill>
          <a:latin typeface="Calibri Light" panose="020F0302020204030204" pitchFamily="34" charset="0"/>
          <a:ea typeface="+mn-ea"/>
          <a:cs typeface="Calibri Light" panose="020F0302020204030204" pitchFamily="34" charset="0"/>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2"/>
          </a:solidFill>
          <a:latin typeface="Calibri Light" panose="020F0302020204030204" pitchFamily="34" charset="0"/>
          <a:ea typeface="+mn-ea"/>
          <a:cs typeface="Calibri Light" panose="020F0302020204030204" pitchFamily="34" charset="0"/>
        </a:defRPr>
      </a:lvl4pPr>
      <a:lvl5pPr marL="719138" indent="-157163" algn="l" defTabSz="914400" rtl="0" eaLnBrk="1" latinLnBrk="0" hangingPunct="1">
        <a:lnSpc>
          <a:spcPct val="100000"/>
        </a:lnSpc>
        <a:spcBef>
          <a:spcPts val="500"/>
        </a:spcBef>
        <a:buFont typeface="Wingdings" panose="05000000000000000000" pitchFamily="2" charset="2"/>
        <a:buChar char="§"/>
        <a:defRPr sz="9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adhdcentre.co.uk/female-vs-male-adhd/"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adhduk.co.uk/right-to-choose/" TargetMode="External"/><Relationship Id="rId5" Type="http://schemas.openxmlformats.org/officeDocument/2006/relationships/hyperlink" Target="https://neurodivergentinsights.com/misdiagnosis-monday/adhd-vs-adhd" TargetMode="External"/><Relationship Id="rId4" Type="http://schemas.openxmlformats.org/officeDocument/2006/relationships/hyperlink" Target="https://www.additudemag.com/gender-differences-in-adhd-women-vs-m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youtube.com/watch?v=YeamHE6Kank&amp;t=42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BFD3-4A7A-50D1-3D75-8AA99F97DDC7}"/>
              </a:ext>
            </a:extLst>
          </p:cNvPr>
          <p:cNvSpPr>
            <a:spLocks noGrp="1"/>
          </p:cNvSpPr>
          <p:nvPr>
            <p:ph type="title"/>
          </p:nvPr>
        </p:nvSpPr>
        <p:spPr>
          <a:xfrm>
            <a:off x="771633" y="1951743"/>
            <a:ext cx="6089145" cy="1477257"/>
          </a:xfrm>
        </p:spPr>
        <p:txBody>
          <a:bodyPr anchor="t">
            <a:normAutofit/>
          </a:bodyPr>
          <a:lstStyle/>
          <a:p>
            <a:r>
              <a:rPr lang="en-GB" sz="4800" dirty="0"/>
              <a:t>Understanding ADHD </a:t>
            </a:r>
          </a:p>
        </p:txBody>
      </p:sp>
      <p:sp>
        <p:nvSpPr>
          <p:cNvPr id="8" name="Content Placeholder 2">
            <a:extLst>
              <a:ext uri="{FF2B5EF4-FFF2-40B4-BE49-F238E27FC236}">
                <a16:creationId xmlns:a16="http://schemas.microsoft.com/office/drawing/2014/main" id="{472EAC48-A6A0-7FBF-73D9-18FA737205F5}"/>
              </a:ext>
            </a:extLst>
          </p:cNvPr>
          <p:cNvSpPr>
            <a:spLocks noGrp="1"/>
          </p:cNvSpPr>
          <p:nvPr>
            <p:ph sz="quarter" idx="14"/>
          </p:nvPr>
        </p:nvSpPr>
        <p:spPr>
          <a:xfrm>
            <a:off x="771633" y="2906965"/>
            <a:ext cx="5324367" cy="1044069"/>
          </a:xfrm>
        </p:spPr>
        <p:txBody>
          <a:bodyPr>
            <a:normAutofit/>
          </a:bodyPr>
          <a:lstStyle/>
          <a:p>
            <a:r>
              <a:rPr lang="en-GB" sz="2400" dirty="0"/>
              <a:t>Practical strategies to support children and young people with ADHD to thrive</a:t>
            </a:r>
            <a:endParaRPr lang="en-US" sz="2400" dirty="0"/>
          </a:p>
        </p:txBody>
      </p:sp>
      <p:sp>
        <p:nvSpPr>
          <p:cNvPr id="10" name="Text Placeholder 3">
            <a:extLst>
              <a:ext uri="{FF2B5EF4-FFF2-40B4-BE49-F238E27FC236}">
                <a16:creationId xmlns:a16="http://schemas.microsoft.com/office/drawing/2014/main" id="{15726320-8C09-0A1E-3D06-3F93F9C6AAE1}"/>
              </a:ext>
            </a:extLst>
          </p:cNvPr>
          <p:cNvSpPr>
            <a:spLocks noGrp="1"/>
          </p:cNvSpPr>
          <p:nvPr>
            <p:ph type="body" sz="quarter" idx="12"/>
          </p:nvPr>
        </p:nvSpPr>
        <p:spPr>
          <a:xfrm>
            <a:off x="6860778" y="5549519"/>
            <a:ext cx="3201764" cy="267152"/>
          </a:xfrm>
        </p:spPr>
        <p:txBody>
          <a:bodyPr/>
          <a:lstStyle/>
          <a:p>
            <a:endParaRPr lang="en-US"/>
          </a:p>
        </p:txBody>
      </p:sp>
    </p:spTree>
    <p:extLst>
      <p:ext uri="{BB962C8B-B14F-4D97-AF65-F5344CB8AC3E}">
        <p14:creationId xmlns:p14="http://schemas.microsoft.com/office/powerpoint/2010/main" val="1006672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E9E6-8F63-3C14-6E79-92703A2C0F3D}"/>
              </a:ext>
            </a:extLst>
          </p:cNvPr>
          <p:cNvSpPr>
            <a:spLocks noGrp="1"/>
          </p:cNvSpPr>
          <p:nvPr>
            <p:ph type="title"/>
          </p:nvPr>
        </p:nvSpPr>
        <p:spPr>
          <a:xfrm>
            <a:off x="825871" y="785925"/>
            <a:ext cx="7759103" cy="779463"/>
          </a:xfrm>
        </p:spPr>
        <p:txBody>
          <a:bodyPr anchor="ctr">
            <a:normAutofit/>
          </a:bodyPr>
          <a:lstStyle/>
          <a:p>
            <a:r>
              <a:rPr lang="en-GB" sz="4800" dirty="0"/>
              <a:t>Praise </a:t>
            </a:r>
            <a:r>
              <a:rPr lang="en-GB" sz="4000" dirty="0"/>
              <a:t>  </a:t>
            </a:r>
          </a:p>
        </p:txBody>
      </p:sp>
      <p:graphicFrame>
        <p:nvGraphicFramePr>
          <p:cNvPr id="5" name="Content Placeholder 2">
            <a:extLst>
              <a:ext uri="{FF2B5EF4-FFF2-40B4-BE49-F238E27FC236}">
                <a16:creationId xmlns:a16="http://schemas.microsoft.com/office/drawing/2014/main" id="{E297D8C4-D1B6-92FC-E3BE-0E8F0C72510A}"/>
              </a:ext>
            </a:extLst>
          </p:cNvPr>
          <p:cNvGraphicFramePr>
            <a:graphicFrameLocks noGrp="1"/>
          </p:cNvGraphicFramePr>
          <p:nvPr>
            <p:ph sz="half" idx="2"/>
            <p:extLst>
              <p:ext uri="{D42A27DB-BD31-4B8C-83A1-F6EECF244321}">
                <p14:modId xmlns:p14="http://schemas.microsoft.com/office/powerpoint/2010/main" val="486765004"/>
              </p:ext>
            </p:extLst>
          </p:nvPr>
        </p:nvGraphicFramePr>
        <p:xfrm>
          <a:off x="6184529" y="137944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Content Placeholder 17" descr="A cartoon of a child and a star&#10;&#10;Description automatically generated">
            <a:extLst>
              <a:ext uri="{FF2B5EF4-FFF2-40B4-BE49-F238E27FC236}">
                <a16:creationId xmlns:a16="http://schemas.microsoft.com/office/drawing/2014/main" id="{97BB694A-36B6-0340-C3F4-9E9B068E7A9F}"/>
              </a:ext>
            </a:extLst>
          </p:cNvPr>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1101223" y="1472416"/>
            <a:ext cx="3856276" cy="4351338"/>
          </a:xfrm>
        </p:spPr>
      </p:pic>
      <p:sp>
        <p:nvSpPr>
          <p:cNvPr id="19" name="Star: 5 Points 18">
            <a:extLst>
              <a:ext uri="{FF2B5EF4-FFF2-40B4-BE49-F238E27FC236}">
                <a16:creationId xmlns:a16="http://schemas.microsoft.com/office/drawing/2014/main" id="{113A0BA2-69F1-A9DF-A79C-A761A13F7421}"/>
              </a:ext>
            </a:extLst>
          </p:cNvPr>
          <p:cNvSpPr/>
          <p:nvPr/>
        </p:nvSpPr>
        <p:spPr>
          <a:xfrm>
            <a:off x="11207103" y="5985929"/>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197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24971A-8064-0094-87D0-4C5BF307A9B0}"/>
              </a:ext>
            </a:extLst>
          </p:cNvPr>
          <p:cNvSpPr>
            <a:spLocks noGrp="1"/>
          </p:cNvSpPr>
          <p:nvPr>
            <p:ph type="title"/>
          </p:nvPr>
        </p:nvSpPr>
        <p:spPr>
          <a:xfrm>
            <a:off x="693683" y="61363"/>
            <a:ext cx="7683062" cy="925760"/>
          </a:xfrm>
        </p:spPr>
        <p:txBody>
          <a:bodyPr>
            <a:normAutofit/>
          </a:bodyPr>
          <a:lstStyle/>
          <a:p>
            <a:r>
              <a:rPr lang="en-US" sz="4800" dirty="0">
                <a:ea typeface="Calibri" panose="020F0502020204030204" pitchFamily="34" charset="0"/>
              </a:rPr>
              <a:t>Talking to your child </a:t>
            </a:r>
          </a:p>
        </p:txBody>
      </p:sp>
      <p:sp>
        <p:nvSpPr>
          <p:cNvPr id="11" name="Text Placeholder 3">
            <a:extLst>
              <a:ext uri="{FF2B5EF4-FFF2-40B4-BE49-F238E27FC236}">
                <a16:creationId xmlns:a16="http://schemas.microsoft.com/office/drawing/2014/main" id="{4E756335-A94B-C197-A989-EA4A60AB2966}"/>
              </a:ext>
            </a:extLst>
          </p:cNvPr>
          <p:cNvSpPr>
            <a:spLocks noGrp="1"/>
          </p:cNvSpPr>
          <p:nvPr>
            <p:ph type="body" sz="quarter" idx="13"/>
          </p:nvPr>
        </p:nvSpPr>
        <p:spPr>
          <a:xfrm>
            <a:off x="825871" y="6408087"/>
            <a:ext cx="4114800" cy="225026"/>
          </a:xfrm>
        </p:spPr>
        <p:txBody>
          <a:bodyPr/>
          <a:lstStyle/>
          <a:p>
            <a:endParaRPr lang="en-US">
              <a:ea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C12CC616-FA9B-C44B-A567-599BC35D1CDB}"/>
              </a:ext>
            </a:extLst>
          </p:cNvPr>
          <p:cNvGraphicFramePr>
            <a:graphicFrameLocks noGrp="1"/>
          </p:cNvGraphicFramePr>
          <p:nvPr>
            <p:ph idx="1"/>
            <p:extLst>
              <p:ext uri="{D42A27DB-BD31-4B8C-83A1-F6EECF244321}">
                <p14:modId xmlns:p14="http://schemas.microsoft.com/office/powerpoint/2010/main" val="1674711179"/>
              </p:ext>
            </p:extLst>
          </p:nvPr>
        </p:nvGraphicFramePr>
        <p:xfrm>
          <a:off x="310734" y="987123"/>
          <a:ext cx="6096000" cy="5132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CF58009-5299-5551-755F-4F1088CE2FE5}"/>
              </a:ext>
            </a:extLst>
          </p:cNvPr>
          <p:cNvPicPr>
            <a:picLocks noChangeAspect="1"/>
          </p:cNvPicPr>
          <p:nvPr/>
        </p:nvPicPr>
        <p:blipFill>
          <a:blip r:embed="rId8"/>
          <a:stretch>
            <a:fillRect/>
          </a:stretch>
        </p:blipFill>
        <p:spPr>
          <a:xfrm>
            <a:off x="7298756" y="3242500"/>
            <a:ext cx="4582510" cy="2774615"/>
          </a:xfrm>
          <a:prstGeom prst="rect">
            <a:avLst/>
          </a:prstGeom>
        </p:spPr>
      </p:pic>
    </p:spTree>
    <p:extLst>
      <p:ext uri="{BB962C8B-B14F-4D97-AF65-F5344CB8AC3E}">
        <p14:creationId xmlns:p14="http://schemas.microsoft.com/office/powerpoint/2010/main" val="60649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24BA4-C266-C2FC-2D16-69F61DFD2695}"/>
              </a:ext>
            </a:extLst>
          </p:cNvPr>
          <p:cNvSpPr>
            <a:spLocks noGrp="1"/>
          </p:cNvSpPr>
          <p:nvPr>
            <p:ph type="body" sz="quarter" idx="12"/>
          </p:nvPr>
        </p:nvSpPr>
        <p:spPr>
          <a:xfrm>
            <a:off x="4667932" y="3293639"/>
            <a:ext cx="2849788" cy="267152"/>
          </a:xfrm>
        </p:spPr>
        <p:txBody>
          <a:bodyPr anchor="ctr">
            <a:normAutofit/>
          </a:bodyPr>
          <a:lstStyle/>
          <a:p>
            <a:pPr>
              <a:lnSpc>
                <a:spcPct val="90000"/>
              </a:lnSpc>
            </a:pPr>
            <a:r>
              <a:rPr lang="en-GB" sz="1900" b="1" dirty="0"/>
              <a:t>Building up from the base </a:t>
            </a:r>
          </a:p>
        </p:txBody>
      </p:sp>
      <p:sp>
        <p:nvSpPr>
          <p:cNvPr id="6" name="Rectangle: Rounded Corners 5">
            <a:extLst>
              <a:ext uri="{FF2B5EF4-FFF2-40B4-BE49-F238E27FC236}">
                <a16:creationId xmlns:a16="http://schemas.microsoft.com/office/drawing/2014/main" id="{5F86C06E-1A01-07CE-126E-8610F6891ADA}"/>
              </a:ext>
            </a:extLst>
          </p:cNvPr>
          <p:cNvSpPr/>
          <p:nvPr/>
        </p:nvSpPr>
        <p:spPr>
          <a:xfrm>
            <a:off x="2841172" y="1992085"/>
            <a:ext cx="7102929" cy="209005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90000"/>
              </a:lnSpc>
            </a:pPr>
            <a:r>
              <a:rPr lang="en-GB" sz="6000" b="1" dirty="0"/>
              <a:t>Building up from the base </a:t>
            </a:r>
          </a:p>
        </p:txBody>
      </p:sp>
    </p:spTree>
    <p:extLst>
      <p:ext uri="{BB962C8B-B14F-4D97-AF65-F5344CB8AC3E}">
        <p14:creationId xmlns:p14="http://schemas.microsoft.com/office/powerpoint/2010/main" val="77695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9C71C9-4660-BAD3-45D1-B993C5F15E14}"/>
              </a:ext>
            </a:extLst>
          </p:cNvPr>
          <p:cNvPicPr>
            <a:picLocks noGrp="1" noChangeAspect="1"/>
          </p:cNvPicPr>
          <p:nvPr>
            <p:ph idx="1"/>
          </p:nvPr>
        </p:nvPicPr>
        <p:blipFill>
          <a:blip r:embed="rId3"/>
          <a:stretch>
            <a:fillRect/>
          </a:stretch>
        </p:blipFill>
        <p:spPr>
          <a:xfrm>
            <a:off x="3041226" y="55626"/>
            <a:ext cx="6109547" cy="6016449"/>
          </a:xfrm>
          <a:noFill/>
        </p:spPr>
      </p:pic>
      <p:sp>
        <p:nvSpPr>
          <p:cNvPr id="2" name="Title 1">
            <a:extLst>
              <a:ext uri="{FF2B5EF4-FFF2-40B4-BE49-F238E27FC236}">
                <a16:creationId xmlns:a16="http://schemas.microsoft.com/office/drawing/2014/main" id="{EDECB865-17BF-267C-B127-E71F1C93425E}"/>
              </a:ext>
            </a:extLst>
          </p:cNvPr>
          <p:cNvSpPr>
            <a:spLocks noGrp="1"/>
          </p:cNvSpPr>
          <p:nvPr>
            <p:ph type="title"/>
          </p:nvPr>
        </p:nvSpPr>
        <p:spPr>
          <a:xfrm>
            <a:off x="825871" y="498764"/>
            <a:ext cx="4292394" cy="2821799"/>
          </a:xfrm>
        </p:spPr>
        <p:txBody>
          <a:bodyPr anchor="ctr">
            <a:normAutofit/>
          </a:bodyPr>
          <a:lstStyle/>
          <a:p>
            <a:r>
              <a:rPr lang="en-GB" sz="4800" dirty="0"/>
              <a:t>Maslow’s Hierarchy</a:t>
            </a:r>
            <a:br>
              <a:rPr lang="en-GB" sz="4800" dirty="0"/>
            </a:br>
            <a:r>
              <a:rPr lang="en-GB" sz="4800" dirty="0"/>
              <a:t> of needs</a:t>
            </a:r>
          </a:p>
        </p:txBody>
      </p:sp>
      <p:sp>
        <p:nvSpPr>
          <p:cNvPr id="12" name="Text Placeholder 3">
            <a:extLst>
              <a:ext uri="{FF2B5EF4-FFF2-40B4-BE49-F238E27FC236}">
                <a16:creationId xmlns:a16="http://schemas.microsoft.com/office/drawing/2014/main" id="{BA2A5372-F7D5-36CE-64B4-7481C378999C}"/>
              </a:ext>
            </a:extLst>
          </p:cNvPr>
          <p:cNvSpPr>
            <a:spLocks noGrp="1"/>
          </p:cNvSpPr>
          <p:nvPr>
            <p:ph type="body" sz="quarter" idx="13"/>
          </p:nvPr>
        </p:nvSpPr>
        <p:spPr>
          <a:xfrm>
            <a:off x="825871" y="6408087"/>
            <a:ext cx="4114800" cy="225026"/>
          </a:xfrm>
        </p:spPr>
        <p:txBody>
          <a:bodyPr/>
          <a:lstStyle/>
          <a:p>
            <a:endParaRPr lang="en-US"/>
          </a:p>
        </p:txBody>
      </p:sp>
      <p:sp>
        <p:nvSpPr>
          <p:cNvPr id="3" name="Star: 5 Points 2">
            <a:extLst>
              <a:ext uri="{FF2B5EF4-FFF2-40B4-BE49-F238E27FC236}">
                <a16:creationId xmlns:a16="http://schemas.microsoft.com/office/drawing/2014/main" id="{5C50C3D4-DBA8-965E-4BDF-75F5172F4E8A}"/>
              </a:ext>
            </a:extLst>
          </p:cNvPr>
          <p:cNvSpPr/>
          <p:nvPr/>
        </p:nvSpPr>
        <p:spPr>
          <a:xfrm>
            <a:off x="11207103" y="5985929"/>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71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2B62-8AF2-E3E2-F051-C3367B4E8C2B}"/>
              </a:ext>
            </a:extLst>
          </p:cNvPr>
          <p:cNvSpPr>
            <a:spLocks noGrp="1"/>
          </p:cNvSpPr>
          <p:nvPr>
            <p:ph type="title"/>
          </p:nvPr>
        </p:nvSpPr>
        <p:spPr>
          <a:xfrm>
            <a:off x="362733" y="160104"/>
            <a:ext cx="7759103" cy="779463"/>
          </a:xfrm>
        </p:spPr>
        <p:txBody>
          <a:bodyPr>
            <a:normAutofit/>
          </a:bodyPr>
          <a:lstStyle/>
          <a:p>
            <a:r>
              <a:rPr lang="en-GB" sz="4800" dirty="0"/>
              <a:t>Sleep Difficulties and ADHD </a:t>
            </a:r>
          </a:p>
        </p:txBody>
      </p:sp>
      <p:pic>
        <p:nvPicPr>
          <p:cNvPr id="10" name="Picture 9" descr="Cartoon a cartoon of a child lying in bed&#10;&#10;Description automatically generated">
            <a:extLst>
              <a:ext uri="{FF2B5EF4-FFF2-40B4-BE49-F238E27FC236}">
                <a16:creationId xmlns:a16="http://schemas.microsoft.com/office/drawing/2014/main" id="{15380710-B27B-3C90-BA2C-DEFD11204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840" y="2956242"/>
            <a:ext cx="2929373" cy="2997235"/>
          </a:xfrm>
          <a:prstGeom prst="rect">
            <a:avLst/>
          </a:prstGeom>
        </p:spPr>
      </p:pic>
      <p:sp>
        <p:nvSpPr>
          <p:cNvPr id="3" name="Content Placeholder 2">
            <a:extLst>
              <a:ext uri="{FF2B5EF4-FFF2-40B4-BE49-F238E27FC236}">
                <a16:creationId xmlns:a16="http://schemas.microsoft.com/office/drawing/2014/main" id="{7A512BEA-BD3D-AAC6-BF67-9A58BE749694}"/>
              </a:ext>
            </a:extLst>
          </p:cNvPr>
          <p:cNvSpPr>
            <a:spLocks noGrp="1"/>
          </p:cNvSpPr>
          <p:nvPr>
            <p:ph idx="1"/>
          </p:nvPr>
        </p:nvSpPr>
        <p:spPr>
          <a:xfrm>
            <a:off x="362733" y="1460637"/>
            <a:ext cx="7759103" cy="3553666"/>
          </a:xfrm>
        </p:spPr>
        <p:txBody>
          <a:bodyPr>
            <a:normAutofit/>
          </a:bodyPr>
          <a:lstStyle/>
          <a:p>
            <a:r>
              <a:rPr lang="en-GB" sz="2400" dirty="0"/>
              <a:t>Children need 9 or 10 hours of sleep a night. </a:t>
            </a:r>
          </a:p>
          <a:p>
            <a:endParaRPr lang="en-GB" sz="2400" dirty="0"/>
          </a:p>
          <a:p>
            <a:r>
              <a:rPr lang="en-GB" sz="2400" dirty="0"/>
              <a:t>There is a strong link between ADHD and sleep problems.</a:t>
            </a:r>
          </a:p>
          <a:p>
            <a:endParaRPr lang="en-GB" sz="2400" dirty="0"/>
          </a:p>
          <a:p>
            <a:r>
              <a:rPr lang="en-GB" sz="2400" dirty="0"/>
              <a:t>Lack of sleep has negative impact on the child’s emotion and concentration </a:t>
            </a:r>
          </a:p>
          <a:p>
            <a:endParaRPr lang="en-GB" sz="2400" dirty="0"/>
          </a:p>
          <a:p>
            <a:r>
              <a:rPr lang="en-GB" sz="2400" dirty="0"/>
              <a:t>Lack of sleep and sleep disruption is common for parents of children with ADHD and impacts family quality of life.</a:t>
            </a:r>
          </a:p>
        </p:txBody>
      </p:sp>
      <p:pic>
        <p:nvPicPr>
          <p:cNvPr id="12" name="Picture 11" descr="A person holding a pillow&#10;&#10;Description automatically generated">
            <a:extLst>
              <a:ext uri="{FF2B5EF4-FFF2-40B4-BE49-F238E27FC236}">
                <a16:creationId xmlns:a16="http://schemas.microsoft.com/office/drawing/2014/main" id="{E8F15D90-3D12-E22E-A333-5A6A39C5F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683" y="213327"/>
            <a:ext cx="2543530" cy="2191056"/>
          </a:xfrm>
          <a:prstGeom prst="rect">
            <a:avLst/>
          </a:prstGeom>
        </p:spPr>
      </p:pic>
    </p:spTree>
    <p:extLst>
      <p:ext uri="{BB962C8B-B14F-4D97-AF65-F5344CB8AC3E}">
        <p14:creationId xmlns:p14="http://schemas.microsoft.com/office/powerpoint/2010/main" val="330112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09C6-4E3A-A1EE-8AA9-1CAF2F1141B2}"/>
              </a:ext>
            </a:extLst>
          </p:cNvPr>
          <p:cNvSpPr>
            <a:spLocks noGrp="1"/>
          </p:cNvSpPr>
          <p:nvPr>
            <p:ph type="title"/>
          </p:nvPr>
        </p:nvSpPr>
        <p:spPr>
          <a:xfrm>
            <a:off x="717014" y="568211"/>
            <a:ext cx="7759103" cy="779463"/>
          </a:xfrm>
        </p:spPr>
        <p:txBody>
          <a:bodyPr>
            <a:normAutofit/>
          </a:bodyPr>
          <a:lstStyle/>
          <a:p>
            <a:r>
              <a:rPr lang="en-GB" sz="4800" dirty="0"/>
              <a:t>Sleep Diary  </a:t>
            </a:r>
          </a:p>
        </p:txBody>
      </p:sp>
      <p:pic>
        <p:nvPicPr>
          <p:cNvPr id="10" name="Content Placeholder 9">
            <a:extLst>
              <a:ext uri="{FF2B5EF4-FFF2-40B4-BE49-F238E27FC236}">
                <a16:creationId xmlns:a16="http://schemas.microsoft.com/office/drawing/2014/main" id="{B169E9B5-B788-B7AD-37F0-5B984347C9D2}"/>
              </a:ext>
            </a:extLst>
          </p:cNvPr>
          <p:cNvPicPr>
            <a:picLocks noGrp="1" noChangeAspect="1"/>
          </p:cNvPicPr>
          <p:nvPr>
            <p:ph idx="1"/>
          </p:nvPr>
        </p:nvPicPr>
        <p:blipFill>
          <a:blip r:embed="rId3"/>
          <a:stretch>
            <a:fillRect/>
          </a:stretch>
        </p:blipFill>
        <p:spPr>
          <a:xfrm>
            <a:off x="7739744" y="188458"/>
            <a:ext cx="4189796" cy="5873265"/>
          </a:xfrm>
        </p:spPr>
      </p:pic>
      <p:sp>
        <p:nvSpPr>
          <p:cNvPr id="12" name="TextBox 11">
            <a:extLst>
              <a:ext uri="{FF2B5EF4-FFF2-40B4-BE49-F238E27FC236}">
                <a16:creationId xmlns:a16="http://schemas.microsoft.com/office/drawing/2014/main" id="{309B2C6C-3699-58C8-9D22-D0F7B458B3D3}"/>
              </a:ext>
            </a:extLst>
          </p:cNvPr>
          <p:cNvSpPr txBox="1"/>
          <p:nvPr/>
        </p:nvSpPr>
        <p:spPr>
          <a:xfrm>
            <a:off x="398813" y="1617457"/>
            <a:ext cx="6415088" cy="3385542"/>
          </a:xfrm>
          <a:prstGeom prst="rect">
            <a:avLst/>
          </a:prstGeom>
          <a:noFill/>
        </p:spPr>
        <p:txBody>
          <a:bodyPr wrap="square" rtlCol="0">
            <a:spAutoFit/>
          </a:bodyPr>
          <a:lstStyle/>
          <a:p>
            <a:pPr marL="457200" indent="-457200">
              <a:buFont typeface="Arial" panose="020B0604020202020204" pitchFamily="34" charset="0"/>
              <a:buChar char="•"/>
            </a:pPr>
            <a:r>
              <a:rPr lang="en-GB" sz="2800" dirty="0"/>
              <a:t>What time did you go to bed?</a:t>
            </a:r>
          </a:p>
          <a:p>
            <a:pPr marL="457200" indent="-457200">
              <a:buFont typeface="Arial" panose="020B0604020202020204" pitchFamily="34" charset="0"/>
              <a:buChar char="•"/>
            </a:pPr>
            <a:r>
              <a:rPr lang="en-GB" sz="2800" dirty="0"/>
              <a:t>How long did it take you to get to sleep?</a:t>
            </a:r>
          </a:p>
          <a:p>
            <a:pPr marL="457200" indent="-457200">
              <a:buFont typeface="Arial" panose="020B0604020202020204" pitchFamily="34" charset="0"/>
              <a:buChar char="•"/>
            </a:pPr>
            <a:r>
              <a:rPr lang="en-GB" sz="2800" dirty="0"/>
              <a:t>How many times did you wake up in the night?</a:t>
            </a:r>
          </a:p>
          <a:p>
            <a:pPr marL="457200" indent="-457200">
              <a:buFont typeface="Arial" panose="020B0604020202020204" pitchFamily="34" charset="0"/>
              <a:buChar char="•"/>
            </a:pPr>
            <a:r>
              <a:rPr lang="en-GB" sz="2800" dirty="0"/>
              <a:t>How good was your sleep? (5=brilliant, 4=good, 3=Average, 2=bad, 1=very bad)</a:t>
            </a:r>
          </a:p>
          <a:p>
            <a:endParaRPr lang="en-GB" dirty="0"/>
          </a:p>
        </p:txBody>
      </p:sp>
    </p:spTree>
    <p:extLst>
      <p:ext uri="{BB962C8B-B14F-4D97-AF65-F5344CB8AC3E}">
        <p14:creationId xmlns:p14="http://schemas.microsoft.com/office/powerpoint/2010/main" val="161664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erson using a cotton pad to remove her makeup&#10;&#10;Description automatically generated">
            <a:extLst>
              <a:ext uri="{FF2B5EF4-FFF2-40B4-BE49-F238E27FC236}">
                <a16:creationId xmlns:a16="http://schemas.microsoft.com/office/drawing/2014/main" id="{E051B8AA-434C-5759-BFBA-C05E61B3B4EE}"/>
              </a:ext>
            </a:extLst>
          </p:cNvPr>
          <p:cNvPicPr>
            <a:picLocks noChangeAspect="1"/>
          </p:cNvPicPr>
          <p:nvPr/>
        </p:nvPicPr>
        <p:blipFill rotWithShape="1">
          <a:blip r:embed="rId3">
            <a:extLst>
              <a:ext uri="{28A0092B-C50C-407E-A947-70E740481C1C}">
                <a14:useLocalDpi xmlns:a14="http://schemas.microsoft.com/office/drawing/2010/main" val="0"/>
              </a:ext>
            </a:extLst>
          </a:blip>
          <a:srcRect t="5555" b="4663"/>
          <a:stretch/>
        </p:blipFill>
        <p:spPr>
          <a:xfrm>
            <a:off x="9938024" y="234903"/>
            <a:ext cx="2204123" cy="2010056"/>
          </a:xfrm>
          <a:prstGeom prst="rect">
            <a:avLst/>
          </a:prstGeom>
        </p:spPr>
      </p:pic>
      <p:pic>
        <p:nvPicPr>
          <p:cNvPr id="31" name="Picture 30" descr="A black and white musical notes&#10;&#10;Description automatically generated">
            <a:extLst>
              <a:ext uri="{FF2B5EF4-FFF2-40B4-BE49-F238E27FC236}">
                <a16:creationId xmlns:a16="http://schemas.microsoft.com/office/drawing/2014/main" id="{9950BA7D-0EE1-8606-6A30-9D281AACD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155" y="2946571"/>
            <a:ext cx="2002310" cy="1646970"/>
          </a:xfrm>
          <a:prstGeom prst="rect">
            <a:avLst/>
          </a:prstGeom>
        </p:spPr>
      </p:pic>
      <p:pic>
        <p:nvPicPr>
          <p:cNvPr id="27" name="Picture 26" descr="A hand writing on a piece of paper&#10;&#10;Description automatically generated">
            <a:extLst>
              <a:ext uri="{FF2B5EF4-FFF2-40B4-BE49-F238E27FC236}">
                <a16:creationId xmlns:a16="http://schemas.microsoft.com/office/drawing/2014/main" id="{C0ECE4FE-8C60-EE89-D3DC-0EE27FC9F1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920" y="3722362"/>
            <a:ext cx="3026206" cy="2505664"/>
          </a:xfrm>
          <a:prstGeom prst="rect">
            <a:avLst/>
          </a:prstGeom>
        </p:spPr>
      </p:pic>
      <p:pic>
        <p:nvPicPr>
          <p:cNvPr id="11" name="Picture 10" descr="A cartoon of a tea cup&#10;&#10;Description automatically generated">
            <a:extLst>
              <a:ext uri="{FF2B5EF4-FFF2-40B4-BE49-F238E27FC236}">
                <a16:creationId xmlns:a16="http://schemas.microsoft.com/office/drawing/2014/main" id="{D175867A-652B-4D25-719D-377FBABF65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965" y="138604"/>
            <a:ext cx="2029108" cy="2724530"/>
          </a:xfrm>
          <a:prstGeom prst="rect">
            <a:avLst/>
          </a:prstGeom>
        </p:spPr>
      </p:pic>
      <p:pic>
        <p:nvPicPr>
          <p:cNvPr id="13" name="Picture 12" descr="A person running in shorts&#10;&#10;Description automatically generated">
            <a:extLst>
              <a:ext uri="{FF2B5EF4-FFF2-40B4-BE49-F238E27FC236}">
                <a16:creationId xmlns:a16="http://schemas.microsoft.com/office/drawing/2014/main" id="{EFE3FC7E-91A9-7884-1A46-4CABAD7E13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384" y="3341931"/>
            <a:ext cx="1695687" cy="2267266"/>
          </a:xfrm>
          <a:prstGeom prst="rect">
            <a:avLst/>
          </a:prstGeom>
        </p:spPr>
      </p:pic>
      <p:sp>
        <p:nvSpPr>
          <p:cNvPr id="3" name="Content Placeholder 2">
            <a:extLst>
              <a:ext uri="{FF2B5EF4-FFF2-40B4-BE49-F238E27FC236}">
                <a16:creationId xmlns:a16="http://schemas.microsoft.com/office/drawing/2014/main" id="{D589F383-2D38-4B07-B3BD-497D4A9B943D}"/>
              </a:ext>
            </a:extLst>
          </p:cNvPr>
          <p:cNvSpPr>
            <a:spLocks noGrp="1"/>
          </p:cNvSpPr>
          <p:nvPr>
            <p:ph idx="1"/>
          </p:nvPr>
        </p:nvSpPr>
        <p:spPr>
          <a:xfrm>
            <a:off x="640900" y="1684899"/>
            <a:ext cx="7759103" cy="3553666"/>
          </a:xfrm>
        </p:spPr>
        <p:txBody>
          <a:bodyPr numCol="2">
            <a:normAutofit/>
          </a:bodyPr>
          <a:lstStyle/>
          <a:p>
            <a:endParaRPr lang="en-GB" dirty="0"/>
          </a:p>
          <a:p>
            <a:endParaRPr lang="en-GB" dirty="0"/>
          </a:p>
          <a:p>
            <a:endParaRPr lang="en-GB" dirty="0"/>
          </a:p>
        </p:txBody>
      </p:sp>
      <p:pic>
        <p:nvPicPr>
          <p:cNvPr id="15" name="Picture 14" descr="A bathtub with a shower and water drops&#10;&#10;Description automatically generated">
            <a:extLst>
              <a:ext uri="{FF2B5EF4-FFF2-40B4-BE49-F238E27FC236}">
                <a16:creationId xmlns:a16="http://schemas.microsoft.com/office/drawing/2014/main" id="{6F8A270A-4D3D-6A5C-ED2A-0221E77F6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6048" y="560728"/>
            <a:ext cx="2453097" cy="2505663"/>
          </a:xfrm>
          <a:prstGeom prst="rect">
            <a:avLst/>
          </a:prstGeom>
        </p:spPr>
      </p:pic>
      <p:pic>
        <p:nvPicPr>
          <p:cNvPr id="17" name="Picture 16" descr="A set of music icons&#10;&#10;Description automatically generated with medium confidence">
            <a:extLst>
              <a:ext uri="{FF2B5EF4-FFF2-40B4-BE49-F238E27FC236}">
                <a16:creationId xmlns:a16="http://schemas.microsoft.com/office/drawing/2014/main" id="{33BD7F57-4347-10A9-C314-6DBFD488C7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1189" y="4447883"/>
            <a:ext cx="2543530" cy="1695687"/>
          </a:xfrm>
          <a:prstGeom prst="rect">
            <a:avLst/>
          </a:prstGeom>
        </p:spPr>
      </p:pic>
      <p:pic>
        <p:nvPicPr>
          <p:cNvPr id="23" name="Picture 22" descr="A sun and clouds in the water&#10;&#10;Description automatically generated">
            <a:extLst>
              <a:ext uri="{FF2B5EF4-FFF2-40B4-BE49-F238E27FC236}">
                <a16:creationId xmlns:a16="http://schemas.microsoft.com/office/drawing/2014/main" id="{136172A2-0A06-4FFF-AA20-EC477FFA4F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174023"/>
            <a:ext cx="2358440" cy="1921355"/>
          </a:xfrm>
          <a:prstGeom prst="rect">
            <a:avLst/>
          </a:prstGeom>
        </p:spPr>
      </p:pic>
      <p:pic>
        <p:nvPicPr>
          <p:cNvPr id="25" name="Picture 24" descr="A stack of books with text on them&#10;&#10;Description automatically generated">
            <a:extLst>
              <a:ext uri="{FF2B5EF4-FFF2-40B4-BE49-F238E27FC236}">
                <a16:creationId xmlns:a16="http://schemas.microsoft.com/office/drawing/2014/main" id="{572B3CE5-461B-EC5E-DA86-9E4892584B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8910" y="1102283"/>
            <a:ext cx="2467319" cy="1841283"/>
          </a:xfrm>
          <a:prstGeom prst="rect">
            <a:avLst/>
          </a:prstGeom>
        </p:spPr>
      </p:pic>
      <p:pic>
        <p:nvPicPr>
          <p:cNvPr id="21" name="Picture 20" descr="A blue and black clock with a heart&#10;&#10;Description automatically generated">
            <a:extLst>
              <a:ext uri="{FF2B5EF4-FFF2-40B4-BE49-F238E27FC236}">
                <a16:creationId xmlns:a16="http://schemas.microsoft.com/office/drawing/2014/main" id="{9C3BCAFD-5663-1D03-5BC0-401A604097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33559" y="3393667"/>
            <a:ext cx="2358441" cy="2333173"/>
          </a:xfrm>
          <a:prstGeom prst="rect">
            <a:avLst/>
          </a:prstGeom>
        </p:spPr>
      </p:pic>
      <p:pic>
        <p:nvPicPr>
          <p:cNvPr id="29" name="Picture 28" descr="A yellow face with a sad expression&#10;&#10;Description automatically generated">
            <a:extLst>
              <a:ext uri="{FF2B5EF4-FFF2-40B4-BE49-F238E27FC236}">
                <a16:creationId xmlns:a16="http://schemas.microsoft.com/office/drawing/2014/main" id="{15CDB144-CEA5-2747-F0A1-FC639565C9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40535" y="3514099"/>
            <a:ext cx="1987851" cy="1867567"/>
          </a:xfrm>
          <a:prstGeom prst="rect">
            <a:avLst/>
          </a:prstGeom>
        </p:spPr>
      </p:pic>
      <p:sp>
        <p:nvSpPr>
          <p:cNvPr id="2" name="Title 1">
            <a:extLst>
              <a:ext uri="{FF2B5EF4-FFF2-40B4-BE49-F238E27FC236}">
                <a16:creationId xmlns:a16="http://schemas.microsoft.com/office/drawing/2014/main" id="{25C58557-F09C-1994-0234-CB42169C9482}"/>
              </a:ext>
            </a:extLst>
          </p:cNvPr>
          <p:cNvSpPr>
            <a:spLocks noGrp="1"/>
          </p:cNvSpPr>
          <p:nvPr>
            <p:ph type="title"/>
          </p:nvPr>
        </p:nvSpPr>
        <p:spPr>
          <a:xfrm>
            <a:off x="359774" y="139122"/>
            <a:ext cx="7759103" cy="779463"/>
          </a:xfrm>
        </p:spPr>
        <p:txBody>
          <a:bodyPr>
            <a:normAutofit/>
          </a:bodyPr>
          <a:lstStyle/>
          <a:p>
            <a:r>
              <a:rPr lang="en-GB" sz="4800" dirty="0"/>
              <a:t>Strategies to Help Sleep </a:t>
            </a:r>
          </a:p>
        </p:txBody>
      </p:sp>
    </p:spTree>
    <p:extLst>
      <p:ext uri="{BB962C8B-B14F-4D97-AF65-F5344CB8AC3E}">
        <p14:creationId xmlns:p14="http://schemas.microsoft.com/office/powerpoint/2010/main" val="170867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3998-F1DF-D685-4835-E4E3A33889F9}"/>
              </a:ext>
            </a:extLst>
          </p:cNvPr>
          <p:cNvSpPr>
            <a:spLocks noGrp="1"/>
          </p:cNvSpPr>
          <p:nvPr>
            <p:ph type="title"/>
          </p:nvPr>
        </p:nvSpPr>
        <p:spPr>
          <a:xfrm>
            <a:off x="255855" y="225054"/>
            <a:ext cx="7759103" cy="779463"/>
          </a:xfrm>
        </p:spPr>
        <p:txBody>
          <a:bodyPr>
            <a:normAutofit/>
          </a:bodyPr>
          <a:lstStyle/>
          <a:p>
            <a:r>
              <a:rPr lang="en-GB" sz="4800" dirty="0"/>
              <a:t>Bedroom Environment </a:t>
            </a:r>
          </a:p>
        </p:txBody>
      </p:sp>
      <p:sp>
        <p:nvSpPr>
          <p:cNvPr id="3" name="Content Placeholder 2">
            <a:extLst>
              <a:ext uri="{FF2B5EF4-FFF2-40B4-BE49-F238E27FC236}">
                <a16:creationId xmlns:a16="http://schemas.microsoft.com/office/drawing/2014/main" id="{EB41EC27-4147-05E2-4017-8F375E6A79F9}"/>
              </a:ext>
            </a:extLst>
          </p:cNvPr>
          <p:cNvSpPr>
            <a:spLocks noGrp="1"/>
          </p:cNvSpPr>
          <p:nvPr>
            <p:ph idx="1"/>
          </p:nvPr>
        </p:nvSpPr>
        <p:spPr>
          <a:xfrm>
            <a:off x="718994" y="1287186"/>
            <a:ext cx="3199864" cy="3553666"/>
          </a:xfrm>
        </p:spPr>
        <p:txBody>
          <a:bodyPr/>
          <a:lstStyle/>
          <a:p>
            <a:r>
              <a:rPr lang="en-GB" sz="4400" dirty="0"/>
              <a:t>Light </a:t>
            </a:r>
          </a:p>
          <a:p>
            <a:pPr marL="0" indent="0">
              <a:buNone/>
            </a:pPr>
            <a:endParaRPr lang="en-GB" sz="4400" dirty="0"/>
          </a:p>
          <a:p>
            <a:r>
              <a:rPr lang="en-GB" sz="4400" dirty="0"/>
              <a:t>Noise</a:t>
            </a:r>
          </a:p>
          <a:p>
            <a:endParaRPr lang="en-GB" sz="4400" dirty="0"/>
          </a:p>
          <a:p>
            <a:r>
              <a:rPr lang="en-GB" sz="4400" dirty="0"/>
              <a:t>Temperature</a:t>
            </a:r>
          </a:p>
          <a:p>
            <a:endParaRPr lang="en-GB" dirty="0"/>
          </a:p>
          <a:p>
            <a:pPr algn="r"/>
            <a:endParaRPr lang="en-GB" dirty="0"/>
          </a:p>
        </p:txBody>
      </p:sp>
      <p:pic>
        <p:nvPicPr>
          <p:cNvPr id="8" name="Picture 7" descr="A bedroom with a bed and a table and other objects&#10;&#10;Description automatically generated">
            <a:extLst>
              <a:ext uri="{FF2B5EF4-FFF2-40B4-BE49-F238E27FC236}">
                <a16:creationId xmlns:a16="http://schemas.microsoft.com/office/drawing/2014/main" id="{45723C02-8E82-2395-DB92-35687C9A2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962" y="1287186"/>
            <a:ext cx="6392167" cy="3953427"/>
          </a:xfrm>
          <a:prstGeom prst="rect">
            <a:avLst/>
          </a:prstGeom>
        </p:spPr>
      </p:pic>
    </p:spTree>
    <p:extLst>
      <p:ext uri="{BB962C8B-B14F-4D97-AF65-F5344CB8AC3E}">
        <p14:creationId xmlns:p14="http://schemas.microsoft.com/office/powerpoint/2010/main" val="324968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CF9E6-DF71-FD2E-41F6-4AFC0009EB82}"/>
              </a:ext>
            </a:extLst>
          </p:cNvPr>
          <p:cNvSpPr>
            <a:spLocks noGrp="1"/>
          </p:cNvSpPr>
          <p:nvPr>
            <p:ph type="title"/>
          </p:nvPr>
        </p:nvSpPr>
        <p:spPr>
          <a:xfrm>
            <a:off x="317340" y="239783"/>
            <a:ext cx="10515600" cy="1325563"/>
          </a:xfrm>
        </p:spPr>
        <p:txBody>
          <a:bodyPr>
            <a:normAutofit/>
          </a:bodyPr>
          <a:lstStyle/>
          <a:p>
            <a:r>
              <a:rPr lang="en-GB" sz="4800" dirty="0"/>
              <a:t>Movement Breaks</a:t>
            </a:r>
          </a:p>
        </p:txBody>
      </p:sp>
      <p:pic>
        <p:nvPicPr>
          <p:cNvPr id="4" name="Picture 3">
            <a:extLst>
              <a:ext uri="{FF2B5EF4-FFF2-40B4-BE49-F238E27FC236}">
                <a16:creationId xmlns:a16="http://schemas.microsoft.com/office/drawing/2014/main" id="{9BC4E155-496C-3761-E60F-491821D3428C}"/>
              </a:ext>
            </a:extLst>
          </p:cNvPr>
          <p:cNvPicPr>
            <a:picLocks noChangeAspect="1"/>
          </p:cNvPicPr>
          <p:nvPr/>
        </p:nvPicPr>
        <p:blipFill rotWithShape="1">
          <a:blip r:embed="rId3"/>
          <a:srcRect b="2879"/>
          <a:stretch/>
        </p:blipFill>
        <p:spPr>
          <a:xfrm>
            <a:off x="8367120" y="-13395"/>
            <a:ext cx="3824879" cy="6139875"/>
          </a:xfrm>
          <a:prstGeom prst="rect">
            <a:avLst/>
          </a:prstGeom>
        </p:spPr>
      </p:pic>
      <p:sp>
        <p:nvSpPr>
          <p:cNvPr id="5" name="TextBox 4">
            <a:extLst>
              <a:ext uri="{FF2B5EF4-FFF2-40B4-BE49-F238E27FC236}">
                <a16:creationId xmlns:a16="http://schemas.microsoft.com/office/drawing/2014/main" id="{B47C35AF-8C8B-7669-E68C-F25E45BD380D}"/>
              </a:ext>
            </a:extLst>
          </p:cNvPr>
          <p:cNvSpPr txBox="1"/>
          <p:nvPr/>
        </p:nvSpPr>
        <p:spPr>
          <a:xfrm>
            <a:off x="433074" y="1565346"/>
            <a:ext cx="7617795"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Movement can help our bodies release dopamine which indirectly helps us focus </a:t>
            </a:r>
            <a:br>
              <a:rPr lang="en-GB" sz="3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endParaRPr lang="en-GB" sz="3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3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Fidgeting and movement can help someone with ADHD feel more regulated </a:t>
            </a:r>
            <a:br>
              <a:rPr lang="en-GB" sz="3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endParaRPr lang="en-GB" sz="320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32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How do you incorporate movement breaks into your young person’s day? </a:t>
            </a:r>
          </a:p>
        </p:txBody>
      </p:sp>
    </p:spTree>
    <p:extLst>
      <p:ext uri="{BB962C8B-B14F-4D97-AF65-F5344CB8AC3E}">
        <p14:creationId xmlns:p14="http://schemas.microsoft.com/office/powerpoint/2010/main" val="692994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EDE89-CEF3-7FC8-2B21-1B67D6235AF6}"/>
              </a:ext>
            </a:extLst>
          </p:cNvPr>
          <p:cNvSpPr>
            <a:spLocks noGrp="1"/>
          </p:cNvSpPr>
          <p:nvPr>
            <p:ph type="body" sz="quarter" idx="12"/>
          </p:nvPr>
        </p:nvSpPr>
        <p:spPr/>
        <p:txBody>
          <a:bodyPr/>
          <a:lstStyle/>
          <a:p>
            <a:endParaRPr lang="en-GB"/>
          </a:p>
        </p:txBody>
      </p:sp>
      <p:sp>
        <p:nvSpPr>
          <p:cNvPr id="3" name="Rectangle: Rounded Corners 2">
            <a:extLst>
              <a:ext uri="{FF2B5EF4-FFF2-40B4-BE49-F238E27FC236}">
                <a16:creationId xmlns:a16="http://schemas.microsoft.com/office/drawing/2014/main" id="{4FE60519-051F-CF31-0F53-45F96D7BE7D9}"/>
              </a:ext>
            </a:extLst>
          </p:cNvPr>
          <p:cNvSpPr/>
          <p:nvPr/>
        </p:nvSpPr>
        <p:spPr>
          <a:xfrm>
            <a:off x="3282043" y="1959429"/>
            <a:ext cx="6057900" cy="271054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7200" dirty="0"/>
              <a:t>Executive Functioning</a:t>
            </a:r>
          </a:p>
        </p:txBody>
      </p:sp>
    </p:spTree>
    <p:extLst>
      <p:ext uri="{BB962C8B-B14F-4D97-AF65-F5344CB8AC3E}">
        <p14:creationId xmlns:p14="http://schemas.microsoft.com/office/powerpoint/2010/main" val="369091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FB4D4C9-76BF-BBC3-332F-98E97A382552}"/>
              </a:ext>
            </a:extLst>
          </p:cNvPr>
          <p:cNvSpPr>
            <a:spLocks noGrp="1"/>
          </p:cNvSpPr>
          <p:nvPr>
            <p:ph type="title"/>
          </p:nvPr>
        </p:nvSpPr>
        <p:spPr>
          <a:xfrm>
            <a:off x="357786" y="291305"/>
            <a:ext cx="7759103" cy="779463"/>
          </a:xfrm>
        </p:spPr>
        <p:txBody>
          <a:bodyPr>
            <a:normAutofit/>
          </a:bodyPr>
          <a:lstStyle/>
          <a:p>
            <a:r>
              <a:rPr lang="en-US" sz="4800" dirty="0"/>
              <a:t>Housekeeping </a:t>
            </a:r>
          </a:p>
        </p:txBody>
      </p:sp>
      <p:pic>
        <p:nvPicPr>
          <p:cNvPr id="6" name="Picture 5">
            <a:extLst>
              <a:ext uri="{FF2B5EF4-FFF2-40B4-BE49-F238E27FC236}">
                <a16:creationId xmlns:a16="http://schemas.microsoft.com/office/drawing/2014/main" id="{91AC8A91-93DD-C4C1-4D73-E2A7A67D7519}"/>
              </a:ext>
            </a:extLst>
          </p:cNvPr>
          <p:cNvPicPr>
            <a:picLocks noChangeAspect="1"/>
          </p:cNvPicPr>
          <p:nvPr/>
        </p:nvPicPr>
        <p:blipFill>
          <a:blip r:embed="rId3"/>
          <a:stretch>
            <a:fillRect/>
          </a:stretch>
        </p:blipFill>
        <p:spPr>
          <a:xfrm>
            <a:off x="8116889" y="175766"/>
            <a:ext cx="3810513" cy="2512776"/>
          </a:xfrm>
          <a:prstGeom prst="rect">
            <a:avLst/>
          </a:prstGeom>
        </p:spPr>
      </p:pic>
      <p:sp>
        <p:nvSpPr>
          <p:cNvPr id="8" name="Flowchart: Alternate Process 7">
            <a:extLst>
              <a:ext uri="{FF2B5EF4-FFF2-40B4-BE49-F238E27FC236}">
                <a16:creationId xmlns:a16="http://schemas.microsoft.com/office/drawing/2014/main" id="{0C8ECA60-1912-A245-D987-ED5165DF2AE3}"/>
              </a:ext>
            </a:extLst>
          </p:cNvPr>
          <p:cNvSpPr/>
          <p:nvPr/>
        </p:nvSpPr>
        <p:spPr>
          <a:xfrm>
            <a:off x="8398412" y="4937761"/>
            <a:ext cx="3279781" cy="953086"/>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000" dirty="0">
                <a:latin typeface="Calibri Light" panose="020F0302020204030204" pitchFamily="34" charset="0"/>
                <a:cs typeface="Calibri Light" panose="020F0302020204030204" pitchFamily="34" charset="0"/>
              </a:rPr>
              <a:t>You can download the slides from the Hampshire CAMHS website</a:t>
            </a:r>
          </a:p>
        </p:txBody>
      </p:sp>
      <p:sp>
        <p:nvSpPr>
          <p:cNvPr id="12" name="TextBox 11">
            <a:extLst>
              <a:ext uri="{FF2B5EF4-FFF2-40B4-BE49-F238E27FC236}">
                <a16:creationId xmlns:a16="http://schemas.microsoft.com/office/drawing/2014/main" id="{7349ED77-2FF9-CBFE-0783-3528B9616C86}"/>
              </a:ext>
            </a:extLst>
          </p:cNvPr>
          <p:cNvSpPr txBox="1"/>
          <p:nvPr/>
        </p:nvSpPr>
        <p:spPr>
          <a:xfrm>
            <a:off x="78590" y="1167740"/>
            <a:ext cx="7463852" cy="5262979"/>
          </a:xfrm>
          <a:prstGeom prst="rect">
            <a:avLst/>
          </a:prstGeom>
          <a:noFill/>
        </p:spPr>
        <p:txBody>
          <a:bodyPr wrap="square">
            <a:spAutoFit/>
          </a:bodyPr>
          <a:lstStyle/>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Collect a handout with helpful links </a:t>
            </a:r>
          </a:p>
          <a:p>
            <a:pPr lvl="0"/>
            <a:endParaRPr lang="en-GB" sz="2400" dirty="0">
              <a:solidFill>
                <a:schemeClr val="accent1"/>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Please complete the feedback form at the end – This helps us improve based on your feedback and demonstrates the need.</a:t>
            </a:r>
            <a:br>
              <a:rPr lang="en-GB" sz="2400" dirty="0">
                <a:solidFill>
                  <a:schemeClr val="accent1"/>
                </a:solidFill>
                <a:latin typeface="Calibri Light" panose="020F0302020204030204" pitchFamily="34" charset="0"/>
                <a:cs typeface="Calibri Light" panose="020F0302020204030204" pitchFamily="34" charset="0"/>
              </a:rPr>
            </a:br>
            <a:r>
              <a:rPr lang="en-GB" sz="2400" dirty="0">
                <a:solidFill>
                  <a:schemeClr val="accent5"/>
                </a:solidFill>
                <a:latin typeface="Calibri Light" panose="020F0302020204030204" pitchFamily="34" charset="0"/>
                <a:cs typeface="Calibri Light" panose="020F0302020204030204" pitchFamily="34" charset="0"/>
              </a:rPr>
              <a:t>If you score less than a 6 – please tell us why!</a:t>
            </a:r>
            <a:br>
              <a:rPr lang="en-GB" sz="2400" dirty="0">
                <a:solidFill>
                  <a:schemeClr val="accent5"/>
                </a:solidFill>
                <a:latin typeface="Calibri Light" panose="020F0302020204030204" pitchFamily="34" charset="0"/>
                <a:cs typeface="Calibri Light" panose="020F0302020204030204" pitchFamily="34" charset="0"/>
              </a:rPr>
            </a:br>
            <a:endParaRPr lang="en-GB" sz="2400" dirty="0">
              <a:solidFill>
                <a:schemeClr val="accent5"/>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Please be respectful of the other parents and staff in the room </a:t>
            </a:r>
            <a:br>
              <a:rPr lang="en-GB" sz="2400" dirty="0">
                <a:solidFill>
                  <a:schemeClr val="accent1"/>
                </a:solidFill>
                <a:latin typeface="Calibri Light" panose="020F0302020204030204" pitchFamily="34" charset="0"/>
                <a:cs typeface="Calibri Light" panose="020F0302020204030204" pitchFamily="34" charset="0"/>
              </a:rPr>
            </a:br>
            <a:endParaRPr lang="en-GB" sz="2400" dirty="0">
              <a:solidFill>
                <a:schemeClr val="accent1"/>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Fire exits </a:t>
            </a:r>
            <a:br>
              <a:rPr lang="en-GB" sz="2400" dirty="0">
                <a:solidFill>
                  <a:schemeClr val="accent1"/>
                </a:solidFill>
                <a:latin typeface="Calibri Light" panose="020F0302020204030204" pitchFamily="34" charset="0"/>
                <a:cs typeface="Calibri Light" panose="020F0302020204030204" pitchFamily="34" charset="0"/>
              </a:rPr>
            </a:br>
            <a:endParaRPr lang="en-GB" sz="2400" dirty="0">
              <a:solidFill>
                <a:schemeClr val="accent1"/>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Toilets </a:t>
            </a:r>
          </a:p>
          <a:p>
            <a:pPr lvl="0"/>
            <a:endParaRPr lang="en-GB" sz="2400" dirty="0">
              <a:solidFill>
                <a:schemeClr val="accent1"/>
              </a:solidFill>
              <a:latin typeface="Calibri Light" panose="020F0302020204030204" pitchFamily="34" charset="0"/>
              <a:cs typeface="Calibri Light" panose="020F0302020204030204" pitchFamily="34" charset="0"/>
            </a:endParaRPr>
          </a:p>
        </p:txBody>
      </p:sp>
      <p:sp>
        <p:nvSpPr>
          <p:cNvPr id="14" name="Flowchart: Alternate Process 13">
            <a:extLst>
              <a:ext uri="{FF2B5EF4-FFF2-40B4-BE49-F238E27FC236}">
                <a16:creationId xmlns:a16="http://schemas.microsoft.com/office/drawing/2014/main" id="{DB110C82-8B5F-33DA-E1EF-AB506AEF259D}"/>
              </a:ext>
            </a:extLst>
          </p:cNvPr>
          <p:cNvSpPr/>
          <p:nvPr/>
        </p:nvSpPr>
        <p:spPr>
          <a:xfrm>
            <a:off x="8398412" y="2936632"/>
            <a:ext cx="3279781" cy="1536894"/>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r>
              <a:rPr lang="en-GB" sz="2000" dirty="0">
                <a:solidFill>
                  <a:schemeClr val="bg1"/>
                </a:solidFill>
                <a:latin typeface="Calibri Light" panose="020F0302020204030204" pitchFamily="34" charset="0"/>
                <a:cs typeface="Calibri Light" panose="020F0302020204030204" pitchFamily="34" charset="0"/>
              </a:rPr>
              <a:t>If you have any further questions, please visit the CAMHS stand or the person on the PACE reception desk.</a:t>
            </a:r>
          </a:p>
        </p:txBody>
      </p:sp>
    </p:spTree>
    <p:extLst>
      <p:ext uri="{BB962C8B-B14F-4D97-AF65-F5344CB8AC3E}">
        <p14:creationId xmlns:p14="http://schemas.microsoft.com/office/powerpoint/2010/main" val="357921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DB2A3-41EE-93FE-E51F-90B2AD6A796F}"/>
              </a:ext>
            </a:extLst>
          </p:cNvPr>
          <p:cNvPicPr>
            <a:picLocks noChangeAspect="1"/>
          </p:cNvPicPr>
          <p:nvPr/>
        </p:nvPicPr>
        <p:blipFill>
          <a:blip r:embed="rId3"/>
          <a:stretch>
            <a:fillRect/>
          </a:stretch>
        </p:blipFill>
        <p:spPr>
          <a:xfrm>
            <a:off x="5551714" y="1852948"/>
            <a:ext cx="6207954" cy="4158534"/>
          </a:xfrm>
          <a:prstGeom prst="rect">
            <a:avLst/>
          </a:prstGeom>
        </p:spPr>
      </p:pic>
      <p:sp>
        <p:nvSpPr>
          <p:cNvPr id="2" name="Title 1">
            <a:extLst>
              <a:ext uri="{FF2B5EF4-FFF2-40B4-BE49-F238E27FC236}">
                <a16:creationId xmlns:a16="http://schemas.microsoft.com/office/drawing/2014/main" id="{470315E3-6D89-B66B-71EA-A90BDA524350}"/>
              </a:ext>
            </a:extLst>
          </p:cNvPr>
          <p:cNvSpPr>
            <a:spLocks noGrp="1"/>
          </p:cNvSpPr>
          <p:nvPr>
            <p:ph type="title"/>
          </p:nvPr>
        </p:nvSpPr>
        <p:spPr>
          <a:xfrm>
            <a:off x="235562" y="230341"/>
            <a:ext cx="7759103" cy="779463"/>
          </a:xfrm>
        </p:spPr>
        <p:txBody>
          <a:bodyPr>
            <a:normAutofit/>
          </a:bodyPr>
          <a:lstStyle/>
          <a:p>
            <a:r>
              <a:rPr lang="en-GB" sz="4800" dirty="0"/>
              <a:t>Working Memory </a:t>
            </a:r>
          </a:p>
        </p:txBody>
      </p:sp>
      <p:sp>
        <p:nvSpPr>
          <p:cNvPr id="3" name="Content Placeholder 2">
            <a:extLst>
              <a:ext uri="{FF2B5EF4-FFF2-40B4-BE49-F238E27FC236}">
                <a16:creationId xmlns:a16="http://schemas.microsoft.com/office/drawing/2014/main" id="{8D468370-A0DC-B2C1-C7CD-2F8B718597B5}"/>
              </a:ext>
            </a:extLst>
          </p:cNvPr>
          <p:cNvSpPr>
            <a:spLocks noGrp="1"/>
          </p:cNvSpPr>
          <p:nvPr>
            <p:ph idx="1"/>
          </p:nvPr>
        </p:nvSpPr>
        <p:spPr>
          <a:xfrm>
            <a:off x="235562" y="1488881"/>
            <a:ext cx="7759103" cy="3553666"/>
          </a:xfrm>
        </p:spPr>
        <p:txBody>
          <a:bodyPr>
            <a:normAutofit fontScale="47500" lnSpcReduction="20000"/>
          </a:bodyPr>
          <a:lstStyle/>
          <a:p>
            <a:r>
              <a:rPr lang="en-GB" sz="5100" dirty="0"/>
              <a:t>Working memory is the ability to take in,  hold and process information. </a:t>
            </a:r>
          </a:p>
          <a:p>
            <a:endParaRPr lang="en-GB" sz="5100" dirty="0"/>
          </a:p>
          <a:p>
            <a:r>
              <a:rPr lang="en-GB" sz="5100" dirty="0"/>
              <a:t>Chunking information</a:t>
            </a:r>
          </a:p>
          <a:p>
            <a:endParaRPr lang="en-GB" sz="5100" dirty="0"/>
          </a:p>
          <a:p>
            <a:r>
              <a:rPr lang="en-GB" sz="5100" dirty="0"/>
              <a:t>Questions </a:t>
            </a:r>
          </a:p>
          <a:p>
            <a:endParaRPr lang="en-GB" sz="5100" dirty="0"/>
          </a:p>
          <a:p>
            <a:r>
              <a:rPr lang="en-GB" sz="5100" dirty="0"/>
              <a:t>Activities to help working memory </a:t>
            </a:r>
          </a:p>
          <a:p>
            <a:endParaRPr lang="en-GB" sz="2100" dirty="0"/>
          </a:p>
          <a:p>
            <a:endParaRPr lang="en-GB" dirty="0"/>
          </a:p>
          <a:p>
            <a:endParaRPr lang="en-GB" dirty="0"/>
          </a:p>
          <a:p>
            <a:endParaRPr lang="en-GB" dirty="0"/>
          </a:p>
          <a:p>
            <a:r>
              <a:rPr lang="en-GB" b="0" i="0" dirty="0">
                <a:solidFill>
                  <a:srgbClr val="1B1B1B"/>
                </a:solidFill>
                <a:effectLst/>
                <a:latin typeface="Cambria" panose="02040503050406030204" pitchFamily="18" charset="0"/>
              </a:rPr>
              <a:t> </a:t>
            </a:r>
            <a:endParaRPr lang="en-GB" dirty="0"/>
          </a:p>
          <a:p>
            <a:endParaRPr lang="en-GB" dirty="0"/>
          </a:p>
          <a:p>
            <a:endParaRPr lang="en-GB" dirty="0"/>
          </a:p>
          <a:p>
            <a:endParaRPr lang="en-GB" sz="4500" dirty="0"/>
          </a:p>
          <a:p>
            <a:endParaRPr lang="en-GB" sz="4500" dirty="0"/>
          </a:p>
          <a:p>
            <a:endParaRPr lang="en-GB" sz="4500" dirty="0"/>
          </a:p>
          <a:p>
            <a:endParaRPr lang="en-GB" dirty="0"/>
          </a:p>
          <a:p>
            <a:endParaRPr lang="en-GB" dirty="0"/>
          </a:p>
        </p:txBody>
      </p:sp>
    </p:spTree>
    <p:extLst>
      <p:ext uri="{BB962C8B-B14F-4D97-AF65-F5344CB8AC3E}">
        <p14:creationId xmlns:p14="http://schemas.microsoft.com/office/powerpoint/2010/main" val="1916352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CFA7B-B767-8F27-1DA0-6E154840DBD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AF14C8E-0D2A-AAFC-228C-671803347310}"/>
              </a:ext>
            </a:extLst>
          </p:cNvPr>
          <p:cNvPicPr>
            <a:picLocks noChangeAspect="1"/>
          </p:cNvPicPr>
          <p:nvPr/>
        </p:nvPicPr>
        <p:blipFill>
          <a:blip r:embed="rId3"/>
          <a:stretch>
            <a:fillRect/>
          </a:stretch>
        </p:blipFill>
        <p:spPr>
          <a:xfrm>
            <a:off x="-52840" y="0"/>
            <a:ext cx="12318342" cy="6335486"/>
          </a:xfrm>
          <a:prstGeom prst="rect">
            <a:avLst/>
          </a:prstGeom>
        </p:spPr>
      </p:pic>
      <p:sp>
        <p:nvSpPr>
          <p:cNvPr id="4" name="Star: 5 Points 3">
            <a:extLst>
              <a:ext uri="{FF2B5EF4-FFF2-40B4-BE49-F238E27FC236}">
                <a16:creationId xmlns:a16="http://schemas.microsoft.com/office/drawing/2014/main" id="{BA322EA4-A610-9D0E-E4A9-C19C3C32BC2F}"/>
              </a:ext>
            </a:extLst>
          </p:cNvPr>
          <p:cNvSpPr/>
          <p:nvPr/>
        </p:nvSpPr>
        <p:spPr>
          <a:xfrm>
            <a:off x="11286616" y="5997114"/>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38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A897AF-BBA0-C039-D71E-076A478CEC10}"/>
              </a:ext>
            </a:extLst>
          </p:cNvPr>
          <p:cNvPicPr>
            <a:picLocks noChangeAspect="1"/>
          </p:cNvPicPr>
          <p:nvPr/>
        </p:nvPicPr>
        <p:blipFill>
          <a:blip r:embed="rId3"/>
          <a:stretch>
            <a:fillRect/>
          </a:stretch>
        </p:blipFill>
        <p:spPr>
          <a:xfrm>
            <a:off x="-52840" y="0"/>
            <a:ext cx="12318342" cy="6335486"/>
          </a:xfrm>
          <a:prstGeom prst="rect">
            <a:avLst/>
          </a:prstGeom>
        </p:spPr>
      </p:pic>
      <p:sp>
        <p:nvSpPr>
          <p:cNvPr id="2" name="Cloud 1">
            <a:extLst>
              <a:ext uri="{FF2B5EF4-FFF2-40B4-BE49-F238E27FC236}">
                <a16:creationId xmlns:a16="http://schemas.microsoft.com/office/drawing/2014/main" id="{523ACDAF-F438-FBA5-0E43-A9B787729C40}"/>
              </a:ext>
            </a:extLst>
          </p:cNvPr>
          <p:cNvSpPr/>
          <p:nvPr/>
        </p:nvSpPr>
        <p:spPr>
          <a:xfrm>
            <a:off x="9617299" y="1795007"/>
            <a:ext cx="2102219" cy="160031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33756"/>
            <a:r>
              <a:rPr lang="en-GB" dirty="0">
                <a:latin typeface="Calibri Light" panose="020F0302020204030204" pitchFamily="34" charset="0"/>
                <a:ea typeface="Calibri Light" panose="020F0302020204030204" pitchFamily="34" charset="0"/>
                <a:cs typeface="Calibri Light" panose="020F0302020204030204" pitchFamily="34" charset="0"/>
              </a:rPr>
              <a:t>Hoover floor</a:t>
            </a: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Cloud 8">
            <a:extLst>
              <a:ext uri="{FF2B5EF4-FFF2-40B4-BE49-F238E27FC236}">
                <a16:creationId xmlns:a16="http://schemas.microsoft.com/office/drawing/2014/main" id="{C518FFFB-2D5A-2305-AC8D-C404891AC841}"/>
              </a:ext>
            </a:extLst>
          </p:cNvPr>
          <p:cNvSpPr/>
          <p:nvPr/>
        </p:nvSpPr>
        <p:spPr>
          <a:xfrm>
            <a:off x="3731120" y="293346"/>
            <a:ext cx="2102219" cy="160031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33756"/>
            <a:r>
              <a:rPr lang="en-GB" dirty="0">
                <a:latin typeface="Calibri Light" panose="020F0302020204030204" pitchFamily="34" charset="0"/>
                <a:ea typeface="Calibri Light" panose="020F0302020204030204" pitchFamily="34" charset="0"/>
                <a:cs typeface="Calibri Light" panose="020F0302020204030204" pitchFamily="34" charset="0"/>
              </a:rPr>
              <a:t>Make bed </a:t>
            </a: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Cloud 6">
            <a:extLst>
              <a:ext uri="{FF2B5EF4-FFF2-40B4-BE49-F238E27FC236}">
                <a16:creationId xmlns:a16="http://schemas.microsoft.com/office/drawing/2014/main" id="{282B6B06-33ED-64AE-3B8E-AA3DFDB79411}"/>
              </a:ext>
            </a:extLst>
          </p:cNvPr>
          <p:cNvSpPr/>
          <p:nvPr/>
        </p:nvSpPr>
        <p:spPr>
          <a:xfrm>
            <a:off x="1097605" y="1257357"/>
            <a:ext cx="2102219" cy="160031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33756"/>
            <a:r>
              <a:rPr lang="en-GB" dirty="0">
                <a:latin typeface="Calibri Light" panose="020F0302020204030204" pitchFamily="34" charset="0"/>
                <a:ea typeface="Calibri Light" panose="020F0302020204030204" pitchFamily="34" charset="0"/>
                <a:cs typeface="Calibri Light" panose="020F0302020204030204" pitchFamily="34" charset="0"/>
              </a:rPr>
              <a:t>Put clothes away</a:t>
            </a: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8" name="Cloud 7">
            <a:extLst>
              <a:ext uri="{FF2B5EF4-FFF2-40B4-BE49-F238E27FC236}">
                <a16:creationId xmlns:a16="http://schemas.microsoft.com/office/drawing/2014/main" id="{70DAE320-4CE6-3A33-A25F-C972F635E66D}"/>
              </a:ext>
            </a:extLst>
          </p:cNvPr>
          <p:cNvSpPr/>
          <p:nvPr/>
        </p:nvSpPr>
        <p:spPr>
          <a:xfrm>
            <a:off x="309157" y="3558947"/>
            <a:ext cx="2102219" cy="160031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33756"/>
            <a:r>
              <a:rPr lang="en-GB" dirty="0">
                <a:latin typeface="Calibri Light" panose="020F0302020204030204" pitchFamily="34" charset="0"/>
                <a:ea typeface="Calibri Light" panose="020F0302020204030204" pitchFamily="34" charset="0"/>
                <a:cs typeface="Calibri Light" panose="020F0302020204030204" pitchFamily="34" charset="0"/>
              </a:rPr>
              <a:t>Put toys away</a:t>
            </a: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Cloud 9">
            <a:extLst>
              <a:ext uri="{FF2B5EF4-FFF2-40B4-BE49-F238E27FC236}">
                <a16:creationId xmlns:a16="http://schemas.microsoft.com/office/drawing/2014/main" id="{CA1D68C1-FC33-2BB9-A0B6-1A0227910C51}"/>
              </a:ext>
            </a:extLst>
          </p:cNvPr>
          <p:cNvSpPr/>
          <p:nvPr/>
        </p:nvSpPr>
        <p:spPr>
          <a:xfrm>
            <a:off x="6983784" y="359400"/>
            <a:ext cx="2102219" cy="160031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33756"/>
            <a:r>
              <a:rPr lang="en-GB" dirty="0">
                <a:latin typeface="Calibri Light" panose="020F0302020204030204" pitchFamily="34" charset="0"/>
                <a:ea typeface="Calibri Light" panose="020F0302020204030204" pitchFamily="34" charset="0"/>
                <a:cs typeface="Calibri Light" panose="020F0302020204030204" pitchFamily="34" charset="0"/>
              </a:rPr>
              <a:t>Take dirty cups downstairs</a:t>
            </a: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Cloud 10">
            <a:extLst>
              <a:ext uri="{FF2B5EF4-FFF2-40B4-BE49-F238E27FC236}">
                <a16:creationId xmlns:a16="http://schemas.microsoft.com/office/drawing/2014/main" id="{07187BD9-B678-29D9-B966-E03C35213B54}"/>
              </a:ext>
            </a:extLst>
          </p:cNvPr>
          <p:cNvSpPr/>
          <p:nvPr/>
        </p:nvSpPr>
        <p:spPr>
          <a:xfrm>
            <a:off x="9780625" y="4114573"/>
            <a:ext cx="2102219" cy="1600314"/>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333756"/>
            <a:r>
              <a:rPr lang="en-GB" dirty="0">
                <a:latin typeface="Calibri Light" panose="020F0302020204030204" pitchFamily="34" charset="0"/>
                <a:ea typeface="Calibri Light" panose="020F0302020204030204" pitchFamily="34" charset="0"/>
                <a:cs typeface="Calibri Light" panose="020F0302020204030204" pitchFamily="34" charset="0"/>
              </a:rPr>
              <a:t>Scrub the drawings off the walls </a:t>
            </a:r>
            <a:endParaRPr lang="en-GB" sz="28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tar: 5 Points 2">
            <a:extLst>
              <a:ext uri="{FF2B5EF4-FFF2-40B4-BE49-F238E27FC236}">
                <a16:creationId xmlns:a16="http://schemas.microsoft.com/office/drawing/2014/main" id="{58040255-C6B7-7A5D-3AB3-860BF6E9A147}"/>
              </a:ext>
            </a:extLst>
          </p:cNvPr>
          <p:cNvSpPr/>
          <p:nvPr/>
        </p:nvSpPr>
        <p:spPr>
          <a:xfrm>
            <a:off x="11197407" y="6018368"/>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9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7" grpId="0" animBg="1"/>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F947-FFCC-CB51-30C5-9B42FF0E128A}"/>
              </a:ext>
            </a:extLst>
          </p:cNvPr>
          <p:cNvSpPr>
            <a:spLocks noGrp="1"/>
          </p:cNvSpPr>
          <p:nvPr>
            <p:ph type="title"/>
          </p:nvPr>
        </p:nvSpPr>
        <p:spPr>
          <a:xfrm>
            <a:off x="285543" y="190188"/>
            <a:ext cx="7759103" cy="779463"/>
          </a:xfrm>
        </p:spPr>
        <p:txBody>
          <a:bodyPr>
            <a:normAutofit/>
          </a:bodyPr>
          <a:lstStyle/>
          <a:p>
            <a:r>
              <a:rPr lang="en-GB" sz="4000" dirty="0"/>
              <a:t>Breaking down tasks  </a:t>
            </a:r>
          </a:p>
        </p:txBody>
      </p:sp>
      <p:graphicFrame>
        <p:nvGraphicFramePr>
          <p:cNvPr id="6" name="Table 5">
            <a:extLst>
              <a:ext uri="{FF2B5EF4-FFF2-40B4-BE49-F238E27FC236}">
                <a16:creationId xmlns:a16="http://schemas.microsoft.com/office/drawing/2014/main" id="{1E883B3D-DEDC-819F-82DC-74BD9D8F40F4}"/>
              </a:ext>
            </a:extLst>
          </p:cNvPr>
          <p:cNvGraphicFramePr>
            <a:graphicFrameLocks noGrp="1"/>
          </p:cNvGraphicFramePr>
          <p:nvPr>
            <p:extLst>
              <p:ext uri="{D42A27DB-BD31-4B8C-83A1-F6EECF244321}">
                <p14:modId xmlns:p14="http://schemas.microsoft.com/office/powerpoint/2010/main" val="3632320012"/>
              </p:ext>
            </p:extLst>
          </p:nvPr>
        </p:nvGraphicFramePr>
        <p:xfrm>
          <a:off x="518310" y="1101269"/>
          <a:ext cx="6749099" cy="4538326"/>
        </p:xfrm>
        <a:graphic>
          <a:graphicData uri="http://schemas.openxmlformats.org/drawingml/2006/table">
            <a:tbl>
              <a:tblPr firstRow="1" bandRow="1">
                <a:tableStyleId>{5940675A-B579-460E-94D1-54222C63F5DA}</a:tableStyleId>
              </a:tblPr>
              <a:tblGrid>
                <a:gridCol w="1402203">
                  <a:extLst>
                    <a:ext uri="{9D8B030D-6E8A-4147-A177-3AD203B41FA5}">
                      <a16:colId xmlns:a16="http://schemas.microsoft.com/office/drawing/2014/main" val="843395817"/>
                    </a:ext>
                  </a:extLst>
                </a:gridCol>
                <a:gridCol w="2673448">
                  <a:extLst>
                    <a:ext uri="{9D8B030D-6E8A-4147-A177-3AD203B41FA5}">
                      <a16:colId xmlns:a16="http://schemas.microsoft.com/office/drawing/2014/main" val="1149032365"/>
                    </a:ext>
                  </a:extLst>
                </a:gridCol>
                <a:gridCol w="2673448">
                  <a:extLst>
                    <a:ext uri="{9D8B030D-6E8A-4147-A177-3AD203B41FA5}">
                      <a16:colId xmlns:a16="http://schemas.microsoft.com/office/drawing/2014/main" val="2555686848"/>
                    </a:ext>
                  </a:extLst>
                </a:gridCol>
              </a:tblGrid>
              <a:tr h="906646">
                <a:tc>
                  <a:txBody>
                    <a:bodyPr/>
                    <a:lstStyle/>
                    <a:p>
                      <a:endParaRPr lang="en-GB" b="1" dirty="0">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Important </a:t>
                      </a:r>
                    </a:p>
                  </a:txBody>
                  <a:tcPr>
                    <a:solidFill>
                      <a:schemeClr val="bg1"/>
                    </a:solidFill>
                  </a:tcPr>
                </a:tc>
                <a:tc>
                  <a: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Not Important </a:t>
                      </a:r>
                    </a:p>
                  </a:txBody>
                  <a:tcPr>
                    <a:solidFill>
                      <a:schemeClr val="bg1"/>
                    </a:solidFill>
                  </a:tcPr>
                </a:tc>
                <a:extLst>
                  <a:ext uri="{0D108BD9-81ED-4DB2-BD59-A6C34878D82A}">
                    <a16:rowId xmlns:a16="http://schemas.microsoft.com/office/drawing/2014/main" val="3518986924"/>
                  </a:ext>
                </a:extLst>
              </a:tr>
              <a:tr h="1620000">
                <a:tc>
                  <a: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Urgent</a:t>
                      </a:r>
                    </a:p>
                  </a:txBody>
                  <a:tcPr>
                    <a:solidFill>
                      <a:schemeClr val="bg1"/>
                    </a:solidFill>
                  </a:tcPr>
                </a:tc>
                <a:tc>
                  <a:txBody>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Do it now !</a:t>
                      </a: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Example: the homework due tomorrow </a:t>
                      </a:r>
                    </a:p>
                  </a:txBody>
                  <a:tcPr>
                    <a:solidFill>
                      <a:schemeClr val="accent3"/>
                    </a:solidFill>
                  </a:tcPr>
                </a:tc>
                <a:tc>
                  <a:txBody>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Delegate it </a:t>
                      </a: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Example: needing to bring cookies for the bake sale</a:t>
                      </a:r>
                    </a:p>
                  </a:txBody>
                  <a:tcPr>
                    <a:solidFill>
                      <a:srgbClr val="FFCE33"/>
                    </a:solidFill>
                  </a:tcPr>
                </a:tc>
                <a:extLst>
                  <a:ext uri="{0D108BD9-81ED-4DB2-BD59-A6C34878D82A}">
                    <a16:rowId xmlns:a16="http://schemas.microsoft.com/office/drawing/2014/main" val="105851565"/>
                  </a:ext>
                </a:extLst>
              </a:tr>
              <a:tr h="0">
                <a:tc>
                  <a:txBody>
                    <a:bodyPr/>
                    <a:lstStyle/>
                    <a:p>
                      <a:r>
                        <a:rPr lang="en-GB" b="1" dirty="0">
                          <a:latin typeface="Calibri Light" panose="020F0302020204030204" pitchFamily="34" charset="0"/>
                          <a:ea typeface="Calibri Light" panose="020F0302020204030204" pitchFamily="34" charset="0"/>
                          <a:cs typeface="Calibri Light" panose="020F0302020204030204" pitchFamily="34" charset="0"/>
                        </a:rPr>
                        <a:t>Not urgent </a:t>
                      </a:r>
                    </a:p>
                  </a:txBody>
                  <a:tcPr>
                    <a:solidFill>
                      <a:schemeClr val="bg1"/>
                    </a:solidFill>
                  </a:tcPr>
                </a:tc>
                <a:tc>
                  <a:txBody>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Schedule it </a:t>
                      </a: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Example: Revising for exam next month </a:t>
                      </a:r>
                    </a:p>
                  </a:txBody>
                  <a:tcPr>
                    <a:solidFill>
                      <a:srgbClr val="FFCE33"/>
                    </a:solidFill>
                  </a:tcPr>
                </a:tc>
                <a:tc>
                  <a:txBody>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Bin it </a:t>
                      </a: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endParaRPr lang="en-GB" dirty="0">
                        <a:latin typeface="Calibri Light" panose="020F0302020204030204" pitchFamily="34" charset="0"/>
                        <a:ea typeface="Calibri Light" panose="020F0302020204030204" pitchFamily="34" charset="0"/>
                        <a:cs typeface="Calibri Light" panose="020F0302020204030204" pitchFamily="34" charset="0"/>
                      </a:endParaRPr>
                    </a:p>
                    <a:p>
                      <a:r>
                        <a:rPr lang="en-GB" dirty="0">
                          <a:latin typeface="Calibri Light" panose="020F0302020204030204" pitchFamily="34" charset="0"/>
                          <a:ea typeface="Calibri Light" panose="020F0302020204030204" pitchFamily="34" charset="0"/>
                          <a:cs typeface="Calibri Light" panose="020F0302020204030204" pitchFamily="34" charset="0"/>
                        </a:rPr>
                        <a:t>Example: Reorganizing my bookcase or doing the extra reading for class. </a:t>
                      </a:r>
                    </a:p>
                  </a:txBody>
                  <a:tcPr>
                    <a:solidFill>
                      <a:srgbClr val="FFFF99"/>
                    </a:solidFill>
                  </a:tcPr>
                </a:tc>
                <a:extLst>
                  <a:ext uri="{0D108BD9-81ED-4DB2-BD59-A6C34878D82A}">
                    <a16:rowId xmlns:a16="http://schemas.microsoft.com/office/drawing/2014/main" val="258055132"/>
                  </a:ext>
                </a:extLst>
              </a:tr>
            </a:tbl>
          </a:graphicData>
        </a:graphic>
      </p:graphicFrame>
      <p:pic>
        <p:nvPicPr>
          <p:cNvPr id="7" name="Graphic 6" descr="Monthly calendar outline">
            <a:extLst>
              <a:ext uri="{FF2B5EF4-FFF2-40B4-BE49-F238E27FC236}">
                <a16:creationId xmlns:a16="http://schemas.microsoft.com/office/drawing/2014/main" id="{45EC68A6-61B8-85C9-E100-83D729A05F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4299" y="3875950"/>
            <a:ext cx="914400" cy="914400"/>
          </a:xfrm>
          <a:prstGeom prst="rect">
            <a:avLst/>
          </a:prstGeom>
        </p:spPr>
      </p:pic>
      <p:pic>
        <p:nvPicPr>
          <p:cNvPr id="8" name="Graphic 7" descr="Garbage outline">
            <a:extLst>
              <a:ext uri="{FF2B5EF4-FFF2-40B4-BE49-F238E27FC236}">
                <a16:creationId xmlns:a16="http://schemas.microsoft.com/office/drawing/2014/main" id="{479FC8B1-F157-5633-0EA9-FACAF3E215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886201"/>
            <a:ext cx="914400" cy="914400"/>
          </a:xfrm>
          <a:prstGeom prst="rect">
            <a:avLst/>
          </a:prstGeom>
        </p:spPr>
      </p:pic>
      <p:pic>
        <p:nvPicPr>
          <p:cNvPr id="9" name="Graphic 8" descr="Cycle with people outline">
            <a:extLst>
              <a:ext uri="{FF2B5EF4-FFF2-40B4-BE49-F238E27FC236}">
                <a16:creationId xmlns:a16="http://schemas.microsoft.com/office/drawing/2014/main" id="{69108E59-171B-B917-C2B2-4F52CD39E4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000" y="2057400"/>
            <a:ext cx="914400" cy="914400"/>
          </a:xfrm>
          <a:prstGeom prst="rect">
            <a:avLst/>
          </a:prstGeom>
        </p:spPr>
      </p:pic>
      <p:pic>
        <p:nvPicPr>
          <p:cNvPr id="10" name="Graphic 9" descr="Clapper board outline">
            <a:extLst>
              <a:ext uri="{FF2B5EF4-FFF2-40B4-BE49-F238E27FC236}">
                <a16:creationId xmlns:a16="http://schemas.microsoft.com/office/drawing/2014/main" id="{8FB21F7F-ED3A-FDD6-3E21-C890528AB0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0695" y="2057400"/>
            <a:ext cx="914400" cy="914400"/>
          </a:xfrm>
          <a:prstGeom prst="rect">
            <a:avLst/>
          </a:prstGeom>
        </p:spPr>
      </p:pic>
      <p:pic>
        <p:nvPicPr>
          <p:cNvPr id="12" name="Picture 11">
            <a:extLst>
              <a:ext uri="{FF2B5EF4-FFF2-40B4-BE49-F238E27FC236}">
                <a16:creationId xmlns:a16="http://schemas.microsoft.com/office/drawing/2014/main" id="{89D8BF09-7085-EB08-7F82-EDA33AAB8E86}"/>
              </a:ext>
            </a:extLst>
          </p:cNvPr>
          <p:cNvPicPr>
            <a:picLocks noChangeAspect="1"/>
          </p:cNvPicPr>
          <p:nvPr/>
        </p:nvPicPr>
        <p:blipFill rotWithShape="1">
          <a:blip r:embed="rId11"/>
          <a:srcRect l="12489" t="2528" r="9616"/>
          <a:stretch/>
        </p:blipFill>
        <p:spPr>
          <a:xfrm>
            <a:off x="8119032" y="86130"/>
            <a:ext cx="3978191" cy="5081467"/>
          </a:xfrm>
          <a:prstGeom prst="rect">
            <a:avLst/>
          </a:prstGeom>
        </p:spPr>
      </p:pic>
      <p:sp>
        <p:nvSpPr>
          <p:cNvPr id="3" name="TextBox 2">
            <a:extLst>
              <a:ext uri="{FF2B5EF4-FFF2-40B4-BE49-F238E27FC236}">
                <a16:creationId xmlns:a16="http://schemas.microsoft.com/office/drawing/2014/main" id="{EFD3FC3A-8E69-6527-0B6A-6B3F941EDDEF}"/>
              </a:ext>
            </a:extLst>
          </p:cNvPr>
          <p:cNvSpPr txBox="1"/>
          <p:nvPr/>
        </p:nvSpPr>
        <p:spPr>
          <a:xfrm>
            <a:off x="106679" y="6321652"/>
            <a:ext cx="7759103" cy="369332"/>
          </a:xfrm>
          <a:prstGeom prst="rect">
            <a:avLst/>
          </a:prstGeom>
          <a:noFill/>
        </p:spPr>
        <p:txBody>
          <a:bodyPr wrap="square" rtlCol="0">
            <a:spAutoFit/>
          </a:bodyPr>
          <a:lstStyle/>
          <a:p>
            <a:r>
              <a:rPr lang="en-GB" dirty="0">
                <a:solidFill>
                  <a:schemeClr val="accent5"/>
                </a:solidFill>
                <a:latin typeface="Calibri" panose="020F0502020204030204" pitchFamily="34" charset="0"/>
                <a:ea typeface="Calibri" panose="020F0502020204030204" pitchFamily="34" charset="0"/>
                <a:cs typeface="Calibri" panose="020F0502020204030204" pitchFamily="34" charset="0"/>
              </a:rPr>
              <a:t>We will all have different priorities but knowing where to start can help  </a:t>
            </a:r>
          </a:p>
        </p:txBody>
      </p:sp>
      <p:sp>
        <p:nvSpPr>
          <p:cNvPr id="5" name="Star: 5 Points 4">
            <a:extLst>
              <a:ext uri="{FF2B5EF4-FFF2-40B4-BE49-F238E27FC236}">
                <a16:creationId xmlns:a16="http://schemas.microsoft.com/office/drawing/2014/main" id="{F2DC6138-B4D3-B3B4-E7E0-68F358019058}"/>
              </a:ext>
            </a:extLst>
          </p:cNvPr>
          <p:cNvSpPr/>
          <p:nvPr/>
        </p:nvSpPr>
        <p:spPr>
          <a:xfrm>
            <a:off x="11286616" y="5997114"/>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714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3B24F0-A7A2-0E04-8494-AAC66888CE27}"/>
              </a:ext>
            </a:extLst>
          </p:cNvPr>
          <p:cNvPicPr>
            <a:picLocks noChangeAspect="1"/>
          </p:cNvPicPr>
          <p:nvPr/>
        </p:nvPicPr>
        <p:blipFill>
          <a:blip r:embed="rId3"/>
          <a:stretch>
            <a:fillRect/>
          </a:stretch>
        </p:blipFill>
        <p:spPr>
          <a:xfrm>
            <a:off x="0" y="2503500"/>
            <a:ext cx="3324225" cy="3533775"/>
          </a:xfrm>
          <a:prstGeom prst="rect">
            <a:avLst/>
          </a:prstGeom>
        </p:spPr>
      </p:pic>
      <p:pic>
        <p:nvPicPr>
          <p:cNvPr id="4" name="Picture 3">
            <a:extLst>
              <a:ext uri="{FF2B5EF4-FFF2-40B4-BE49-F238E27FC236}">
                <a16:creationId xmlns:a16="http://schemas.microsoft.com/office/drawing/2014/main" id="{42694AA6-7277-E64C-912A-8060C8FA029D}"/>
              </a:ext>
            </a:extLst>
          </p:cNvPr>
          <p:cNvPicPr>
            <a:picLocks noChangeAspect="1"/>
          </p:cNvPicPr>
          <p:nvPr/>
        </p:nvPicPr>
        <p:blipFill>
          <a:blip r:embed="rId4"/>
          <a:stretch>
            <a:fillRect/>
          </a:stretch>
        </p:blipFill>
        <p:spPr>
          <a:xfrm>
            <a:off x="8539843" y="2814768"/>
            <a:ext cx="3495157" cy="3256074"/>
          </a:xfrm>
          <a:prstGeom prst="rect">
            <a:avLst/>
          </a:prstGeom>
        </p:spPr>
      </p:pic>
      <p:pic>
        <p:nvPicPr>
          <p:cNvPr id="13" name="Picture 12">
            <a:extLst>
              <a:ext uri="{FF2B5EF4-FFF2-40B4-BE49-F238E27FC236}">
                <a16:creationId xmlns:a16="http://schemas.microsoft.com/office/drawing/2014/main" id="{34E54623-36BB-B5E7-2188-9EA1AB53C3B6}"/>
              </a:ext>
            </a:extLst>
          </p:cNvPr>
          <p:cNvPicPr>
            <a:picLocks noChangeAspect="1"/>
          </p:cNvPicPr>
          <p:nvPr/>
        </p:nvPicPr>
        <p:blipFill rotWithShape="1">
          <a:blip r:embed="rId5"/>
          <a:srcRect r="61479" b="15006"/>
          <a:stretch/>
        </p:blipFill>
        <p:spPr>
          <a:xfrm>
            <a:off x="125820" y="475541"/>
            <a:ext cx="2338132" cy="2423951"/>
          </a:xfrm>
          <a:prstGeom prst="rect">
            <a:avLst/>
          </a:prstGeom>
        </p:spPr>
      </p:pic>
      <p:pic>
        <p:nvPicPr>
          <p:cNvPr id="14" name="Picture 13">
            <a:extLst>
              <a:ext uri="{FF2B5EF4-FFF2-40B4-BE49-F238E27FC236}">
                <a16:creationId xmlns:a16="http://schemas.microsoft.com/office/drawing/2014/main" id="{0B34B6CB-A1DF-0EEA-40D0-1D84C98BE80D}"/>
              </a:ext>
            </a:extLst>
          </p:cNvPr>
          <p:cNvPicPr>
            <a:picLocks noChangeAspect="1"/>
          </p:cNvPicPr>
          <p:nvPr/>
        </p:nvPicPr>
        <p:blipFill rotWithShape="1">
          <a:blip r:embed="rId5"/>
          <a:srcRect l="77985" t="23382"/>
          <a:stretch/>
        </p:blipFill>
        <p:spPr>
          <a:xfrm rot="2059639">
            <a:off x="9932261" y="580481"/>
            <a:ext cx="1432458" cy="2342382"/>
          </a:xfrm>
          <a:prstGeom prst="rect">
            <a:avLst/>
          </a:prstGeom>
        </p:spPr>
      </p:pic>
      <p:sp>
        <p:nvSpPr>
          <p:cNvPr id="2" name="Title 1">
            <a:extLst>
              <a:ext uri="{FF2B5EF4-FFF2-40B4-BE49-F238E27FC236}">
                <a16:creationId xmlns:a16="http://schemas.microsoft.com/office/drawing/2014/main" id="{B31D399A-7B04-496A-6DA5-F2C9E288580A}"/>
              </a:ext>
            </a:extLst>
          </p:cNvPr>
          <p:cNvSpPr>
            <a:spLocks noGrp="1"/>
          </p:cNvSpPr>
          <p:nvPr>
            <p:ph type="title"/>
          </p:nvPr>
        </p:nvSpPr>
        <p:spPr>
          <a:xfrm>
            <a:off x="2169303" y="257808"/>
            <a:ext cx="7759103" cy="779463"/>
          </a:xfrm>
        </p:spPr>
        <p:txBody>
          <a:bodyPr>
            <a:normAutofit fontScale="90000"/>
          </a:bodyPr>
          <a:lstStyle/>
          <a:p>
            <a:r>
              <a:rPr lang="en-GB" altLang="en-US" sz="4400" dirty="0">
                <a:solidFill>
                  <a:srgbClr val="005EB8"/>
                </a:solidFill>
                <a:latin typeface="Arial" panose="020B0604020202020204" pitchFamily="34" charset="0"/>
                <a:cs typeface="Arial" panose="020B0604020202020204" pitchFamily="34" charset="0"/>
              </a:rPr>
              <a:t>Visual Prompts and Timetables</a:t>
            </a:r>
            <a:endParaRPr lang="en-GB" dirty="0">
              <a:solidFill>
                <a:srgbClr val="005EB8"/>
              </a:solidFill>
            </a:endParaRPr>
          </a:p>
        </p:txBody>
      </p:sp>
      <p:sp>
        <p:nvSpPr>
          <p:cNvPr id="5" name="Content Placeholder 4">
            <a:extLst>
              <a:ext uri="{FF2B5EF4-FFF2-40B4-BE49-F238E27FC236}">
                <a16:creationId xmlns:a16="http://schemas.microsoft.com/office/drawing/2014/main" id="{41F70C83-B057-88F8-E569-E6734A6AA505}"/>
              </a:ext>
            </a:extLst>
          </p:cNvPr>
          <p:cNvSpPr>
            <a:spLocks noGrp="1"/>
          </p:cNvSpPr>
          <p:nvPr>
            <p:ph idx="1"/>
          </p:nvPr>
        </p:nvSpPr>
        <p:spPr>
          <a:xfrm>
            <a:off x="2872133" y="1244839"/>
            <a:ext cx="6819065" cy="4748704"/>
          </a:xfrm>
        </p:spPr>
        <p:txBody>
          <a:bodyPr>
            <a:normAutofit/>
          </a:bodyPr>
          <a:lstStyle/>
          <a:p>
            <a:pPr marL="285750" indent="-285750">
              <a:buFont typeface="Arial" panose="020B0604020202020204" pitchFamily="34" charset="0"/>
              <a:buChar char="•"/>
            </a:pPr>
            <a:r>
              <a:rPr lang="en-GB" sz="2400" dirty="0">
                <a:solidFill>
                  <a:schemeClr val="accent6"/>
                </a:solidFill>
              </a:rPr>
              <a:t>People with ADHD can struggle with time blindness </a:t>
            </a:r>
          </a:p>
          <a:p>
            <a:pPr marL="285750" indent="-285750">
              <a:buFont typeface="Arial" panose="020B0604020202020204" pitchFamily="34" charset="0"/>
              <a:buChar char="•"/>
            </a:pPr>
            <a:r>
              <a:rPr lang="en-GB" sz="2400" dirty="0">
                <a:solidFill>
                  <a:schemeClr val="accent6"/>
                </a:solidFill>
              </a:rPr>
              <a:t>Visual prompts and timetables can help understand what needs to be done in a time frame </a:t>
            </a:r>
          </a:p>
          <a:p>
            <a:pPr marL="285750" indent="-285750">
              <a:buFont typeface="Arial" panose="020B0604020202020204" pitchFamily="34" charset="0"/>
              <a:buChar char="•"/>
            </a:pPr>
            <a:r>
              <a:rPr lang="en-GB" sz="2400" dirty="0">
                <a:solidFill>
                  <a:schemeClr val="accent6"/>
                </a:solidFill>
              </a:rPr>
              <a:t>Using tech to help with reminders can help keep us on track </a:t>
            </a:r>
            <a:br>
              <a:rPr lang="en-GB" sz="2400" dirty="0"/>
            </a:br>
            <a:endParaRPr lang="en-GB" sz="2400" dirty="0"/>
          </a:p>
          <a:p>
            <a:r>
              <a:rPr lang="en-GB" sz="2400" dirty="0"/>
              <a:t>Some good ideas might be </a:t>
            </a:r>
          </a:p>
          <a:p>
            <a:pPr marL="514350" lvl="1" indent="-285750"/>
            <a:r>
              <a:rPr lang="en-GB" sz="1800" dirty="0"/>
              <a:t>Using smart speakers </a:t>
            </a:r>
          </a:p>
          <a:p>
            <a:pPr marL="514350" lvl="1" indent="-285750"/>
            <a:r>
              <a:rPr lang="en-GB" sz="1800" dirty="0"/>
              <a:t>Organisational Apps </a:t>
            </a:r>
          </a:p>
          <a:p>
            <a:pPr marL="514350" lvl="1" indent="-285750"/>
            <a:r>
              <a:rPr lang="en-GB" sz="1800" dirty="0"/>
              <a:t>Now and then picture charts </a:t>
            </a:r>
          </a:p>
          <a:p>
            <a:pPr marL="514350" lvl="1" indent="-285750"/>
            <a:r>
              <a:rPr lang="en-GB" sz="1800" dirty="0"/>
              <a:t>Visual timetables </a:t>
            </a:r>
          </a:p>
          <a:p>
            <a:pPr marL="514350" lvl="1" indent="-285750"/>
            <a:r>
              <a:rPr lang="en-GB" sz="1800" dirty="0"/>
              <a:t>Family white boards </a:t>
            </a:r>
          </a:p>
        </p:txBody>
      </p:sp>
    </p:spTree>
    <p:extLst>
      <p:ext uri="{BB962C8B-B14F-4D97-AF65-F5344CB8AC3E}">
        <p14:creationId xmlns:p14="http://schemas.microsoft.com/office/powerpoint/2010/main" val="419842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5CF86-4550-16EB-72A4-298780328EF1}"/>
              </a:ext>
            </a:extLst>
          </p:cNvPr>
          <p:cNvSpPr>
            <a:spLocks noGrp="1"/>
          </p:cNvSpPr>
          <p:nvPr>
            <p:ph type="body" sz="quarter" idx="12"/>
          </p:nvPr>
        </p:nvSpPr>
        <p:spPr/>
        <p:txBody>
          <a:bodyPr/>
          <a:lstStyle/>
          <a:p>
            <a:endParaRPr lang="en-GB"/>
          </a:p>
        </p:txBody>
      </p:sp>
      <p:sp>
        <p:nvSpPr>
          <p:cNvPr id="3" name="Rectangle: Rounded Corners 2">
            <a:extLst>
              <a:ext uri="{FF2B5EF4-FFF2-40B4-BE49-F238E27FC236}">
                <a16:creationId xmlns:a16="http://schemas.microsoft.com/office/drawing/2014/main" id="{4A81BC0F-4A8A-4C6C-0939-CFB743EB1484}"/>
              </a:ext>
            </a:extLst>
          </p:cNvPr>
          <p:cNvSpPr/>
          <p:nvPr/>
        </p:nvSpPr>
        <p:spPr>
          <a:xfrm>
            <a:off x="2748642" y="1387929"/>
            <a:ext cx="7053943" cy="355962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7200" dirty="0"/>
              <a:t>Behaviours that can challenge</a:t>
            </a:r>
          </a:p>
        </p:txBody>
      </p:sp>
    </p:spTree>
    <p:extLst>
      <p:ext uri="{BB962C8B-B14F-4D97-AF65-F5344CB8AC3E}">
        <p14:creationId xmlns:p14="http://schemas.microsoft.com/office/powerpoint/2010/main" val="260980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8696-4C44-42FB-85E8-FF20BD1FD279}"/>
              </a:ext>
            </a:extLst>
          </p:cNvPr>
          <p:cNvSpPr>
            <a:spLocks noGrp="1"/>
          </p:cNvSpPr>
          <p:nvPr>
            <p:ph type="ctrTitle"/>
          </p:nvPr>
        </p:nvSpPr>
        <p:spPr>
          <a:xfrm>
            <a:off x="1524000" y="396882"/>
            <a:ext cx="9144000" cy="765431"/>
          </a:xfrm>
        </p:spPr>
        <p:txBody>
          <a:bodyPr>
            <a:normAutofit fontScale="90000"/>
          </a:bodyPr>
          <a:lstStyle/>
          <a:p>
            <a:r>
              <a:rPr lang="en-GB" dirty="0"/>
              <a:t>Non-violent Resistance </a:t>
            </a:r>
          </a:p>
        </p:txBody>
      </p:sp>
      <p:sp>
        <p:nvSpPr>
          <p:cNvPr id="3" name="Subtitle 2">
            <a:extLst>
              <a:ext uri="{FF2B5EF4-FFF2-40B4-BE49-F238E27FC236}">
                <a16:creationId xmlns:a16="http://schemas.microsoft.com/office/drawing/2014/main" id="{5B4DCC5C-A5C5-6006-1664-A141823DBB31}"/>
              </a:ext>
            </a:extLst>
          </p:cNvPr>
          <p:cNvSpPr>
            <a:spLocks noGrp="1"/>
          </p:cNvSpPr>
          <p:nvPr>
            <p:ph type="subTitle" idx="1"/>
          </p:nvPr>
        </p:nvSpPr>
        <p:spPr>
          <a:xfrm>
            <a:off x="532470" y="1569604"/>
            <a:ext cx="7421826" cy="4439264"/>
          </a:xfrm>
        </p:spPr>
        <p:txBody>
          <a:bodyPr/>
          <a:lstStyle/>
          <a:p>
            <a:pPr algn="l"/>
            <a:endParaRPr lang="en-GB" dirty="0"/>
          </a:p>
          <a:p>
            <a:pPr algn="l"/>
            <a:endParaRPr lang="en-GB" dirty="0"/>
          </a:p>
          <a:p>
            <a:pPr algn="l"/>
            <a:endParaRPr lang="en-GB" dirty="0"/>
          </a:p>
          <a:p>
            <a:pPr algn="l"/>
            <a:endParaRPr lang="en-GB" dirty="0"/>
          </a:p>
          <a:p>
            <a:pPr algn="l"/>
            <a:endParaRPr lang="en-GB" dirty="0"/>
          </a:p>
          <a:p>
            <a:pPr algn="l"/>
            <a:r>
              <a:rPr lang="en-GB" dirty="0"/>
              <a:t> </a:t>
            </a:r>
          </a:p>
          <a:p>
            <a:pPr algn="l"/>
            <a:endParaRPr lang="en-GB" dirty="0"/>
          </a:p>
          <a:p>
            <a:pPr algn="l"/>
            <a:endParaRPr lang="en-GB" dirty="0"/>
          </a:p>
        </p:txBody>
      </p:sp>
      <p:pic>
        <p:nvPicPr>
          <p:cNvPr id="7" name="Picture 6">
            <a:extLst>
              <a:ext uri="{FF2B5EF4-FFF2-40B4-BE49-F238E27FC236}">
                <a16:creationId xmlns:a16="http://schemas.microsoft.com/office/drawing/2014/main" id="{556C907D-484A-6260-1D2C-0FC8C94FAE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2839" y="1591727"/>
            <a:ext cx="3590132" cy="3590132"/>
          </a:xfrm>
          <a:prstGeom prst="rect">
            <a:avLst/>
          </a:prstGeom>
          <a:noFill/>
          <a:ln>
            <a:noFill/>
          </a:ln>
        </p:spPr>
      </p:pic>
      <p:pic>
        <p:nvPicPr>
          <p:cNvPr id="5" name="Picture 4">
            <a:extLst>
              <a:ext uri="{FF2B5EF4-FFF2-40B4-BE49-F238E27FC236}">
                <a16:creationId xmlns:a16="http://schemas.microsoft.com/office/drawing/2014/main" id="{5336D0D4-7213-BCB1-4C93-8BD37B851F4E}"/>
              </a:ext>
            </a:extLst>
          </p:cNvPr>
          <p:cNvPicPr>
            <a:picLocks noChangeAspect="1"/>
          </p:cNvPicPr>
          <p:nvPr/>
        </p:nvPicPr>
        <p:blipFill rotWithShape="1">
          <a:blip r:embed="rId4"/>
          <a:srcRect l="6720" t="3627" r="5665"/>
          <a:stretch/>
        </p:blipFill>
        <p:spPr>
          <a:xfrm>
            <a:off x="269029" y="1295917"/>
            <a:ext cx="8063810" cy="4837244"/>
          </a:xfrm>
          <a:prstGeom prst="rect">
            <a:avLst/>
          </a:prstGeom>
        </p:spPr>
      </p:pic>
    </p:spTree>
    <p:extLst>
      <p:ext uri="{BB962C8B-B14F-4D97-AF65-F5344CB8AC3E}">
        <p14:creationId xmlns:p14="http://schemas.microsoft.com/office/powerpoint/2010/main" val="72404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1859A7-487A-73A0-2EDD-4AFF37964CD6}"/>
              </a:ext>
            </a:extLst>
          </p:cNvPr>
          <p:cNvPicPr>
            <a:picLocks noChangeAspect="1"/>
          </p:cNvPicPr>
          <p:nvPr/>
        </p:nvPicPr>
        <p:blipFill rotWithShape="1">
          <a:blip r:embed="rId3"/>
          <a:srcRect b="57833"/>
          <a:stretch/>
        </p:blipFill>
        <p:spPr>
          <a:xfrm>
            <a:off x="9208245" y="2433582"/>
            <a:ext cx="1529567" cy="1490343"/>
          </a:xfrm>
          <a:prstGeom prst="rect">
            <a:avLst/>
          </a:prstGeom>
        </p:spPr>
      </p:pic>
      <p:sp>
        <p:nvSpPr>
          <p:cNvPr id="16" name="TextBox 15">
            <a:extLst>
              <a:ext uri="{FF2B5EF4-FFF2-40B4-BE49-F238E27FC236}">
                <a16:creationId xmlns:a16="http://schemas.microsoft.com/office/drawing/2014/main" id="{87B70DCD-5FB4-11F0-9D6E-6719C3360D62}"/>
              </a:ext>
            </a:extLst>
          </p:cNvPr>
          <p:cNvSpPr txBox="1"/>
          <p:nvPr/>
        </p:nvSpPr>
        <p:spPr>
          <a:xfrm>
            <a:off x="7303121" y="3090446"/>
            <a:ext cx="1851202" cy="677108"/>
          </a:xfrm>
          <a:prstGeom prst="rect">
            <a:avLst/>
          </a:prstGeom>
          <a:noFill/>
        </p:spPr>
        <p:txBody>
          <a:bodyPr wrap="square" rtlCol="0">
            <a:spAutoFit/>
          </a:bodyPr>
          <a:lstStyle/>
          <a:p>
            <a:endParaRPr lang="en-GB" dirty="0"/>
          </a:p>
          <a:p>
            <a:r>
              <a:rPr lang="en-GB" sz="2000" dirty="0"/>
              <a:t>  </a:t>
            </a:r>
          </a:p>
        </p:txBody>
      </p:sp>
      <p:pic>
        <p:nvPicPr>
          <p:cNvPr id="2" name="Picture 1">
            <a:extLst>
              <a:ext uri="{FF2B5EF4-FFF2-40B4-BE49-F238E27FC236}">
                <a16:creationId xmlns:a16="http://schemas.microsoft.com/office/drawing/2014/main" id="{36BCFE56-ADD4-95DB-FF7F-35265A2C74A4}"/>
              </a:ext>
            </a:extLst>
          </p:cNvPr>
          <p:cNvPicPr>
            <a:picLocks noChangeAspect="1"/>
          </p:cNvPicPr>
          <p:nvPr/>
        </p:nvPicPr>
        <p:blipFill rotWithShape="1">
          <a:blip r:embed="rId3"/>
          <a:srcRect b="57833"/>
          <a:stretch/>
        </p:blipFill>
        <p:spPr>
          <a:xfrm>
            <a:off x="5391410" y="2094533"/>
            <a:ext cx="2006800" cy="1955338"/>
          </a:xfrm>
          <a:prstGeom prst="rect">
            <a:avLst/>
          </a:prstGeom>
        </p:spPr>
      </p:pic>
      <p:pic>
        <p:nvPicPr>
          <p:cNvPr id="3" name="Picture 2">
            <a:extLst>
              <a:ext uri="{FF2B5EF4-FFF2-40B4-BE49-F238E27FC236}">
                <a16:creationId xmlns:a16="http://schemas.microsoft.com/office/drawing/2014/main" id="{315534E4-46DB-F7C5-59B7-BCE2E5BDCD8F}"/>
              </a:ext>
            </a:extLst>
          </p:cNvPr>
          <p:cNvPicPr>
            <a:picLocks noChangeAspect="1"/>
          </p:cNvPicPr>
          <p:nvPr/>
        </p:nvPicPr>
        <p:blipFill rotWithShape="1">
          <a:blip r:embed="rId3"/>
          <a:srcRect b="57833"/>
          <a:stretch/>
        </p:blipFill>
        <p:spPr>
          <a:xfrm>
            <a:off x="818125" y="1807462"/>
            <a:ext cx="2814765" cy="2742584"/>
          </a:xfrm>
          <a:prstGeom prst="rect">
            <a:avLst/>
          </a:prstGeom>
        </p:spPr>
      </p:pic>
      <p:sp>
        <p:nvSpPr>
          <p:cNvPr id="7" name="TextBox 6">
            <a:extLst>
              <a:ext uri="{FF2B5EF4-FFF2-40B4-BE49-F238E27FC236}">
                <a16:creationId xmlns:a16="http://schemas.microsoft.com/office/drawing/2014/main" id="{C6F0992C-8CC6-0ED7-81B2-9D6DF7925C42}"/>
              </a:ext>
            </a:extLst>
          </p:cNvPr>
          <p:cNvSpPr txBox="1"/>
          <p:nvPr/>
        </p:nvSpPr>
        <p:spPr>
          <a:xfrm>
            <a:off x="4008507" y="115537"/>
            <a:ext cx="4344921" cy="1015663"/>
          </a:xfrm>
          <a:prstGeom prst="rect">
            <a:avLst/>
          </a:prstGeom>
          <a:noFill/>
        </p:spPr>
        <p:txBody>
          <a:bodyPr wrap="square">
            <a:spAutoFit/>
          </a:bodyPr>
          <a:lstStyle/>
          <a:p>
            <a:r>
              <a:rPr kumimoji="0" lang="en-GB" sz="6000" b="1" i="0" u="none" strike="noStrike" kern="1200" cap="none" spc="0" normalizeH="0" baseline="0" noProof="0" dirty="0">
                <a:ln>
                  <a:noFill/>
                </a:ln>
                <a:solidFill>
                  <a:srgbClr val="005EB8"/>
                </a:solidFill>
                <a:effectLst/>
                <a:uLnTx/>
                <a:uFillTx/>
                <a:latin typeface="Calibri" panose="020F0502020204030204" pitchFamily="34" charset="0"/>
                <a:ea typeface="+mj-ea"/>
                <a:cs typeface="Calibri" panose="020F0502020204030204" pitchFamily="34" charset="0"/>
              </a:rPr>
              <a:t>NVR Baskets </a:t>
            </a:r>
            <a:endParaRPr lang="en-GB" sz="6000" dirty="0"/>
          </a:p>
        </p:txBody>
      </p:sp>
      <p:sp>
        <p:nvSpPr>
          <p:cNvPr id="8" name="TextBox 7">
            <a:extLst>
              <a:ext uri="{FF2B5EF4-FFF2-40B4-BE49-F238E27FC236}">
                <a16:creationId xmlns:a16="http://schemas.microsoft.com/office/drawing/2014/main" id="{E68DB9F1-6CDD-6393-4BCB-66B8DCF39B41}"/>
              </a:ext>
            </a:extLst>
          </p:cNvPr>
          <p:cNvSpPr txBox="1"/>
          <p:nvPr/>
        </p:nvSpPr>
        <p:spPr>
          <a:xfrm>
            <a:off x="1445813" y="4582305"/>
            <a:ext cx="2472043" cy="830997"/>
          </a:xfrm>
          <a:prstGeom prst="rect">
            <a:avLst/>
          </a:prstGeom>
          <a:noFill/>
        </p:spPr>
        <p:txBody>
          <a:bodyPr wrap="square">
            <a:spAutoFit/>
          </a:bodyPr>
          <a:lstStyle/>
          <a:p>
            <a:r>
              <a:rPr kumimoji="0" lang="en-GB" sz="4800" i="0" u="none" strike="noStrike" kern="1200" cap="none" spc="0" normalizeH="0" baseline="0" noProof="0" dirty="0">
                <a:ln>
                  <a:noFill/>
                </a:ln>
                <a:solidFill>
                  <a:srgbClr val="005EB8"/>
                </a:solidFill>
                <a:effectLst/>
                <a:uLnTx/>
                <a:uFillTx/>
                <a:latin typeface="Calibri" panose="020F0502020204030204" pitchFamily="34" charset="0"/>
                <a:ea typeface="+mj-ea"/>
                <a:cs typeface="Calibri" panose="020F0502020204030204" pitchFamily="34" charset="0"/>
              </a:rPr>
              <a:t>Ignore</a:t>
            </a:r>
            <a:endParaRPr lang="en-GB" sz="4800" dirty="0"/>
          </a:p>
        </p:txBody>
      </p:sp>
      <p:sp>
        <p:nvSpPr>
          <p:cNvPr id="10" name="TextBox 9">
            <a:extLst>
              <a:ext uri="{FF2B5EF4-FFF2-40B4-BE49-F238E27FC236}">
                <a16:creationId xmlns:a16="http://schemas.microsoft.com/office/drawing/2014/main" id="{06367E0C-E49B-B11C-9E12-0EED3D604F68}"/>
              </a:ext>
            </a:extLst>
          </p:cNvPr>
          <p:cNvSpPr txBox="1"/>
          <p:nvPr/>
        </p:nvSpPr>
        <p:spPr>
          <a:xfrm>
            <a:off x="8475984" y="4550046"/>
            <a:ext cx="3214034" cy="1569660"/>
          </a:xfrm>
          <a:prstGeom prst="rect">
            <a:avLst/>
          </a:prstGeom>
          <a:noFill/>
        </p:spPr>
        <p:txBody>
          <a:bodyPr wrap="square">
            <a:spAutoFit/>
          </a:bodyPr>
          <a:lstStyle/>
          <a:p>
            <a:pPr algn="ctr"/>
            <a:r>
              <a:rPr kumimoji="0" lang="en-GB" sz="4800" i="0" u="none" strike="noStrike" kern="1200" cap="none" spc="0" normalizeH="0" baseline="0" noProof="0" dirty="0">
                <a:ln>
                  <a:noFill/>
                </a:ln>
                <a:solidFill>
                  <a:srgbClr val="005EB8"/>
                </a:solidFill>
                <a:effectLst/>
                <a:uLnTx/>
                <a:uFillTx/>
                <a:latin typeface="Calibri" panose="020F0502020204030204" pitchFamily="34" charset="0"/>
                <a:ea typeface="+mj-ea"/>
                <a:cs typeface="Calibri" panose="020F0502020204030204" pitchFamily="34" charset="0"/>
              </a:rPr>
              <a:t>Sticking Point </a:t>
            </a:r>
            <a:endParaRPr lang="en-GB" sz="4800" dirty="0"/>
          </a:p>
        </p:txBody>
      </p:sp>
      <p:sp>
        <p:nvSpPr>
          <p:cNvPr id="11" name="TextBox 10">
            <a:extLst>
              <a:ext uri="{FF2B5EF4-FFF2-40B4-BE49-F238E27FC236}">
                <a16:creationId xmlns:a16="http://schemas.microsoft.com/office/drawing/2014/main" id="{B24DA12E-18A7-DC13-BD06-929E9FAF4546}"/>
              </a:ext>
            </a:extLst>
          </p:cNvPr>
          <p:cNvSpPr txBox="1"/>
          <p:nvPr/>
        </p:nvSpPr>
        <p:spPr>
          <a:xfrm>
            <a:off x="5256243" y="4582305"/>
            <a:ext cx="2814765" cy="830997"/>
          </a:xfrm>
          <a:prstGeom prst="rect">
            <a:avLst/>
          </a:prstGeom>
          <a:noFill/>
        </p:spPr>
        <p:txBody>
          <a:bodyPr wrap="square">
            <a:spAutoFit/>
          </a:bodyPr>
          <a:lstStyle/>
          <a:p>
            <a:r>
              <a:rPr kumimoji="0" lang="en-GB" sz="4800" i="0" u="none" strike="noStrike" kern="1200" cap="none" spc="0" normalizeH="0" baseline="0" noProof="0" dirty="0">
                <a:ln>
                  <a:noFill/>
                </a:ln>
                <a:solidFill>
                  <a:srgbClr val="005EB8"/>
                </a:solidFill>
                <a:effectLst/>
                <a:uLnTx/>
                <a:uFillTx/>
                <a:latin typeface="Calibri" panose="020F0502020204030204" pitchFamily="34" charset="0"/>
                <a:ea typeface="+mj-ea"/>
                <a:cs typeface="Calibri" panose="020F0502020204030204" pitchFamily="34" charset="0"/>
              </a:rPr>
              <a:t>Negotiate</a:t>
            </a:r>
            <a:endParaRPr lang="en-GB" sz="4800" dirty="0"/>
          </a:p>
        </p:txBody>
      </p:sp>
    </p:spTree>
    <p:extLst>
      <p:ext uri="{BB962C8B-B14F-4D97-AF65-F5344CB8AC3E}">
        <p14:creationId xmlns:p14="http://schemas.microsoft.com/office/powerpoint/2010/main" val="321510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6750-15F1-4670-A998-C89D5781C2D4}"/>
              </a:ext>
            </a:extLst>
          </p:cNvPr>
          <p:cNvSpPr>
            <a:spLocks noGrp="1"/>
          </p:cNvSpPr>
          <p:nvPr>
            <p:ph type="title"/>
          </p:nvPr>
        </p:nvSpPr>
        <p:spPr>
          <a:xfrm>
            <a:off x="435227" y="785925"/>
            <a:ext cx="7759103" cy="779463"/>
          </a:xfrm>
        </p:spPr>
        <p:txBody>
          <a:bodyPr vert="horz" lIns="0" tIns="0" rIns="0" bIns="0" rtlCol="0" anchor="ctr">
            <a:normAutofit/>
          </a:bodyPr>
          <a:lstStyle/>
          <a:p>
            <a:r>
              <a:rPr lang="en-GB" sz="5400" dirty="0"/>
              <a:t>Parent/carers – self care</a:t>
            </a:r>
          </a:p>
        </p:txBody>
      </p:sp>
      <p:sp>
        <p:nvSpPr>
          <p:cNvPr id="3" name="TextBox 2">
            <a:extLst>
              <a:ext uri="{FF2B5EF4-FFF2-40B4-BE49-F238E27FC236}">
                <a16:creationId xmlns:a16="http://schemas.microsoft.com/office/drawing/2014/main" id="{7FAE8690-AD7E-6242-F1EA-811C0C428E1A}"/>
              </a:ext>
            </a:extLst>
          </p:cNvPr>
          <p:cNvSpPr txBox="1"/>
          <p:nvPr/>
        </p:nvSpPr>
        <p:spPr>
          <a:xfrm>
            <a:off x="838199" y="1825625"/>
            <a:ext cx="6999313" cy="4351338"/>
          </a:xfrm>
          <a:prstGeom prst="rect">
            <a:avLst/>
          </a:prstGeom>
        </p:spPr>
        <p:txBody>
          <a:bodyPr vert="horz" lIns="0" tIns="0" rIns="0" bIns="0" rtlCol="0">
            <a:normAutofit/>
          </a:bodyPr>
          <a:lstStyle/>
          <a:p>
            <a:pPr>
              <a:spcAft>
                <a:spcPts val="300"/>
              </a:spcAft>
            </a:pPr>
            <a:r>
              <a:rPr lang="en-US" sz="2800" dirty="0">
                <a:solidFill>
                  <a:schemeClr val="accent1"/>
                </a:solidFill>
                <a:latin typeface="Calibri Light" panose="020F0302020204030204" pitchFamily="34" charset="0"/>
                <a:cs typeface="Calibri Light" panose="020F0302020204030204" pitchFamily="34" charset="0"/>
              </a:rPr>
              <a:t>Time for yourself</a:t>
            </a:r>
          </a:p>
          <a:p>
            <a:pPr>
              <a:spcAft>
                <a:spcPts val="300"/>
              </a:spcAft>
            </a:pPr>
            <a:endParaRPr lang="en-US" sz="2800" dirty="0">
              <a:solidFill>
                <a:schemeClr val="accent1"/>
              </a:solidFill>
              <a:latin typeface="Calibri Light" panose="020F0302020204030204" pitchFamily="34" charset="0"/>
              <a:cs typeface="Calibri Light" panose="020F0302020204030204" pitchFamily="34" charset="0"/>
            </a:endParaRPr>
          </a:p>
          <a:p>
            <a:pPr>
              <a:spcAft>
                <a:spcPts val="300"/>
              </a:spcAft>
            </a:pPr>
            <a:r>
              <a:rPr lang="en-US" sz="2800" dirty="0">
                <a:solidFill>
                  <a:schemeClr val="accent1"/>
                </a:solidFill>
                <a:latin typeface="Calibri Light" panose="020F0302020204030204" pitchFamily="34" charset="0"/>
                <a:cs typeface="Calibri Light" panose="020F0302020204030204" pitchFamily="34" charset="0"/>
              </a:rPr>
              <a:t>Enjoying the small pleasures</a:t>
            </a:r>
          </a:p>
          <a:p>
            <a:pPr>
              <a:spcAft>
                <a:spcPts val="300"/>
              </a:spcAft>
            </a:pPr>
            <a:endParaRPr lang="en-US" sz="2800" dirty="0">
              <a:solidFill>
                <a:schemeClr val="accent1"/>
              </a:solidFill>
              <a:latin typeface="Calibri Light" panose="020F0302020204030204" pitchFamily="34" charset="0"/>
              <a:cs typeface="Calibri Light" panose="020F0302020204030204" pitchFamily="34" charset="0"/>
            </a:endParaRPr>
          </a:p>
          <a:p>
            <a:pPr>
              <a:spcAft>
                <a:spcPts val="300"/>
              </a:spcAft>
            </a:pPr>
            <a:r>
              <a:rPr lang="en-US" sz="2800" dirty="0">
                <a:solidFill>
                  <a:schemeClr val="accent1"/>
                </a:solidFill>
                <a:latin typeface="Calibri Light" panose="020F0302020204030204" pitchFamily="34" charset="0"/>
                <a:cs typeface="Calibri Light" panose="020F0302020204030204" pitchFamily="34" charset="0"/>
              </a:rPr>
              <a:t>Doing something towards your mental health</a:t>
            </a:r>
          </a:p>
          <a:p>
            <a:pPr>
              <a:spcAft>
                <a:spcPts val="300"/>
              </a:spcAft>
            </a:pPr>
            <a:endParaRPr lang="en-US" dirty="0">
              <a:solidFill>
                <a:schemeClr val="accent1"/>
              </a:solidFill>
              <a:latin typeface="Calibri Light" panose="020F0302020204030204" pitchFamily="34" charset="0"/>
              <a:cs typeface="Calibri Light" panose="020F0302020204030204" pitchFamily="34" charset="0"/>
            </a:endParaRPr>
          </a:p>
          <a:p>
            <a:pPr>
              <a:spcAft>
                <a:spcPts val="300"/>
              </a:spcAft>
            </a:pPr>
            <a:endParaRPr lang="en-US" dirty="0">
              <a:solidFill>
                <a:schemeClr val="accent1"/>
              </a:solidFill>
              <a:latin typeface="Calibri Light" panose="020F0302020204030204" pitchFamily="34" charset="0"/>
              <a:cs typeface="Calibri Light" panose="020F0302020204030204" pitchFamily="34" charset="0"/>
            </a:endParaRPr>
          </a:p>
          <a:p>
            <a:pPr>
              <a:spcAft>
                <a:spcPts val="300"/>
              </a:spcAft>
            </a:pPr>
            <a:endParaRPr lang="en-US" dirty="0">
              <a:solidFill>
                <a:schemeClr val="accent1"/>
              </a:solidFill>
              <a:latin typeface="Calibri Light" panose="020F0302020204030204" pitchFamily="34" charset="0"/>
              <a:cs typeface="Calibri Light" panose="020F0302020204030204" pitchFamily="34" charset="0"/>
            </a:endParaRPr>
          </a:p>
          <a:p>
            <a:pPr>
              <a:spcAft>
                <a:spcPts val="300"/>
              </a:spcAft>
            </a:pPr>
            <a:endParaRPr lang="en-US" dirty="0">
              <a:solidFill>
                <a:schemeClr val="accent1"/>
              </a:solidFill>
              <a:latin typeface="Calibri Light" panose="020F0302020204030204" pitchFamily="34" charset="0"/>
              <a:cs typeface="Calibri Light" panose="020F0302020204030204" pitchFamily="34" charset="0"/>
            </a:endParaRPr>
          </a:p>
          <a:p>
            <a:pPr>
              <a:spcAft>
                <a:spcPts val="300"/>
              </a:spcAft>
            </a:pPr>
            <a:endParaRPr lang="en-US" dirty="0">
              <a:solidFill>
                <a:schemeClr val="accent1"/>
              </a:solidFill>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64EDB18A-D468-F267-7C4D-78F3E61DB2E0}"/>
              </a:ext>
            </a:extLst>
          </p:cNvPr>
          <p:cNvPicPr>
            <a:picLocks noChangeAspect="1"/>
          </p:cNvPicPr>
          <p:nvPr/>
        </p:nvPicPr>
        <p:blipFill>
          <a:blip r:embed="rId3"/>
          <a:srcRect l="3141" r="4985" b="-1"/>
          <a:stretch/>
        </p:blipFill>
        <p:spPr>
          <a:xfrm>
            <a:off x="8240486" y="166449"/>
            <a:ext cx="3951514" cy="3318352"/>
          </a:xfrm>
          <a:prstGeom prst="rect">
            <a:avLst/>
          </a:prstGeom>
          <a:noFill/>
        </p:spPr>
      </p:pic>
      <p:sp>
        <p:nvSpPr>
          <p:cNvPr id="6" name="Rectangle 1">
            <a:extLst>
              <a:ext uri="{FF2B5EF4-FFF2-40B4-BE49-F238E27FC236}">
                <a16:creationId xmlns:a16="http://schemas.microsoft.com/office/drawing/2014/main" id="{43BC11BC-502B-4A72-C38B-8BC5774F7F0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a:extLst>
              <a:ext uri="{FF2B5EF4-FFF2-40B4-BE49-F238E27FC236}">
                <a16:creationId xmlns:a16="http://schemas.microsoft.com/office/drawing/2014/main" id="{2BAB1DE3-67E2-CFC9-2EFC-2FAD84629367}"/>
              </a:ext>
            </a:extLst>
          </p:cNvPr>
          <p:cNvPicPr>
            <a:picLocks noChangeAspect="1"/>
          </p:cNvPicPr>
          <p:nvPr/>
        </p:nvPicPr>
        <p:blipFill>
          <a:blip r:embed="rId4"/>
          <a:stretch>
            <a:fillRect/>
          </a:stretch>
        </p:blipFill>
        <p:spPr>
          <a:xfrm>
            <a:off x="8643458" y="3429000"/>
            <a:ext cx="3145569" cy="2747963"/>
          </a:xfrm>
          <a:prstGeom prst="rect">
            <a:avLst/>
          </a:prstGeom>
        </p:spPr>
      </p:pic>
      <p:pic>
        <p:nvPicPr>
          <p:cNvPr id="13" name="Picture 12">
            <a:extLst>
              <a:ext uri="{FF2B5EF4-FFF2-40B4-BE49-F238E27FC236}">
                <a16:creationId xmlns:a16="http://schemas.microsoft.com/office/drawing/2014/main" id="{A1E518D7-D6A0-3EFC-4E67-63EEB6BEF87C}"/>
              </a:ext>
            </a:extLst>
          </p:cNvPr>
          <p:cNvPicPr>
            <a:picLocks noChangeAspect="1"/>
          </p:cNvPicPr>
          <p:nvPr/>
        </p:nvPicPr>
        <p:blipFill>
          <a:blip r:embed="rId5"/>
          <a:stretch>
            <a:fillRect/>
          </a:stretch>
        </p:blipFill>
        <p:spPr>
          <a:xfrm>
            <a:off x="435227" y="4258358"/>
            <a:ext cx="1981372" cy="1813717"/>
          </a:xfrm>
          <a:prstGeom prst="rect">
            <a:avLst/>
          </a:prstGeom>
        </p:spPr>
      </p:pic>
      <p:pic>
        <p:nvPicPr>
          <p:cNvPr id="5" name="Graphic 4" descr="Video camera with solid fill">
            <a:extLst>
              <a:ext uri="{FF2B5EF4-FFF2-40B4-BE49-F238E27FC236}">
                <a16:creationId xmlns:a16="http://schemas.microsoft.com/office/drawing/2014/main" id="{37EB3F7D-3F61-0DAF-AFFD-FC9E83EC55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7599" y="6072075"/>
            <a:ext cx="914400" cy="914400"/>
          </a:xfrm>
          <a:prstGeom prst="rect">
            <a:avLst/>
          </a:prstGeom>
        </p:spPr>
      </p:pic>
    </p:spTree>
    <p:extLst>
      <p:ext uri="{BB962C8B-B14F-4D97-AF65-F5344CB8AC3E}">
        <p14:creationId xmlns:p14="http://schemas.microsoft.com/office/powerpoint/2010/main" val="108700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8D347-3BF4-BDD1-7303-454C348E6F15}"/>
              </a:ext>
            </a:extLst>
          </p:cNvPr>
          <p:cNvSpPr>
            <a:spLocks noGrp="1"/>
          </p:cNvSpPr>
          <p:nvPr>
            <p:ph type="body" sz="quarter" idx="12"/>
          </p:nvPr>
        </p:nvSpPr>
        <p:spPr/>
        <p:txBody>
          <a:bodyPr/>
          <a:lstStyle/>
          <a:p>
            <a:endParaRPr lang="en-GB"/>
          </a:p>
        </p:txBody>
      </p:sp>
      <p:sp>
        <p:nvSpPr>
          <p:cNvPr id="3" name="Rectangle: Rounded Corners 2">
            <a:extLst>
              <a:ext uri="{FF2B5EF4-FFF2-40B4-BE49-F238E27FC236}">
                <a16:creationId xmlns:a16="http://schemas.microsoft.com/office/drawing/2014/main" id="{4078314C-1D1D-4F8B-4F87-C3CE9E0DC8E6}"/>
              </a:ext>
            </a:extLst>
          </p:cNvPr>
          <p:cNvSpPr/>
          <p:nvPr/>
        </p:nvSpPr>
        <p:spPr>
          <a:xfrm>
            <a:off x="2462893" y="1943100"/>
            <a:ext cx="7266214" cy="29718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sz="7200"/>
              <a:t>Communicating your needs </a:t>
            </a:r>
          </a:p>
        </p:txBody>
      </p:sp>
    </p:spTree>
    <p:extLst>
      <p:ext uri="{BB962C8B-B14F-4D97-AF65-F5344CB8AC3E}">
        <p14:creationId xmlns:p14="http://schemas.microsoft.com/office/powerpoint/2010/main" val="400648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B26F-9EBA-0EE9-2E58-C6461D2B47E2}"/>
              </a:ext>
            </a:extLst>
          </p:cNvPr>
          <p:cNvSpPr>
            <a:spLocks noGrp="1"/>
          </p:cNvSpPr>
          <p:nvPr>
            <p:ph type="title"/>
          </p:nvPr>
        </p:nvSpPr>
        <p:spPr>
          <a:xfrm>
            <a:off x="286603" y="512970"/>
            <a:ext cx="9089409" cy="779463"/>
          </a:xfrm>
        </p:spPr>
        <p:txBody>
          <a:bodyPr anchor="ctr">
            <a:noAutofit/>
          </a:bodyPr>
          <a:lstStyle/>
          <a:p>
            <a:r>
              <a:rPr lang="en-GB" sz="4800" dirty="0"/>
              <a:t>What do we hope to achieve from this session? </a:t>
            </a:r>
          </a:p>
        </p:txBody>
      </p:sp>
      <p:sp>
        <p:nvSpPr>
          <p:cNvPr id="1031" name="Text Placeholder 3">
            <a:extLst>
              <a:ext uri="{FF2B5EF4-FFF2-40B4-BE49-F238E27FC236}">
                <a16:creationId xmlns:a16="http://schemas.microsoft.com/office/drawing/2014/main" id="{B7A8315C-F0C3-CD9C-E2C6-1BE576742DEE}"/>
              </a:ext>
            </a:extLst>
          </p:cNvPr>
          <p:cNvSpPr>
            <a:spLocks noGrp="1"/>
          </p:cNvSpPr>
          <p:nvPr>
            <p:ph type="body" sz="quarter" idx="13"/>
          </p:nvPr>
        </p:nvSpPr>
        <p:spPr>
          <a:xfrm>
            <a:off x="825871" y="6408087"/>
            <a:ext cx="4114800" cy="225026"/>
          </a:xfrm>
        </p:spPr>
        <p:txBody>
          <a:bodyPr/>
          <a:lstStyle/>
          <a:p>
            <a:endParaRPr lang="en-US"/>
          </a:p>
        </p:txBody>
      </p:sp>
      <p:pic>
        <p:nvPicPr>
          <p:cNvPr id="5" name="Picture 4">
            <a:extLst>
              <a:ext uri="{FF2B5EF4-FFF2-40B4-BE49-F238E27FC236}">
                <a16:creationId xmlns:a16="http://schemas.microsoft.com/office/drawing/2014/main" id="{B62E18B6-96A5-A90B-13AE-199E47AC8F73}"/>
              </a:ext>
            </a:extLst>
          </p:cNvPr>
          <p:cNvPicPr>
            <a:picLocks noChangeAspect="1"/>
          </p:cNvPicPr>
          <p:nvPr/>
        </p:nvPicPr>
        <p:blipFill>
          <a:blip r:embed="rId3"/>
          <a:stretch>
            <a:fillRect/>
          </a:stretch>
        </p:blipFill>
        <p:spPr>
          <a:xfrm>
            <a:off x="2930856" y="1849629"/>
            <a:ext cx="3800902" cy="3694335"/>
          </a:xfrm>
          <a:prstGeom prst="rect">
            <a:avLst/>
          </a:prstGeom>
        </p:spPr>
      </p:pic>
    </p:spTree>
    <p:extLst>
      <p:ext uri="{BB962C8B-B14F-4D97-AF65-F5344CB8AC3E}">
        <p14:creationId xmlns:p14="http://schemas.microsoft.com/office/powerpoint/2010/main" val="1930068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7579-D170-AEFD-2C5A-0C74C2BA486D}"/>
              </a:ext>
            </a:extLst>
          </p:cNvPr>
          <p:cNvSpPr>
            <a:spLocks noGrp="1"/>
          </p:cNvSpPr>
          <p:nvPr>
            <p:ph type="title"/>
          </p:nvPr>
        </p:nvSpPr>
        <p:spPr>
          <a:xfrm>
            <a:off x="374811" y="647409"/>
            <a:ext cx="7759103" cy="779463"/>
          </a:xfrm>
        </p:spPr>
        <p:txBody>
          <a:bodyPr>
            <a:normAutofit fontScale="90000"/>
          </a:bodyPr>
          <a:lstStyle/>
          <a:p>
            <a:r>
              <a:rPr lang="en-GB" sz="5300" b="1" u="sng" kern="0" dirty="0">
                <a:effectLst/>
                <a:latin typeface="Calibri" panose="020F0502020204030204" pitchFamily="34" charset="0"/>
                <a:ea typeface="Calibri" panose="020F0502020204030204" pitchFamily="34" charset="0"/>
                <a:cs typeface="Calibri" panose="020F0502020204030204" pitchFamily="34" charset="0"/>
              </a:rPr>
              <a:t>‘I’ Statements: </a:t>
            </a:r>
            <a:r>
              <a:rPr lang="en-GB" sz="5300" b="1" u="sng" kern="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Fact</a:t>
            </a:r>
            <a:r>
              <a:rPr lang="en-GB" sz="5300" b="1" u="sng" kern="0" dirty="0">
                <a:effectLst/>
                <a:latin typeface="Calibri" panose="020F0502020204030204" pitchFamily="34" charset="0"/>
                <a:ea typeface="Calibri" panose="020F0502020204030204" pitchFamily="34" charset="0"/>
                <a:cs typeface="Calibri" panose="020F0502020204030204" pitchFamily="34" charset="0"/>
              </a:rPr>
              <a:t> – </a:t>
            </a:r>
            <a:r>
              <a:rPr lang="en-GB" sz="5300" b="1" u="sng" kern="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feel</a:t>
            </a:r>
            <a:r>
              <a:rPr lang="en-GB" sz="5300" b="1" u="sng" kern="0" dirty="0">
                <a:effectLst/>
                <a:latin typeface="Calibri" panose="020F0502020204030204" pitchFamily="34" charset="0"/>
                <a:ea typeface="Calibri" panose="020F0502020204030204" pitchFamily="34" charset="0"/>
                <a:cs typeface="Calibri" panose="020F0502020204030204" pitchFamily="34" charset="0"/>
              </a:rPr>
              <a:t> – </a:t>
            </a:r>
            <a:r>
              <a:rPr lang="en-GB" sz="5300" b="1" u="sng" kern="0" dirty="0">
                <a:solidFill>
                  <a:srgbClr val="538135"/>
                </a:solidFill>
                <a:effectLst/>
                <a:latin typeface="Calibri" panose="020F0502020204030204" pitchFamily="34" charset="0"/>
                <a:ea typeface="Calibri" panose="020F0502020204030204" pitchFamily="34" charset="0"/>
                <a:cs typeface="Calibri" panose="020F0502020204030204" pitchFamily="34" charset="0"/>
              </a:rPr>
              <a:t>want</a:t>
            </a:r>
            <a:br>
              <a:rPr lang="en-GB"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01AE435-6EDC-A3C2-1DF6-EB1A2984A246}"/>
              </a:ext>
            </a:extLst>
          </p:cNvPr>
          <p:cNvSpPr>
            <a:spLocks noGrp="1"/>
          </p:cNvSpPr>
          <p:nvPr>
            <p:ph idx="1"/>
          </p:nvPr>
        </p:nvSpPr>
        <p:spPr>
          <a:xfrm>
            <a:off x="506894" y="3524693"/>
            <a:ext cx="7759103" cy="2296166"/>
          </a:xfrm>
        </p:spPr>
        <p:txBody>
          <a:bodyPr>
            <a:normAutofit/>
          </a:bodyPr>
          <a:lstStyle/>
          <a:p>
            <a:pPr lvl="0">
              <a:lnSpc>
                <a:spcPct val="90000"/>
              </a:lnSpc>
              <a:spcAft>
                <a:spcPts val="800"/>
              </a:spcAft>
              <a:tabLst>
                <a:tab pos="457200" algn="l"/>
              </a:tabLst>
            </a:pPr>
            <a:r>
              <a:rPr lang="en-GB" sz="1800" kern="1200" dirty="0">
                <a:solidFill>
                  <a:srgbClr val="767171"/>
                </a:solidFill>
                <a:effectLst/>
                <a:ea typeface="Calibri Light" panose="020F0302020204030204" pitchFamily="34" charset="0"/>
              </a:rPr>
              <a:t>‘</a:t>
            </a:r>
            <a:r>
              <a:rPr lang="en-GB" sz="1800" kern="1200" dirty="0">
                <a:solidFill>
                  <a:srgbClr val="44546A"/>
                </a:solidFill>
                <a:effectLst/>
                <a:ea typeface="Calibri Light" panose="020F0302020204030204" pitchFamily="34" charset="0"/>
              </a:rPr>
              <a:t>You set me a paper that’s due on tomorrow</a:t>
            </a:r>
            <a:r>
              <a:rPr lang="en-GB" sz="1800" kern="1200" dirty="0">
                <a:solidFill>
                  <a:srgbClr val="ED7D31"/>
                </a:solidFill>
                <a:effectLst/>
                <a:ea typeface="Calibri Light" panose="020F0302020204030204" pitchFamily="34" charset="0"/>
              </a:rPr>
              <a:t>, I feel really overwhelmed with the amount of homework I got to do at the moment,</a:t>
            </a:r>
            <a:r>
              <a:rPr lang="en-GB" sz="1800" kern="1200" dirty="0">
                <a:solidFill>
                  <a:srgbClr val="44546A"/>
                </a:solidFill>
                <a:effectLst/>
                <a:ea typeface="Calibri Light" panose="020F0302020204030204" pitchFamily="34" charset="0"/>
              </a:rPr>
              <a:t> </a:t>
            </a:r>
            <a:r>
              <a:rPr lang="en-GB" sz="1800" kern="1200" dirty="0">
                <a:solidFill>
                  <a:srgbClr val="70AD47"/>
                </a:solidFill>
                <a:effectLst/>
                <a:ea typeface="Calibri Light" panose="020F0302020204030204" pitchFamily="34" charset="0"/>
              </a:rPr>
              <a:t>and would really appreciate it if you could either go though it with me or give me more time?</a:t>
            </a:r>
            <a:endParaRPr lang="en-GB" sz="1800" kern="100" dirty="0">
              <a:effectLst/>
              <a:ea typeface="Calibri Light" panose="020F0302020204030204" pitchFamily="34" charset="0"/>
            </a:endParaRPr>
          </a:p>
          <a:p>
            <a:pPr lvl="0">
              <a:lnSpc>
                <a:spcPct val="90000"/>
              </a:lnSpc>
              <a:spcAft>
                <a:spcPts val="800"/>
              </a:spcAft>
              <a:tabLst>
                <a:tab pos="457200" algn="l"/>
              </a:tabLst>
            </a:pPr>
            <a:r>
              <a:rPr lang="en-GB" sz="1800" kern="1200" dirty="0">
                <a:solidFill>
                  <a:srgbClr val="44546A"/>
                </a:solidFill>
                <a:effectLst/>
                <a:ea typeface="Calibri Light" panose="020F0302020204030204" pitchFamily="34" charset="0"/>
              </a:rPr>
              <a:t>‘I know you said my fidget toys are distracting to other student</a:t>
            </a:r>
            <a:r>
              <a:rPr lang="en-GB" sz="1800" kern="1200" dirty="0">
                <a:solidFill>
                  <a:srgbClr val="ED7D31"/>
                </a:solidFill>
                <a:effectLst/>
                <a:ea typeface="Calibri Light" panose="020F0302020204030204" pitchFamily="34" charset="0"/>
              </a:rPr>
              <a:t>, but I am feel restless and unable to concentrate without them, </a:t>
            </a:r>
            <a:r>
              <a:rPr lang="en-GB" sz="1800" kern="1200" dirty="0">
                <a:solidFill>
                  <a:srgbClr val="70AD47"/>
                </a:solidFill>
                <a:effectLst/>
                <a:ea typeface="Calibri Light" panose="020F0302020204030204" pitchFamily="34" charset="0"/>
              </a:rPr>
              <a:t>and I would like it if we can come to a compromise about having some fidgets in class.</a:t>
            </a:r>
            <a:endParaRPr lang="en-GB" sz="1800" kern="100" dirty="0">
              <a:effectLst/>
              <a:ea typeface="Calibri Light" panose="020F0302020204030204" pitchFamily="34" charset="0"/>
            </a:endParaRPr>
          </a:p>
          <a:p>
            <a:pPr lvl="0">
              <a:lnSpc>
                <a:spcPct val="90000"/>
              </a:lnSpc>
              <a:spcAft>
                <a:spcPts val="800"/>
              </a:spcAft>
              <a:tabLst>
                <a:tab pos="457200" algn="l"/>
              </a:tabLst>
            </a:pPr>
            <a:r>
              <a:rPr lang="en-GB" sz="1800" kern="1200" dirty="0">
                <a:solidFill>
                  <a:srgbClr val="767171"/>
                </a:solidFill>
                <a:effectLst/>
                <a:ea typeface="Calibri Light" panose="020F0302020204030204" pitchFamily="34" charset="0"/>
              </a:rPr>
              <a:t>‘</a:t>
            </a:r>
            <a:r>
              <a:rPr lang="en-GB" sz="1800" kern="1200" dirty="0">
                <a:solidFill>
                  <a:srgbClr val="44546A"/>
                </a:solidFill>
                <a:effectLst/>
                <a:ea typeface="Calibri Light" panose="020F0302020204030204" pitchFamily="34" charset="0"/>
              </a:rPr>
              <a:t>I forgot my PE kit, </a:t>
            </a:r>
            <a:r>
              <a:rPr lang="en-GB" sz="1800" kern="1200" dirty="0">
                <a:solidFill>
                  <a:srgbClr val="ED7D31"/>
                </a:solidFill>
                <a:effectLst/>
                <a:ea typeface="Calibri Light" panose="020F0302020204030204" pitchFamily="34" charset="0"/>
              </a:rPr>
              <a:t>I am really frustrated at myself because I want to do PE</a:t>
            </a:r>
            <a:r>
              <a:rPr lang="en-GB" sz="1800" kern="1200" dirty="0">
                <a:solidFill>
                  <a:srgbClr val="44546A"/>
                </a:solidFill>
                <a:effectLst/>
                <a:ea typeface="Calibri Light" panose="020F0302020204030204" pitchFamily="34" charset="0"/>
              </a:rPr>
              <a:t>, </a:t>
            </a:r>
            <a:r>
              <a:rPr lang="en-GB" sz="1800" kern="1200" dirty="0">
                <a:solidFill>
                  <a:srgbClr val="70AD47"/>
                </a:solidFill>
                <a:effectLst/>
                <a:ea typeface="Calibri Light" panose="020F0302020204030204" pitchFamily="34" charset="0"/>
              </a:rPr>
              <a:t>can I do it in my uniform.</a:t>
            </a:r>
            <a:endParaRPr lang="en-GB" sz="1800" kern="100" dirty="0">
              <a:effectLst/>
              <a:ea typeface="Calibri Light" panose="020F0302020204030204" pitchFamily="34" charset="0"/>
            </a:endParaRPr>
          </a:p>
          <a:p>
            <a:endParaRPr lang="en-GB" dirty="0"/>
          </a:p>
        </p:txBody>
      </p:sp>
      <p:pic>
        <p:nvPicPr>
          <p:cNvPr id="9" name="Picture 8">
            <a:extLst>
              <a:ext uri="{FF2B5EF4-FFF2-40B4-BE49-F238E27FC236}">
                <a16:creationId xmlns:a16="http://schemas.microsoft.com/office/drawing/2014/main" id="{D69C0E88-C6C0-0B8E-89C2-E685DA8BD81B}"/>
              </a:ext>
            </a:extLst>
          </p:cNvPr>
          <p:cNvPicPr>
            <a:picLocks noChangeAspect="1"/>
          </p:cNvPicPr>
          <p:nvPr/>
        </p:nvPicPr>
        <p:blipFill rotWithShape="1">
          <a:blip r:embed="rId3"/>
          <a:srcRect l="74620" b="7487"/>
          <a:stretch/>
        </p:blipFill>
        <p:spPr>
          <a:xfrm>
            <a:off x="9541823" y="2725862"/>
            <a:ext cx="2275366" cy="3310897"/>
          </a:xfrm>
          <a:prstGeom prst="rect">
            <a:avLst/>
          </a:prstGeom>
        </p:spPr>
      </p:pic>
      <p:pic>
        <p:nvPicPr>
          <p:cNvPr id="5" name="Picture 4">
            <a:extLst>
              <a:ext uri="{FF2B5EF4-FFF2-40B4-BE49-F238E27FC236}">
                <a16:creationId xmlns:a16="http://schemas.microsoft.com/office/drawing/2014/main" id="{56DBD6C3-DEFC-E2B4-86B3-5801EFE553C7}"/>
              </a:ext>
            </a:extLst>
          </p:cNvPr>
          <p:cNvPicPr>
            <a:picLocks noChangeAspect="1"/>
          </p:cNvPicPr>
          <p:nvPr/>
        </p:nvPicPr>
        <p:blipFill rotWithShape="1">
          <a:blip r:embed="rId3"/>
          <a:srcRect r="59591"/>
          <a:stretch/>
        </p:blipFill>
        <p:spPr>
          <a:xfrm>
            <a:off x="9763562" y="-34925"/>
            <a:ext cx="1896334" cy="1873346"/>
          </a:xfrm>
          <a:prstGeom prst="rect">
            <a:avLst/>
          </a:prstGeom>
        </p:spPr>
      </p:pic>
      <p:pic>
        <p:nvPicPr>
          <p:cNvPr id="7" name="Picture 6">
            <a:extLst>
              <a:ext uri="{FF2B5EF4-FFF2-40B4-BE49-F238E27FC236}">
                <a16:creationId xmlns:a16="http://schemas.microsoft.com/office/drawing/2014/main" id="{A5476610-13FF-0311-8BFC-F45C8D3FD040}"/>
              </a:ext>
            </a:extLst>
          </p:cNvPr>
          <p:cNvPicPr>
            <a:picLocks noChangeAspect="1"/>
          </p:cNvPicPr>
          <p:nvPr/>
        </p:nvPicPr>
        <p:blipFill rotWithShape="1">
          <a:blip r:embed="rId3"/>
          <a:srcRect l="39528" t="11689" r="28814" b="8206"/>
          <a:stretch/>
        </p:blipFill>
        <p:spPr>
          <a:xfrm rot="20212359">
            <a:off x="8993927" y="1382866"/>
            <a:ext cx="1667440" cy="1749038"/>
          </a:xfrm>
          <a:prstGeom prst="rect">
            <a:avLst/>
          </a:prstGeom>
        </p:spPr>
      </p:pic>
      <p:sp>
        <p:nvSpPr>
          <p:cNvPr id="11" name="TextBox 10">
            <a:extLst>
              <a:ext uri="{FF2B5EF4-FFF2-40B4-BE49-F238E27FC236}">
                <a16:creationId xmlns:a16="http://schemas.microsoft.com/office/drawing/2014/main" id="{BEF68362-D371-A8A7-2017-9EEA264B73FE}"/>
              </a:ext>
            </a:extLst>
          </p:cNvPr>
          <p:cNvSpPr txBox="1"/>
          <p:nvPr/>
        </p:nvSpPr>
        <p:spPr>
          <a:xfrm>
            <a:off x="374811" y="2004108"/>
            <a:ext cx="4718944" cy="1173463"/>
          </a:xfrm>
          <a:prstGeom prst="rect">
            <a:avLst/>
          </a:prstGeom>
          <a:noFill/>
        </p:spPr>
        <p:txBody>
          <a:bodyPr wrap="square">
            <a:spAutoFit/>
          </a:bodyPr>
          <a:lstStyle/>
          <a:p>
            <a:pPr>
              <a:lnSpc>
                <a:spcPct val="107000"/>
              </a:lnSpc>
              <a:spcAft>
                <a:spcPts val="800"/>
              </a:spcAft>
            </a:pPr>
            <a:r>
              <a:rPr lang="en-GB" sz="1800" b="1" kern="0" dirty="0">
                <a:solidFill>
                  <a:srgbClr val="44546A"/>
                </a:solidFill>
                <a:effectLst/>
                <a:latin typeface="Calibri Light" panose="020F0302020204030204" pitchFamily="34" charset="0"/>
                <a:ea typeface="Calibri Light" panose="020F0302020204030204" pitchFamily="34" charset="0"/>
                <a:cs typeface="Calibri Light" panose="020F0302020204030204" pitchFamily="34" charset="0"/>
              </a:rPr>
              <a:t>What are the observable facts </a:t>
            </a:r>
            <a:endParaRPr lang="en-GB" sz="1800" kern="100" dirty="0">
              <a:effectLst/>
              <a:latin typeface="Calibri Light" panose="020F0302020204030204" pitchFamily="34" charset="0"/>
              <a:ea typeface="Calibri Light" panose="020F0302020204030204" pitchFamily="34" charset="0"/>
              <a:cs typeface="Calibri Light" panose="020F0302020204030204" pitchFamily="34" charset="0"/>
            </a:endParaRPr>
          </a:p>
          <a:p>
            <a:pPr>
              <a:lnSpc>
                <a:spcPct val="107000"/>
              </a:lnSpc>
              <a:spcAft>
                <a:spcPts val="800"/>
              </a:spcAft>
            </a:pPr>
            <a:r>
              <a:rPr lang="en-GB" sz="1800" b="1" kern="0" dirty="0">
                <a:solidFill>
                  <a:srgbClr val="ED7D31"/>
                </a:solidFill>
                <a:effectLst/>
                <a:latin typeface="Calibri Light" panose="020F0302020204030204" pitchFamily="34" charset="0"/>
                <a:ea typeface="Calibri Light" panose="020F0302020204030204" pitchFamily="34" charset="0"/>
                <a:cs typeface="Calibri Light" panose="020F0302020204030204" pitchFamily="34" charset="0"/>
              </a:rPr>
              <a:t>What are your feelings about the situation </a:t>
            </a:r>
            <a:endParaRPr lang="en-GB" sz="1800" kern="100" dirty="0">
              <a:effectLst/>
              <a:latin typeface="Calibri Light" panose="020F0302020204030204" pitchFamily="34" charset="0"/>
              <a:ea typeface="Calibri Light" panose="020F0302020204030204" pitchFamily="34" charset="0"/>
              <a:cs typeface="Calibri Light" panose="020F0302020204030204" pitchFamily="34" charset="0"/>
            </a:endParaRPr>
          </a:p>
          <a:p>
            <a:pPr>
              <a:lnSpc>
                <a:spcPct val="107000"/>
              </a:lnSpc>
              <a:spcAft>
                <a:spcPts val="800"/>
              </a:spcAft>
            </a:pPr>
            <a:r>
              <a:rPr lang="en-GB" sz="1800" b="1" kern="0" dirty="0">
                <a:solidFill>
                  <a:srgbClr val="538135"/>
                </a:solidFill>
                <a:effectLst/>
                <a:latin typeface="Calibri Light" panose="020F0302020204030204" pitchFamily="34" charset="0"/>
                <a:ea typeface="Calibri Light" panose="020F0302020204030204" pitchFamily="34" charset="0"/>
                <a:cs typeface="Calibri Light" panose="020F0302020204030204" pitchFamily="34" charset="0"/>
              </a:rPr>
              <a:t>What’s your wants/needs</a:t>
            </a:r>
            <a:endParaRPr lang="en-GB" sz="1800" kern="100"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Rectangle 11">
            <a:extLst>
              <a:ext uri="{FF2B5EF4-FFF2-40B4-BE49-F238E27FC236}">
                <a16:creationId xmlns:a16="http://schemas.microsoft.com/office/drawing/2014/main" id="{AB074332-F2F1-A66A-20A0-4B3AAA7CD667}"/>
              </a:ext>
            </a:extLst>
          </p:cNvPr>
          <p:cNvSpPr/>
          <p:nvPr/>
        </p:nvSpPr>
        <p:spPr>
          <a:xfrm>
            <a:off x="8717438" y="163807"/>
            <a:ext cx="1498167" cy="923330"/>
          </a:xfrm>
          <a:prstGeom prst="rect">
            <a:avLst/>
          </a:prstGeom>
          <a:noFill/>
        </p:spPr>
        <p:txBody>
          <a:bodyPr wrap="none" lIns="91440" tIns="45720" rIns="91440" bIns="45720">
            <a:spAutoFit/>
          </a:bodyPr>
          <a:lstStyle/>
          <a:p>
            <a:pPr algn="ctr"/>
            <a:r>
              <a:rPr lang="en-US" sz="5400" b="0" cap="none" spc="0" dirty="0">
                <a:ln w="0"/>
                <a:solidFill>
                  <a:schemeClr val="bg2">
                    <a:lumMod val="2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Fact</a:t>
            </a:r>
            <a:r>
              <a:rPr lang="en-US" sz="5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p>
        </p:txBody>
      </p:sp>
      <p:sp>
        <p:nvSpPr>
          <p:cNvPr id="13" name="Rectangle 12">
            <a:extLst>
              <a:ext uri="{FF2B5EF4-FFF2-40B4-BE49-F238E27FC236}">
                <a16:creationId xmlns:a16="http://schemas.microsoft.com/office/drawing/2014/main" id="{576B8031-22C5-21F1-87CB-36387ABEC1D5}"/>
              </a:ext>
            </a:extLst>
          </p:cNvPr>
          <p:cNvSpPr/>
          <p:nvPr/>
        </p:nvSpPr>
        <p:spPr>
          <a:xfrm>
            <a:off x="9255202" y="1873346"/>
            <a:ext cx="2458815" cy="923330"/>
          </a:xfrm>
          <a:prstGeom prst="rect">
            <a:avLst/>
          </a:prstGeom>
          <a:noFill/>
        </p:spPr>
        <p:txBody>
          <a:bodyPr wrap="none" lIns="91440" tIns="45720" rIns="91440" bIns="45720">
            <a:spAutoFit/>
          </a:bodyPr>
          <a:lstStyle/>
          <a:p>
            <a:pPr algn="ctr"/>
            <a:r>
              <a:rPr lang="en-US" sz="5400" b="0" cap="none" spc="0" dirty="0">
                <a:ln w="0"/>
                <a:solidFill>
                  <a:srgbClr val="FF990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Feelings</a:t>
            </a:r>
          </a:p>
        </p:txBody>
      </p:sp>
      <p:sp>
        <p:nvSpPr>
          <p:cNvPr id="14" name="Rectangle 13">
            <a:extLst>
              <a:ext uri="{FF2B5EF4-FFF2-40B4-BE49-F238E27FC236}">
                <a16:creationId xmlns:a16="http://schemas.microsoft.com/office/drawing/2014/main" id="{56D3FCC3-104D-FF37-F66F-86E2221DD25A}"/>
              </a:ext>
            </a:extLst>
          </p:cNvPr>
          <p:cNvSpPr/>
          <p:nvPr/>
        </p:nvSpPr>
        <p:spPr>
          <a:xfrm>
            <a:off x="10215606" y="3395731"/>
            <a:ext cx="1957582" cy="923330"/>
          </a:xfrm>
          <a:prstGeom prst="rect">
            <a:avLst/>
          </a:prstGeom>
          <a:noFill/>
        </p:spPr>
        <p:txBody>
          <a:bodyPr wrap="square" lIns="91440" tIns="45720" rIns="91440" bIns="45720">
            <a:spAutoFit/>
          </a:bodyPr>
          <a:lstStyle/>
          <a:p>
            <a:pPr algn="ctr"/>
            <a:r>
              <a:rPr lang="en-US" sz="5400" b="0" cap="none" spc="0" dirty="0">
                <a:ln w="0"/>
                <a:solidFill>
                  <a:schemeClr val="accent3">
                    <a:lumMod val="75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Wants</a:t>
            </a:r>
          </a:p>
        </p:txBody>
      </p:sp>
      <p:sp>
        <p:nvSpPr>
          <p:cNvPr id="6" name="Star: 5 Points 5">
            <a:extLst>
              <a:ext uri="{FF2B5EF4-FFF2-40B4-BE49-F238E27FC236}">
                <a16:creationId xmlns:a16="http://schemas.microsoft.com/office/drawing/2014/main" id="{EF4B7D1D-ACFA-831E-7D0C-0E41749EAE6B}"/>
              </a:ext>
            </a:extLst>
          </p:cNvPr>
          <p:cNvSpPr/>
          <p:nvPr/>
        </p:nvSpPr>
        <p:spPr>
          <a:xfrm>
            <a:off x="11286616" y="5997114"/>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5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D077-A135-F2EB-C542-817056A7783A}"/>
              </a:ext>
            </a:extLst>
          </p:cNvPr>
          <p:cNvSpPr>
            <a:spLocks noGrp="1"/>
          </p:cNvSpPr>
          <p:nvPr>
            <p:ph type="title"/>
          </p:nvPr>
        </p:nvSpPr>
        <p:spPr>
          <a:xfrm>
            <a:off x="495301" y="187138"/>
            <a:ext cx="5743803" cy="779463"/>
          </a:xfrm>
        </p:spPr>
        <p:txBody>
          <a:bodyPr>
            <a:normAutofit/>
          </a:bodyPr>
          <a:lstStyle/>
          <a:p>
            <a:r>
              <a:rPr lang="en-GB" sz="4800" dirty="0"/>
              <a:t>Classroom</a:t>
            </a:r>
          </a:p>
        </p:txBody>
      </p:sp>
      <p:sp>
        <p:nvSpPr>
          <p:cNvPr id="3" name="Content Placeholder 2">
            <a:extLst>
              <a:ext uri="{FF2B5EF4-FFF2-40B4-BE49-F238E27FC236}">
                <a16:creationId xmlns:a16="http://schemas.microsoft.com/office/drawing/2014/main" id="{01702EF9-A9A6-A5A4-529B-CE316C33DF3D}"/>
              </a:ext>
            </a:extLst>
          </p:cNvPr>
          <p:cNvSpPr>
            <a:spLocks noGrp="1"/>
          </p:cNvSpPr>
          <p:nvPr>
            <p:ph idx="1"/>
          </p:nvPr>
        </p:nvSpPr>
        <p:spPr>
          <a:xfrm>
            <a:off x="254371" y="6324398"/>
            <a:ext cx="10058439" cy="384491"/>
          </a:xfrm>
        </p:spPr>
        <p:txBody>
          <a:bodyPr/>
          <a:lstStyle/>
          <a:p>
            <a:r>
              <a:rPr lang="en-GB" dirty="0"/>
              <a:t>These are suggestions that can be taken away but ultimately need to be discussed with the teacher. </a:t>
            </a:r>
          </a:p>
        </p:txBody>
      </p:sp>
      <p:pic>
        <p:nvPicPr>
          <p:cNvPr id="20" name="Picture 19">
            <a:extLst>
              <a:ext uri="{FF2B5EF4-FFF2-40B4-BE49-F238E27FC236}">
                <a16:creationId xmlns:a16="http://schemas.microsoft.com/office/drawing/2014/main" id="{DEE407F9-3DC2-E646-AEF2-4304A8FF4284}"/>
              </a:ext>
            </a:extLst>
          </p:cNvPr>
          <p:cNvPicPr>
            <a:picLocks noChangeAspect="1"/>
          </p:cNvPicPr>
          <p:nvPr/>
        </p:nvPicPr>
        <p:blipFill rotWithShape="1">
          <a:blip r:embed="rId3"/>
          <a:srcRect b="1640"/>
          <a:stretch/>
        </p:blipFill>
        <p:spPr>
          <a:xfrm>
            <a:off x="5251228" y="0"/>
            <a:ext cx="6940772" cy="6100966"/>
          </a:xfrm>
          <a:prstGeom prst="rect">
            <a:avLst/>
          </a:prstGeom>
        </p:spPr>
      </p:pic>
      <p:sp>
        <p:nvSpPr>
          <p:cNvPr id="4" name="TextBox 3">
            <a:extLst>
              <a:ext uri="{FF2B5EF4-FFF2-40B4-BE49-F238E27FC236}">
                <a16:creationId xmlns:a16="http://schemas.microsoft.com/office/drawing/2014/main" id="{9379B129-485A-9D83-4A7D-A742E6E3F2C6}"/>
              </a:ext>
            </a:extLst>
          </p:cNvPr>
          <p:cNvSpPr txBox="1"/>
          <p:nvPr/>
        </p:nvSpPr>
        <p:spPr>
          <a:xfrm>
            <a:off x="254371" y="1271626"/>
            <a:ext cx="5453742" cy="4524315"/>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Modifications to the classroom environment </a:t>
            </a:r>
          </a:p>
          <a:p>
            <a:pPr marL="457200" indent="-457200">
              <a:buFont typeface="Arial" panose="020B0604020202020204" pitchFamily="34" charset="0"/>
              <a:buChar char="•"/>
            </a:pPr>
            <a:r>
              <a:rPr lang="en-GB" sz="2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Managing distractibility </a:t>
            </a:r>
          </a:p>
          <a:p>
            <a:pPr marL="457200" indent="-457200">
              <a:buFont typeface="Arial" panose="020B0604020202020204" pitchFamily="34" charset="0"/>
              <a:buChar char="•"/>
            </a:pPr>
            <a:r>
              <a:rPr lang="en-GB" sz="2800" kern="100" dirty="0">
                <a:solidFill>
                  <a:schemeClr val="accent1"/>
                </a:solidFill>
                <a:effectLst/>
                <a:latin typeface="Calibri Light" panose="020F0302020204030204" pitchFamily="34" charset="0"/>
                <a:ea typeface="Calibri Light" panose="020F0302020204030204" pitchFamily="34" charset="0"/>
                <a:cs typeface="Calibri Light" panose="020F0302020204030204" pitchFamily="34" charset="0"/>
              </a:rPr>
              <a:t>Encouraging organization and planning </a:t>
            </a:r>
          </a:p>
          <a:p>
            <a:pPr marL="457200" indent="-457200">
              <a:buFont typeface="Arial" panose="020B0604020202020204" pitchFamily="34" charset="0"/>
              <a:buChar char="•"/>
            </a:pPr>
            <a:r>
              <a:rPr lang="en-GB" sz="2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Managing behaviours in the classroom </a:t>
            </a:r>
          </a:p>
          <a:p>
            <a:pPr marL="457200" indent="-457200">
              <a:buFont typeface="Arial" panose="020B0604020202020204" pitchFamily="34" charset="0"/>
              <a:buChar char="•"/>
            </a:pPr>
            <a:r>
              <a:rPr lang="en-GB" sz="2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Exams and Assignments </a:t>
            </a:r>
          </a:p>
          <a:p>
            <a:pPr marL="457200" indent="-457200">
              <a:buFont typeface="Arial" panose="020B0604020202020204" pitchFamily="34" charset="0"/>
              <a:buChar char="•"/>
            </a:pPr>
            <a:r>
              <a:rPr lang="en-GB" sz="2800" dirty="0">
                <a:solidFill>
                  <a:schemeClr val="accent1"/>
                </a:solidFill>
                <a:latin typeface="Calibri Light" panose="020F0302020204030204" pitchFamily="34" charset="0"/>
                <a:ea typeface="Calibri Light" panose="020F0302020204030204" pitchFamily="34" charset="0"/>
                <a:cs typeface="Calibri Light" panose="020F0302020204030204" pitchFamily="34" charset="0"/>
              </a:rPr>
              <a:t>Supporting mood and socializing </a:t>
            </a:r>
          </a:p>
          <a:p>
            <a:pPr marL="285750" indent="-285750">
              <a:buFont typeface="Arial" panose="020B0604020202020204" pitchFamily="34" charset="0"/>
              <a:buChar char="•"/>
            </a:pPr>
            <a:endParaRPr lang="en-GB" dirty="0">
              <a:solidFill>
                <a:schemeClr val="accent1"/>
              </a:solidFill>
            </a:endParaRPr>
          </a:p>
          <a:p>
            <a:r>
              <a:rPr lang="en-GB" dirty="0">
                <a:solidFill>
                  <a:schemeClr val="accent1"/>
                </a:solidFill>
              </a:rPr>
              <a:t> </a:t>
            </a:r>
          </a:p>
        </p:txBody>
      </p:sp>
    </p:spTree>
    <p:extLst>
      <p:ext uri="{BB962C8B-B14F-4D97-AF65-F5344CB8AC3E}">
        <p14:creationId xmlns:p14="http://schemas.microsoft.com/office/powerpoint/2010/main" val="185134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0CB3-14D3-D4F3-59F7-ED43E10C187D}"/>
              </a:ext>
            </a:extLst>
          </p:cNvPr>
          <p:cNvSpPr>
            <a:spLocks noGrp="1"/>
          </p:cNvSpPr>
          <p:nvPr>
            <p:ph type="title"/>
          </p:nvPr>
        </p:nvSpPr>
        <p:spPr>
          <a:xfrm>
            <a:off x="156798" y="116852"/>
            <a:ext cx="7759103" cy="779463"/>
          </a:xfrm>
        </p:spPr>
        <p:txBody>
          <a:bodyPr>
            <a:normAutofit/>
          </a:bodyPr>
          <a:lstStyle/>
          <a:p>
            <a:r>
              <a:rPr lang="en-GB" sz="4800" dirty="0"/>
              <a:t>Personalised Passports</a:t>
            </a:r>
          </a:p>
        </p:txBody>
      </p:sp>
      <p:sp>
        <p:nvSpPr>
          <p:cNvPr id="12" name="Content Placeholder 11">
            <a:extLst>
              <a:ext uri="{FF2B5EF4-FFF2-40B4-BE49-F238E27FC236}">
                <a16:creationId xmlns:a16="http://schemas.microsoft.com/office/drawing/2014/main" id="{4F48FE64-ABF6-0109-7BC7-8D98429629AA}"/>
              </a:ext>
            </a:extLst>
          </p:cNvPr>
          <p:cNvSpPr>
            <a:spLocks noGrp="1"/>
          </p:cNvSpPr>
          <p:nvPr>
            <p:ph idx="1"/>
          </p:nvPr>
        </p:nvSpPr>
        <p:spPr>
          <a:xfrm>
            <a:off x="261902" y="1124868"/>
            <a:ext cx="4635919" cy="5160318"/>
          </a:xfrm>
        </p:spPr>
        <p:txBody>
          <a:bodyPr>
            <a:normAutofit/>
          </a:bodyPr>
          <a:lstStyle/>
          <a:p>
            <a:pPr marL="285750" indent="-285750">
              <a:buFont typeface="Arial" panose="020B0604020202020204" pitchFamily="34" charset="0"/>
              <a:buChar char="•"/>
            </a:pPr>
            <a:r>
              <a:rPr lang="en-GB" sz="2400" dirty="0"/>
              <a:t>Co-created document with input from the young person and the school</a:t>
            </a:r>
          </a:p>
          <a:p>
            <a:pPr marL="285750" indent="-285750">
              <a:buFont typeface="Arial" panose="020B0604020202020204" pitchFamily="34" charset="0"/>
              <a:buChar char="•"/>
            </a:pPr>
            <a:r>
              <a:rPr lang="en-GB" sz="2400" dirty="0"/>
              <a:t>Distributed to all school staff members</a:t>
            </a:r>
          </a:p>
          <a:p>
            <a:pPr marL="285750" indent="-285750">
              <a:buFont typeface="Arial" panose="020B0604020202020204" pitchFamily="34" charset="0"/>
              <a:buChar char="•"/>
            </a:pPr>
            <a:r>
              <a:rPr lang="en-GB" sz="2400" dirty="0"/>
              <a:t>Recognizes the unique strengths and challenges of the young person</a:t>
            </a:r>
          </a:p>
          <a:p>
            <a:pPr marL="285750" indent="-285750">
              <a:buFont typeface="Arial" panose="020B0604020202020204" pitchFamily="34" charset="0"/>
              <a:buChar char="•"/>
            </a:pPr>
            <a:r>
              <a:rPr lang="en-GB" sz="2400" dirty="0"/>
              <a:t>Outlines how various individuals can assist the young person </a:t>
            </a:r>
          </a:p>
          <a:p>
            <a:pPr marL="285750" indent="-285750">
              <a:buFont typeface="Arial" panose="020B0604020202020204" pitchFamily="34" charset="0"/>
              <a:buChar char="•"/>
            </a:pPr>
            <a:r>
              <a:rPr lang="en-GB" sz="2400" dirty="0"/>
              <a:t>Highlights ways the young person can support themselves</a:t>
            </a:r>
          </a:p>
        </p:txBody>
      </p:sp>
      <p:sp>
        <p:nvSpPr>
          <p:cNvPr id="3" name="Star: 5 Points 2">
            <a:extLst>
              <a:ext uri="{FF2B5EF4-FFF2-40B4-BE49-F238E27FC236}">
                <a16:creationId xmlns:a16="http://schemas.microsoft.com/office/drawing/2014/main" id="{7B1AE286-9C44-890C-21FA-8D420FF8748B}"/>
              </a:ext>
            </a:extLst>
          </p:cNvPr>
          <p:cNvSpPr/>
          <p:nvPr/>
        </p:nvSpPr>
        <p:spPr>
          <a:xfrm>
            <a:off x="11286616" y="5997114"/>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78569C7-8B8D-B3B9-D19F-4FD0AB4C34A5}"/>
              </a:ext>
            </a:extLst>
          </p:cNvPr>
          <p:cNvPicPr>
            <a:picLocks noChangeAspect="1"/>
          </p:cNvPicPr>
          <p:nvPr/>
        </p:nvPicPr>
        <p:blipFill>
          <a:blip r:embed="rId3"/>
          <a:stretch>
            <a:fillRect/>
          </a:stretch>
        </p:blipFill>
        <p:spPr>
          <a:xfrm>
            <a:off x="6364199" y="426663"/>
            <a:ext cx="5459788" cy="5459788"/>
          </a:xfrm>
          <a:prstGeom prst="rect">
            <a:avLst/>
          </a:prstGeom>
        </p:spPr>
      </p:pic>
    </p:spTree>
    <p:extLst>
      <p:ext uri="{BB962C8B-B14F-4D97-AF65-F5344CB8AC3E}">
        <p14:creationId xmlns:p14="http://schemas.microsoft.com/office/powerpoint/2010/main" val="352936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1CB69-81B9-8A64-E4FA-A251A92C9A2B}"/>
              </a:ext>
            </a:extLst>
          </p:cNvPr>
          <p:cNvPicPr>
            <a:picLocks noChangeAspect="1"/>
          </p:cNvPicPr>
          <p:nvPr/>
        </p:nvPicPr>
        <p:blipFill>
          <a:blip r:embed="rId3"/>
          <a:stretch>
            <a:fillRect/>
          </a:stretch>
        </p:blipFill>
        <p:spPr>
          <a:xfrm>
            <a:off x="313339" y="3818465"/>
            <a:ext cx="2415133" cy="2191214"/>
          </a:xfrm>
          <a:prstGeom prst="rect">
            <a:avLst/>
          </a:prstGeom>
        </p:spPr>
      </p:pic>
      <p:sp>
        <p:nvSpPr>
          <p:cNvPr id="2" name="Title 1">
            <a:extLst>
              <a:ext uri="{FF2B5EF4-FFF2-40B4-BE49-F238E27FC236}">
                <a16:creationId xmlns:a16="http://schemas.microsoft.com/office/drawing/2014/main" id="{55CBCA4F-6791-CB97-22DD-858778C8E464}"/>
              </a:ext>
            </a:extLst>
          </p:cNvPr>
          <p:cNvSpPr>
            <a:spLocks noGrp="1"/>
          </p:cNvSpPr>
          <p:nvPr>
            <p:ph type="title"/>
          </p:nvPr>
        </p:nvSpPr>
        <p:spPr>
          <a:xfrm>
            <a:off x="222458" y="211199"/>
            <a:ext cx="9718159" cy="1115865"/>
          </a:xfrm>
        </p:spPr>
        <p:txBody>
          <a:bodyPr>
            <a:normAutofit/>
          </a:bodyPr>
          <a:lstStyle/>
          <a:p>
            <a:r>
              <a:rPr lang="en-GB" sz="4800" dirty="0"/>
              <a:t>Ending Reflection </a:t>
            </a:r>
            <a:br>
              <a:rPr lang="en-GB" dirty="0"/>
            </a:br>
            <a:endParaRPr lang="en-GB" dirty="0"/>
          </a:p>
        </p:txBody>
      </p:sp>
      <p:sp>
        <p:nvSpPr>
          <p:cNvPr id="3" name="Content Placeholder 2">
            <a:extLst>
              <a:ext uri="{FF2B5EF4-FFF2-40B4-BE49-F238E27FC236}">
                <a16:creationId xmlns:a16="http://schemas.microsoft.com/office/drawing/2014/main" id="{8C4F51E1-49F4-D7B8-CF5D-ECE62560DE82}"/>
              </a:ext>
            </a:extLst>
          </p:cNvPr>
          <p:cNvSpPr>
            <a:spLocks noGrp="1"/>
          </p:cNvSpPr>
          <p:nvPr>
            <p:ph idx="1"/>
          </p:nvPr>
        </p:nvSpPr>
        <p:spPr>
          <a:xfrm>
            <a:off x="604595" y="1368019"/>
            <a:ext cx="11064158" cy="3546053"/>
          </a:xfrm>
        </p:spPr>
        <p:txBody>
          <a:bodyPr/>
          <a:lstStyle/>
          <a:p>
            <a:pPr algn="ctr"/>
            <a:r>
              <a:rPr lang="en-GB" sz="3600" dirty="0"/>
              <a:t>What special skills does your child already have to manage their ADHD</a:t>
            </a:r>
          </a:p>
          <a:p>
            <a:pPr algn="ctr"/>
            <a:endParaRPr lang="en-GB" sz="3600" dirty="0"/>
          </a:p>
          <a:p>
            <a:pPr algn="ctr"/>
            <a:r>
              <a:rPr lang="en-GB" sz="3600" dirty="0"/>
              <a:t>Following today what do you think would be helpful for them to use</a:t>
            </a:r>
          </a:p>
          <a:p>
            <a:endParaRPr lang="en-GB" dirty="0"/>
          </a:p>
        </p:txBody>
      </p:sp>
      <p:sp>
        <p:nvSpPr>
          <p:cNvPr id="4" name="Star: 5 Points 3">
            <a:extLst>
              <a:ext uri="{FF2B5EF4-FFF2-40B4-BE49-F238E27FC236}">
                <a16:creationId xmlns:a16="http://schemas.microsoft.com/office/drawing/2014/main" id="{38482F5C-9948-5895-1FFC-CE6400077E9E}"/>
              </a:ext>
            </a:extLst>
          </p:cNvPr>
          <p:cNvSpPr/>
          <p:nvPr/>
        </p:nvSpPr>
        <p:spPr>
          <a:xfrm>
            <a:off x="11286616" y="5997114"/>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132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5638-6DDD-B7DA-B724-CAD9D12B0D5D}"/>
              </a:ext>
            </a:extLst>
          </p:cNvPr>
          <p:cNvSpPr>
            <a:spLocks noGrp="1"/>
          </p:cNvSpPr>
          <p:nvPr>
            <p:ph type="title"/>
          </p:nvPr>
        </p:nvSpPr>
        <p:spPr>
          <a:xfrm>
            <a:off x="177285" y="158604"/>
            <a:ext cx="7759103" cy="779463"/>
          </a:xfrm>
        </p:spPr>
        <p:txBody>
          <a:bodyPr/>
          <a:lstStyle/>
          <a:p>
            <a:r>
              <a:rPr lang="en-GB" dirty="0"/>
              <a:t>Websites </a:t>
            </a:r>
          </a:p>
        </p:txBody>
      </p:sp>
      <p:sp>
        <p:nvSpPr>
          <p:cNvPr id="3" name="Content Placeholder 2">
            <a:extLst>
              <a:ext uri="{FF2B5EF4-FFF2-40B4-BE49-F238E27FC236}">
                <a16:creationId xmlns:a16="http://schemas.microsoft.com/office/drawing/2014/main" id="{A6C1F7D1-2D6A-D356-7E3D-78AF95DC114E}"/>
              </a:ext>
            </a:extLst>
          </p:cNvPr>
          <p:cNvSpPr>
            <a:spLocks noGrp="1"/>
          </p:cNvSpPr>
          <p:nvPr>
            <p:ph idx="1"/>
          </p:nvPr>
        </p:nvSpPr>
        <p:spPr>
          <a:xfrm>
            <a:off x="177284" y="938067"/>
            <a:ext cx="7759103" cy="3553666"/>
          </a:xfrm>
        </p:spPr>
        <p:txBody>
          <a:bodyPr/>
          <a:lstStyle/>
          <a:p>
            <a:r>
              <a:rPr lang="en-GB" dirty="0">
                <a:hlinkClick r:id="" action="ppaction://noaction"/>
              </a:rPr>
              <a:t>Where we got our information: </a:t>
            </a:r>
          </a:p>
          <a:p>
            <a:pPr marL="285750" indent="-285750">
              <a:buFont typeface="Arial" panose="020B0604020202020204" pitchFamily="34" charset="0"/>
              <a:buChar char="•"/>
            </a:pPr>
            <a:r>
              <a:rPr lang="en-GB" dirty="0">
                <a:hlinkClick r:id="" action="ppaction://noaction"/>
              </a:rPr>
              <a:t>https://www.cdc.gov/adhd/data/?CDC_AAref_Val=https://www.cdc.gov/ncbddd/adhd/data.html</a:t>
            </a:r>
            <a:r>
              <a:rPr lang="en-GB" dirty="0"/>
              <a:t> </a:t>
            </a:r>
          </a:p>
          <a:p>
            <a:pPr marL="285750" indent="-285750">
              <a:buFont typeface="Arial" panose="020B0604020202020204" pitchFamily="34" charset="0"/>
              <a:buChar char="•"/>
            </a:pPr>
            <a:r>
              <a:rPr lang="en-GB" dirty="0">
                <a:hlinkClick r:id="rId3"/>
              </a:rPr>
              <a:t>https://www.adhdcentre.co.uk/female-vs-male-adhd/</a:t>
            </a:r>
            <a:r>
              <a:rPr lang="en-GB" dirty="0"/>
              <a:t> </a:t>
            </a:r>
          </a:p>
          <a:p>
            <a:pPr marL="285750" indent="-285750">
              <a:buFont typeface="Arial" panose="020B0604020202020204" pitchFamily="34" charset="0"/>
              <a:buChar char="•"/>
            </a:pPr>
            <a:r>
              <a:rPr lang="en-GB" dirty="0">
                <a:hlinkClick r:id="rId4"/>
              </a:rPr>
              <a:t>https://www.additudemag.com/gender-differences-in-adhd-women-vs-men/</a:t>
            </a:r>
            <a:r>
              <a:rPr lang="en-GB" dirty="0"/>
              <a:t> </a:t>
            </a:r>
          </a:p>
          <a:p>
            <a:pPr marL="285750" indent="-285750">
              <a:buFont typeface="Arial" panose="020B0604020202020204" pitchFamily="34" charset="0"/>
              <a:buChar char="•"/>
            </a:pPr>
            <a:r>
              <a:rPr lang="en-GB">
                <a:hlinkClick r:id="rId5"/>
              </a:rPr>
              <a:t>https://neurodivergentinsights.com/misdiagnosis-monday/adhd-vs-adhd</a:t>
            </a:r>
            <a:r>
              <a:rPr lang="en-GB"/>
              <a:t>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Useful websites </a:t>
            </a:r>
          </a:p>
          <a:p>
            <a:pPr marL="285750" indent="-285750">
              <a:buFont typeface="Arial" panose="020B0604020202020204" pitchFamily="34" charset="0"/>
              <a:buChar char="•"/>
            </a:pPr>
            <a:r>
              <a:rPr lang="en-GB" dirty="0">
                <a:hlinkClick r:id="rId6"/>
              </a:rPr>
              <a:t>Right to Choose - ADHD UK</a:t>
            </a:r>
            <a:r>
              <a:rPr lang="en-GB" dirty="0"/>
              <a:t> </a:t>
            </a:r>
            <a:r>
              <a:rPr lang="en-GB" dirty="0">
                <a:hlinkClick r:id="rId6"/>
              </a:rPr>
              <a:t>https://adhduk.co.uk/right-to-choose/</a:t>
            </a:r>
            <a:r>
              <a:rPr lang="en-GB" dirty="0"/>
              <a:t> </a:t>
            </a:r>
          </a:p>
        </p:txBody>
      </p:sp>
    </p:spTree>
    <p:extLst>
      <p:ext uri="{BB962C8B-B14F-4D97-AF65-F5344CB8AC3E}">
        <p14:creationId xmlns:p14="http://schemas.microsoft.com/office/powerpoint/2010/main" val="131528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68F3-D1C5-9DC9-C0BC-5329C8BA197D}"/>
              </a:ext>
            </a:extLst>
          </p:cNvPr>
          <p:cNvSpPr>
            <a:spLocks noGrp="1"/>
          </p:cNvSpPr>
          <p:nvPr>
            <p:ph type="ctrTitle"/>
          </p:nvPr>
        </p:nvSpPr>
        <p:spPr>
          <a:xfrm>
            <a:off x="1110343" y="234159"/>
            <a:ext cx="4985657" cy="1041501"/>
          </a:xfrm>
        </p:spPr>
        <p:txBody>
          <a:bodyPr>
            <a:normAutofit/>
          </a:bodyPr>
          <a:lstStyle/>
          <a:p>
            <a:r>
              <a:rPr lang="en-GB" sz="4800" dirty="0"/>
              <a:t>Agenda</a:t>
            </a:r>
          </a:p>
        </p:txBody>
      </p:sp>
      <p:sp>
        <p:nvSpPr>
          <p:cNvPr id="3" name="Subtitle 2">
            <a:extLst>
              <a:ext uri="{FF2B5EF4-FFF2-40B4-BE49-F238E27FC236}">
                <a16:creationId xmlns:a16="http://schemas.microsoft.com/office/drawing/2014/main" id="{D31C68A3-C5EC-4E47-2C67-FD8762077FF6}"/>
              </a:ext>
            </a:extLst>
          </p:cNvPr>
          <p:cNvSpPr>
            <a:spLocks noGrp="1"/>
          </p:cNvSpPr>
          <p:nvPr>
            <p:ph type="subTitle" idx="1"/>
          </p:nvPr>
        </p:nvSpPr>
        <p:spPr>
          <a:xfrm>
            <a:off x="7054962" y="754909"/>
            <a:ext cx="4670098" cy="6827562"/>
          </a:xfrm>
        </p:spPr>
        <p:txBody>
          <a:bodyPr>
            <a:noAutofit/>
          </a:bodyPr>
          <a:lstStyle/>
          <a:p>
            <a:pPr marL="342900" indent="-342900" algn="l">
              <a:lnSpc>
                <a:spcPct val="150000"/>
              </a:lnSpc>
              <a:buFont typeface="Wingdings" panose="05000000000000000000" pitchFamily="2" charset="2"/>
              <a:buChar char="q"/>
            </a:pPr>
            <a:r>
              <a:rPr lang="en-GB" dirty="0"/>
              <a:t>What do we already know? </a:t>
            </a:r>
          </a:p>
          <a:p>
            <a:pPr marL="342900" indent="-342900" algn="l">
              <a:lnSpc>
                <a:spcPct val="150000"/>
              </a:lnSpc>
              <a:buFont typeface="Wingdings" panose="05000000000000000000" pitchFamily="2" charset="2"/>
              <a:buChar char="q"/>
            </a:pPr>
            <a:r>
              <a:rPr lang="en-GB" dirty="0"/>
              <a:t>What is ADHD</a:t>
            </a:r>
          </a:p>
          <a:p>
            <a:pPr marL="342900" indent="-342900" algn="l">
              <a:lnSpc>
                <a:spcPct val="150000"/>
              </a:lnSpc>
              <a:buFont typeface="Wingdings" panose="05000000000000000000" pitchFamily="2" charset="2"/>
              <a:buChar char="q"/>
            </a:pPr>
            <a:r>
              <a:rPr lang="en-GB" dirty="0"/>
              <a:t>Building Self-esteem with ADHD</a:t>
            </a:r>
          </a:p>
          <a:p>
            <a:pPr marL="342900" indent="-342900" algn="l">
              <a:lnSpc>
                <a:spcPct val="150000"/>
              </a:lnSpc>
              <a:buFont typeface="Wingdings" panose="05000000000000000000" pitchFamily="2" charset="2"/>
              <a:buChar char="q"/>
            </a:pPr>
            <a:r>
              <a:rPr lang="en-GB" dirty="0"/>
              <a:t>Building up from the base</a:t>
            </a:r>
          </a:p>
          <a:p>
            <a:pPr marL="342900" indent="-342900" algn="l">
              <a:lnSpc>
                <a:spcPct val="150000"/>
              </a:lnSpc>
              <a:buFont typeface="Wingdings" panose="05000000000000000000" pitchFamily="2" charset="2"/>
              <a:buChar char="q"/>
            </a:pPr>
            <a:r>
              <a:rPr lang="en-GB" dirty="0"/>
              <a:t>Executive Functioning</a:t>
            </a:r>
          </a:p>
          <a:p>
            <a:pPr marL="342900" indent="-342900" algn="l">
              <a:lnSpc>
                <a:spcPct val="150000"/>
              </a:lnSpc>
              <a:buFont typeface="Wingdings" panose="05000000000000000000" pitchFamily="2" charset="2"/>
              <a:buChar char="q"/>
            </a:pPr>
            <a:r>
              <a:rPr lang="en-GB" dirty="0"/>
              <a:t>Behaviours that challenge</a:t>
            </a:r>
          </a:p>
          <a:p>
            <a:pPr marL="342900" indent="-342900" algn="l">
              <a:lnSpc>
                <a:spcPct val="150000"/>
              </a:lnSpc>
              <a:buFont typeface="Wingdings" panose="05000000000000000000" pitchFamily="2" charset="2"/>
              <a:buChar char="q"/>
            </a:pPr>
            <a:r>
              <a:rPr lang="en-GB" dirty="0"/>
              <a:t>Communicating your needs</a:t>
            </a:r>
          </a:p>
          <a:p>
            <a:pPr marL="342900" indent="-342900" algn="l">
              <a:lnSpc>
                <a:spcPct val="150000"/>
              </a:lnSpc>
              <a:buFont typeface="Wingdings" panose="05000000000000000000" pitchFamily="2" charset="2"/>
              <a:buChar char="q"/>
            </a:pPr>
            <a:r>
              <a:rPr lang="en-GB" dirty="0"/>
              <a:t>Signposting</a:t>
            </a:r>
          </a:p>
        </p:txBody>
      </p:sp>
      <p:pic>
        <p:nvPicPr>
          <p:cNvPr id="10" name="Picture 9" descr="A head with flowers and ribbons&#10;&#10;Description automatically generated">
            <a:extLst>
              <a:ext uri="{FF2B5EF4-FFF2-40B4-BE49-F238E27FC236}">
                <a16:creationId xmlns:a16="http://schemas.microsoft.com/office/drawing/2014/main" id="{63598D4E-32DC-0D38-FB30-B7621CAF3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99" y="1948486"/>
            <a:ext cx="5715543" cy="3636214"/>
          </a:xfrm>
          <a:prstGeom prst="rect">
            <a:avLst/>
          </a:prstGeom>
        </p:spPr>
      </p:pic>
    </p:spTree>
    <p:extLst>
      <p:ext uri="{BB962C8B-B14F-4D97-AF65-F5344CB8AC3E}">
        <p14:creationId xmlns:p14="http://schemas.microsoft.com/office/powerpoint/2010/main" val="227868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19F957-7F2D-B71E-C547-E12D8C3535F0}"/>
              </a:ext>
            </a:extLst>
          </p:cNvPr>
          <p:cNvPicPr>
            <a:picLocks noChangeAspect="1"/>
          </p:cNvPicPr>
          <p:nvPr/>
        </p:nvPicPr>
        <p:blipFill rotWithShape="1">
          <a:blip r:embed="rId3"/>
          <a:srcRect t="6945"/>
          <a:stretch/>
        </p:blipFill>
        <p:spPr>
          <a:xfrm rot="919867">
            <a:off x="369226" y="3796955"/>
            <a:ext cx="2012979" cy="1971764"/>
          </a:xfrm>
          <a:prstGeom prst="rect">
            <a:avLst/>
          </a:prstGeom>
        </p:spPr>
      </p:pic>
      <p:sp>
        <p:nvSpPr>
          <p:cNvPr id="2" name="Title 1">
            <a:extLst>
              <a:ext uri="{FF2B5EF4-FFF2-40B4-BE49-F238E27FC236}">
                <a16:creationId xmlns:a16="http://schemas.microsoft.com/office/drawing/2014/main" id="{8A73837F-2F7C-4A61-7A12-696721F9AF78}"/>
              </a:ext>
            </a:extLst>
          </p:cNvPr>
          <p:cNvSpPr>
            <a:spLocks noGrp="1"/>
          </p:cNvSpPr>
          <p:nvPr>
            <p:ph type="ctrTitle"/>
          </p:nvPr>
        </p:nvSpPr>
        <p:spPr>
          <a:xfrm>
            <a:off x="1524000" y="344598"/>
            <a:ext cx="8948468" cy="982482"/>
          </a:xfrm>
        </p:spPr>
        <p:txBody>
          <a:bodyPr>
            <a:normAutofit/>
          </a:bodyPr>
          <a:lstStyle/>
          <a:p>
            <a:r>
              <a:rPr lang="en-GB" sz="4800" dirty="0"/>
              <a:t>What is ADHD?</a:t>
            </a:r>
          </a:p>
        </p:txBody>
      </p:sp>
      <p:sp>
        <p:nvSpPr>
          <p:cNvPr id="3" name="Subtitle 2">
            <a:extLst>
              <a:ext uri="{FF2B5EF4-FFF2-40B4-BE49-F238E27FC236}">
                <a16:creationId xmlns:a16="http://schemas.microsoft.com/office/drawing/2014/main" id="{7C0C219B-3F0F-F13E-8CB4-C170CF4C7587}"/>
              </a:ext>
            </a:extLst>
          </p:cNvPr>
          <p:cNvSpPr>
            <a:spLocks noGrp="1"/>
          </p:cNvSpPr>
          <p:nvPr>
            <p:ph type="subTitle" idx="1"/>
          </p:nvPr>
        </p:nvSpPr>
        <p:spPr>
          <a:xfrm>
            <a:off x="240631" y="1459832"/>
            <a:ext cx="11806989" cy="4539915"/>
          </a:xfrm>
        </p:spPr>
        <p:txBody>
          <a:bodyPr>
            <a:normAutofit fontScale="70000" lnSpcReduction="20000"/>
          </a:bodyPr>
          <a:lstStyle/>
          <a:p>
            <a:r>
              <a:rPr lang="en-GB" sz="4800" b="1" dirty="0"/>
              <a:t>A</a:t>
            </a:r>
            <a:r>
              <a:rPr lang="en-GB" sz="4800" dirty="0"/>
              <a:t>ttention</a:t>
            </a:r>
            <a:r>
              <a:rPr lang="en-GB" sz="4800" b="1" dirty="0"/>
              <a:t> D</a:t>
            </a:r>
            <a:r>
              <a:rPr lang="en-GB" sz="4800" dirty="0"/>
              <a:t>eficit</a:t>
            </a:r>
            <a:r>
              <a:rPr lang="en-GB" sz="4800" b="1" dirty="0"/>
              <a:t> H</a:t>
            </a:r>
            <a:r>
              <a:rPr lang="en-GB" sz="4800" dirty="0"/>
              <a:t>yperactivity</a:t>
            </a:r>
            <a:r>
              <a:rPr lang="en-GB" sz="4800" b="1" dirty="0"/>
              <a:t> D</a:t>
            </a:r>
            <a:r>
              <a:rPr lang="en-GB" sz="4800" dirty="0"/>
              <a:t>isorder</a:t>
            </a:r>
            <a:r>
              <a:rPr lang="en-GB" sz="4800" b="1" dirty="0"/>
              <a:t> </a:t>
            </a:r>
          </a:p>
          <a:p>
            <a:pPr marL="571500" indent="-571500"/>
            <a:r>
              <a:rPr lang="en-GB" sz="4800" dirty="0"/>
              <a:t>Is a common and chronic, neurodevelopmental disorder that affects a person’s ability to </a:t>
            </a:r>
            <a:r>
              <a:rPr lang="en-GB" sz="4800" i="1" dirty="0"/>
              <a:t>focus attention,  regulate activity levels </a:t>
            </a:r>
            <a:r>
              <a:rPr lang="en-GB" sz="4800" dirty="0"/>
              <a:t>and </a:t>
            </a:r>
            <a:r>
              <a:rPr lang="en-GB" sz="4800" i="1" dirty="0"/>
              <a:t>control their impulses.  </a:t>
            </a:r>
            <a:r>
              <a:rPr lang="en-GB" sz="4800" u="sng" dirty="0"/>
              <a:t>Occurs across the lifespan</a:t>
            </a:r>
            <a:br>
              <a:rPr lang="en-GB" sz="4800" u="sng" dirty="0"/>
            </a:br>
            <a:endParaRPr lang="en-GB" sz="4800" u="sng" dirty="0"/>
          </a:p>
          <a:p>
            <a:pPr lvl="5" algn="l"/>
            <a:r>
              <a:rPr lang="en-GB" sz="4000" dirty="0">
                <a:solidFill>
                  <a:schemeClr val="bg1">
                    <a:lumMod val="50000"/>
                  </a:schemeClr>
                </a:solidFill>
              </a:rPr>
              <a:t>Three subtypes:</a:t>
            </a:r>
          </a:p>
          <a:p>
            <a:pPr lvl="5" algn="l"/>
            <a:r>
              <a:rPr lang="en-GB" sz="4000" dirty="0">
                <a:solidFill>
                  <a:schemeClr val="bg1">
                    <a:lumMod val="50000"/>
                  </a:schemeClr>
                </a:solidFill>
              </a:rPr>
              <a:t>1)ADHD predominantly inattentive subtype type</a:t>
            </a:r>
          </a:p>
          <a:p>
            <a:pPr lvl="5" algn="l"/>
            <a:r>
              <a:rPr lang="en-GB" sz="4000" dirty="0">
                <a:solidFill>
                  <a:schemeClr val="bg1">
                    <a:lumMod val="50000"/>
                  </a:schemeClr>
                </a:solidFill>
              </a:rPr>
              <a:t>2)ADHD predominantly hyperactive-impulsive type</a:t>
            </a:r>
          </a:p>
          <a:p>
            <a:pPr lvl="5" algn="l"/>
            <a:r>
              <a:rPr lang="en-GB" sz="4000" dirty="0">
                <a:solidFill>
                  <a:schemeClr val="bg1">
                    <a:lumMod val="50000"/>
                  </a:schemeClr>
                </a:solidFill>
              </a:rPr>
              <a:t>3)ADHD combined type</a:t>
            </a:r>
          </a:p>
          <a:p>
            <a:endParaRPr lang="en-GB" sz="4800" dirty="0"/>
          </a:p>
          <a:p>
            <a:r>
              <a:rPr lang="en-GB" dirty="0">
                <a:hlinkClick r:id="rId4"/>
              </a:rPr>
              <a:t>Let's talk about ADHD (youtube.com</a:t>
            </a:r>
            <a:r>
              <a:rPr lang="en-GB" dirty="0"/>
              <a:t>)</a:t>
            </a:r>
          </a:p>
        </p:txBody>
      </p:sp>
    </p:spTree>
    <p:extLst>
      <p:ext uri="{BB962C8B-B14F-4D97-AF65-F5344CB8AC3E}">
        <p14:creationId xmlns:p14="http://schemas.microsoft.com/office/powerpoint/2010/main" val="42931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89293851-BE52-DF00-0988-9B40F66F8094}"/>
              </a:ext>
            </a:extLst>
          </p:cNvPr>
          <p:cNvSpPr/>
          <p:nvPr/>
        </p:nvSpPr>
        <p:spPr>
          <a:xfrm>
            <a:off x="130125" y="0"/>
            <a:ext cx="11608981" cy="6794383"/>
          </a:xfrm>
          <a:prstGeom prst="ellipse">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8B68B64D-0EE1-87F2-2006-824437112FD5}"/>
              </a:ext>
            </a:extLst>
          </p:cNvPr>
          <p:cNvSpPr>
            <a:spLocks noGrp="1"/>
          </p:cNvSpPr>
          <p:nvPr>
            <p:ph type="subTitle" idx="1"/>
          </p:nvPr>
        </p:nvSpPr>
        <p:spPr/>
        <p:txBody>
          <a:bodyPr/>
          <a:lstStyle/>
          <a:p>
            <a:endParaRPr lang="en-GB"/>
          </a:p>
        </p:txBody>
      </p:sp>
      <p:sp>
        <p:nvSpPr>
          <p:cNvPr id="4" name="Oval 3">
            <a:extLst>
              <a:ext uri="{FF2B5EF4-FFF2-40B4-BE49-F238E27FC236}">
                <a16:creationId xmlns:a16="http://schemas.microsoft.com/office/drawing/2014/main" id="{6EDA256C-C417-1A4E-4771-32DF47A6C88B}"/>
              </a:ext>
            </a:extLst>
          </p:cNvPr>
          <p:cNvSpPr/>
          <p:nvPr/>
        </p:nvSpPr>
        <p:spPr>
          <a:xfrm>
            <a:off x="627960" y="779230"/>
            <a:ext cx="5306654" cy="5299539"/>
          </a:xfrm>
          <a:prstGeom prst="ellipse">
            <a:avLst/>
          </a:prstGeom>
          <a:solidFill>
            <a:srgbClr val="005EB8"/>
          </a:solidFill>
          <a:ln>
            <a:solidFill>
              <a:srgbClr val="005EB8"/>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lnSpc>
                <a:spcPct val="200000"/>
              </a:lnSpc>
            </a:pPr>
            <a:r>
              <a:rPr lang="en-GB" b="1" dirty="0">
                <a:latin typeface="Calibri Light" panose="020F0302020204030204" pitchFamily="34" charset="0"/>
                <a:cs typeface="Calibri Light" panose="020F0302020204030204" pitchFamily="34" charset="0"/>
              </a:rPr>
              <a:t>Inattentive Subtype</a:t>
            </a:r>
          </a:p>
          <a:p>
            <a:pPr>
              <a:lnSpc>
                <a:spcPct val="200000"/>
              </a:lnSpc>
            </a:pPr>
            <a:r>
              <a:rPr lang="en-GB" dirty="0">
                <a:latin typeface="Calibri Light" panose="020F0302020204030204" pitchFamily="34" charset="0"/>
                <a:cs typeface="Calibri Light" panose="020F0302020204030204" pitchFamily="34" charset="0"/>
              </a:rPr>
              <a:t>Distractibility </a:t>
            </a:r>
          </a:p>
          <a:p>
            <a:pPr>
              <a:lnSpc>
                <a:spcPct val="200000"/>
              </a:lnSpc>
            </a:pPr>
            <a:r>
              <a:rPr lang="en-GB" dirty="0">
                <a:latin typeface="Calibri Light" panose="020F0302020204030204" pitchFamily="34" charset="0"/>
                <a:cs typeface="Calibri Light" panose="020F0302020204030204" pitchFamily="34" charset="0"/>
              </a:rPr>
              <a:t>Forgetful </a:t>
            </a:r>
          </a:p>
          <a:p>
            <a:pPr>
              <a:lnSpc>
                <a:spcPct val="200000"/>
              </a:lnSpc>
            </a:pPr>
            <a:r>
              <a:rPr lang="en-GB" dirty="0">
                <a:latin typeface="Calibri Light" panose="020F0302020204030204" pitchFamily="34" charset="0"/>
                <a:cs typeface="Calibri Light" panose="020F0302020204030204" pitchFamily="34" charset="0"/>
              </a:rPr>
              <a:t>Losing things easily</a:t>
            </a:r>
          </a:p>
          <a:p>
            <a:pPr>
              <a:lnSpc>
                <a:spcPct val="200000"/>
              </a:lnSpc>
            </a:pPr>
            <a:r>
              <a:rPr lang="en-GB" dirty="0">
                <a:latin typeface="Calibri Light" panose="020F0302020204030204" pitchFamily="34" charset="0"/>
                <a:cs typeface="Calibri Light" panose="020F0302020204030204" pitchFamily="34" charset="0"/>
              </a:rPr>
              <a:t>Struggling to concentrate </a:t>
            </a:r>
            <a:br>
              <a:rPr lang="en-GB" dirty="0">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Struggle to focus   </a:t>
            </a:r>
          </a:p>
          <a:p>
            <a:pPr>
              <a:lnSpc>
                <a:spcPct val="200000"/>
              </a:lnSpc>
            </a:pPr>
            <a:r>
              <a:rPr lang="en-GB" dirty="0">
                <a:latin typeface="Calibri Light" panose="020F0302020204030204" pitchFamily="34" charset="0"/>
                <a:cs typeface="Calibri Light" panose="020F0302020204030204" pitchFamily="34" charset="0"/>
              </a:rPr>
              <a:t>Struggle to listen </a:t>
            </a:r>
          </a:p>
          <a:p>
            <a:pPr>
              <a:lnSpc>
                <a:spcPct val="200000"/>
              </a:lnSpc>
            </a:pPr>
            <a:r>
              <a:rPr lang="en-GB" dirty="0">
                <a:latin typeface="Calibri Light" panose="020F0302020204030204" pitchFamily="34" charset="0"/>
                <a:cs typeface="Calibri Light" panose="020F0302020204030204" pitchFamily="34" charset="0"/>
              </a:rPr>
              <a:t>Slower Processing speed </a:t>
            </a:r>
          </a:p>
          <a:p>
            <a:pPr algn="ctr"/>
            <a:endParaRPr lang="en-GB" dirty="0">
              <a:latin typeface="Calibri Light" panose="020F0302020204030204" pitchFamily="34" charset="0"/>
              <a:cs typeface="Calibri Light" panose="020F0302020204030204" pitchFamily="34" charset="0"/>
            </a:endParaRPr>
          </a:p>
        </p:txBody>
      </p:sp>
      <p:sp>
        <p:nvSpPr>
          <p:cNvPr id="5" name="Oval 4">
            <a:extLst>
              <a:ext uri="{FF2B5EF4-FFF2-40B4-BE49-F238E27FC236}">
                <a16:creationId xmlns:a16="http://schemas.microsoft.com/office/drawing/2014/main" id="{6EA2FE75-B65E-A74A-B267-5C3839DB023E}"/>
              </a:ext>
            </a:extLst>
          </p:cNvPr>
          <p:cNvSpPr/>
          <p:nvPr/>
        </p:nvSpPr>
        <p:spPr>
          <a:xfrm>
            <a:off x="6046449" y="779230"/>
            <a:ext cx="5306653" cy="5299539"/>
          </a:xfrm>
          <a:prstGeom prst="ellipse">
            <a:avLst/>
          </a:prstGeom>
          <a:solidFill>
            <a:srgbClr val="78BE20"/>
          </a:solidFill>
          <a:ln>
            <a:solidFill>
              <a:srgbClr val="78BE2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200000"/>
              </a:lnSpc>
            </a:pPr>
            <a:r>
              <a:rPr lang="en-GB" b="1" dirty="0">
                <a:latin typeface="Calibri Light" panose="020F0302020204030204" pitchFamily="34" charset="0"/>
                <a:cs typeface="Calibri Light" panose="020F0302020204030204" pitchFamily="34" charset="0"/>
              </a:rPr>
              <a:t>Hyperactive-Impulsive Subtype </a:t>
            </a:r>
          </a:p>
          <a:p>
            <a:pPr algn="r">
              <a:lnSpc>
                <a:spcPct val="200000"/>
              </a:lnSpc>
            </a:pPr>
            <a:r>
              <a:rPr lang="en-GB" dirty="0">
                <a:latin typeface="Calibri Light" panose="020F0302020204030204" pitchFamily="34" charset="0"/>
                <a:cs typeface="Calibri Light" panose="020F0302020204030204" pitchFamily="34" charset="0"/>
              </a:rPr>
              <a:t>Impulsive</a:t>
            </a:r>
          </a:p>
          <a:p>
            <a:pPr algn="r">
              <a:lnSpc>
                <a:spcPct val="200000"/>
              </a:lnSpc>
            </a:pPr>
            <a:r>
              <a:rPr lang="en-GB" dirty="0">
                <a:latin typeface="Calibri Light" panose="020F0302020204030204" pitchFamily="34" charset="0"/>
                <a:cs typeface="Calibri Light" panose="020F0302020204030204" pitchFamily="34" charset="0"/>
              </a:rPr>
              <a:t>Fidgety and Restless </a:t>
            </a:r>
          </a:p>
          <a:p>
            <a:pPr algn="r">
              <a:lnSpc>
                <a:spcPct val="200000"/>
              </a:lnSpc>
            </a:pPr>
            <a:r>
              <a:rPr lang="en-GB" dirty="0">
                <a:latin typeface="Calibri Light" panose="020F0302020204030204" pitchFamily="34" charset="0"/>
                <a:cs typeface="Calibri Light" panose="020F0302020204030204" pitchFamily="34" charset="0"/>
              </a:rPr>
              <a:t>Often Speaks over others or </a:t>
            </a:r>
            <a:br>
              <a:rPr lang="en-GB" dirty="0">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finishes their sentences</a:t>
            </a:r>
          </a:p>
          <a:p>
            <a:pPr algn="r">
              <a:lnSpc>
                <a:spcPct val="200000"/>
              </a:lnSpc>
            </a:pPr>
            <a:r>
              <a:rPr lang="en-GB" dirty="0">
                <a:latin typeface="Calibri Light" panose="020F0302020204030204" pitchFamily="34" charset="0"/>
                <a:cs typeface="Calibri Light" panose="020F0302020204030204" pitchFamily="34" charset="0"/>
              </a:rPr>
              <a:t>Struggles to wait their turn </a:t>
            </a:r>
          </a:p>
          <a:p>
            <a:pPr algn="r">
              <a:lnSpc>
                <a:spcPct val="200000"/>
              </a:lnSpc>
            </a:pPr>
            <a:r>
              <a:rPr lang="en-GB" dirty="0">
                <a:latin typeface="Calibri Light" panose="020F0302020204030204" pitchFamily="34" charset="0"/>
                <a:cs typeface="Calibri Light" panose="020F0302020204030204" pitchFamily="34" charset="0"/>
              </a:rPr>
              <a:t>On the go constantly </a:t>
            </a:r>
          </a:p>
          <a:p>
            <a:pPr algn="ctr">
              <a:lnSpc>
                <a:spcPct val="200000"/>
              </a:lnSpc>
            </a:pPr>
            <a:r>
              <a:rPr lang="en-GB" dirty="0">
                <a:latin typeface="Calibri Light" panose="020F0302020204030204" pitchFamily="34" charset="0"/>
                <a:cs typeface="Calibri Light" panose="020F0302020204030204" pitchFamily="34" charset="0"/>
              </a:rPr>
              <a:t>              Talks excessively   </a:t>
            </a:r>
          </a:p>
        </p:txBody>
      </p:sp>
      <p:sp>
        <p:nvSpPr>
          <p:cNvPr id="6" name="Oval 5">
            <a:extLst>
              <a:ext uri="{FF2B5EF4-FFF2-40B4-BE49-F238E27FC236}">
                <a16:creationId xmlns:a16="http://schemas.microsoft.com/office/drawing/2014/main" id="{1A7E1CCD-4D5C-3E3F-6FD8-AA7EF92589EB}"/>
              </a:ext>
            </a:extLst>
          </p:cNvPr>
          <p:cNvSpPr/>
          <p:nvPr/>
        </p:nvSpPr>
        <p:spPr>
          <a:xfrm>
            <a:off x="4093535" y="1044976"/>
            <a:ext cx="3487478" cy="5114123"/>
          </a:xfrm>
          <a:prstGeom prst="ellipse">
            <a:avLst/>
          </a:prstGeom>
          <a:solidFill>
            <a:srgbClr val="41B6E6"/>
          </a:solidFill>
          <a:ln>
            <a:solidFill>
              <a:srgbClr val="41B6E6"/>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dirty="0">
                <a:latin typeface="Calibri Light" panose="020F0302020204030204" pitchFamily="34" charset="0"/>
                <a:cs typeface="Calibri Light" panose="020F0302020204030204" pitchFamily="34" charset="0"/>
              </a:rPr>
              <a:t>Both</a:t>
            </a:r>
            <a:r>
              <a:rPr lang="en-GB"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Sleep Issues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Sensory Problems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Executive Functioning Impacted</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Working Memory Problems  </a:t>
            </a:r>
          </a:p>
        </p:txBody>
      </p:sp>
      <p:sp>
        <p:nvSpPr>
          <p:cNvPr id="2" name="Title 1">
            <a:extLst>
              <a:ext uri="{FF2B5EF4-FFF2-40B4-BE49-F238E27FC236}">
                <a16:creationId xmlns:a16="http://schemas.microsoft.com/office/drawing/2014/main" id="{38E22368-C8A3-2CD8-6612-97F3E41EE529}"/>
              </a:ext>
            </a:extLst>
          </p:cNvPr>
          <p:cNvSpPr>
            <a:spLocks noGrp="1"/>
          </p:cNvSpPr>
          <p:nvPr>
            <p:ph type="ctrTitle"/>
          </p:nvPr>
        </p:nvSpPr>
        <p:spPr>
          <a:xfrm>
            <a:off x="1426410" y="384524"/>
            <a:ext cx="9016409" cy="550592"/>
          </a:xfrm>
        </p:spPr>
        <p:txBody>
          <a:bodyPr>
            <a:normAutofit fontScale="90000"/>
          </a:bodyPr>
          <a:lstStyle/>
          <a:p>
            <a:r>
              <a:rPr lang="en-GB" b="0" dirty="0">
                <a:ln w="0"/>
                <a:solidFill>
                  <a:schemeClr val="tx1"/>
                </a:solidFill>
                <a:effectLst>
                  <a:outerShdw blurRad="38100" dist="19050" dir="2700000" algn="tl" rotWithShape="0">
                    <a:schemeClr val="dk1">
                      <a:alpha val="40000"/>
                    </a:schemeClr>
                  </a:outerShdw>
                </a:effectLst>
              </a:rPr>
              <a:t>Combined ADHD</a:t>
            </a:r>
          </a:p>
        </p:txBody>
      </p:sp>
    </p:spTree>
    <p:extLst>
      <p:ext uri="{BB962C8B-B14F-4D97-AF65-F5344CB8AC3E}">
        <p14:creationId xmlns:p14="http://schemas.microsoft.com/office/powerpoint/2010/main" val="151698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AC32-5940-2B0A-D866-B3DFC5604707}"/>
              </a:ext>
            </a:extLst>
          </p:cNvPr>
          <p:cNvSpPr>
            <a:spLocks noGrp="1"/>
          </p:cNvSpPr>
          <p:nvPr>
            <p:ph type="title"/>
          </p:nvPr>
        </p:nvSpPr>
        <p:spPr>
          <a:xfrm>
            <a:off x="91945" y="1"/>
            <a:ext cx="11723214" cy="974558"/>
          </a:xfrm>
        </p:spPr>
        <p:txBody>
          <a:bodyPr>
            <a:normAutofit/>
          </a:bodyPr>
          <a:lstStyle/>
          <a:p>
            <a:r>
              <a:rPr lang="en-GB" sz="3200" dirty="0"/>
              <a:t>There is more to ADHD….. Kids with ADHD may have trouble with </a:t>
            </a:r>
            <a:br>
              <a:rPr lang="en-GB" dirty="0"/>
            </a:br>
            <a:endParaRPr lang="en-GB" dirty="0"/>
          </a:p>
        </p:txBody>
      </p:sp>
      <p:graphicFrame>
        <p:nvGraphicFramePr>
          <p:cNvPr id="23" name="Diagram 22">
            <a:extLst>
              <a:ext uri="{FF2B5EF4-FFF2-40B4-BE49-F238E27FC236}">
                <a16:creationId xmlns:a16="http://schemas.microsoft.com/office/drawing/2014/main" id="{478E91EB-70BA-BEE2-FA62-8EE47DD94887}"/>
              </a:ext>
            </a:extLst>
          </p:cNvPr>
          <p:cNvGraphicFramePr/>
          <p:nvPr/>
        </p:nvGraphicFramePr>
        <p:xfrm>
          <a:off x="376841" y="595563"/>
          <a:ext cx="11077370" cy="5287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08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04685-A963-A657-E311-4FC85BEBEA2E}"/>
              </a:ext>
            </a:extLst>
          </p:cNvPr>
          <p:cNvSpPr>
            <a:spLocks noGrp="1"/>
          </p:cNvSpPr>
          <p:nvPr>
            <p:ph type="body" sz="quarter" idx="12"/>
          </p:nvPr>
        </p:nvSpPr>
        <p:spPr/>
        <p:txBody>
          <a:bodyPr/>
          <a:lstStyle/>
          <a:p>
            <a:endParaRPr lang="en-GB"/>
          </a:p>
        </p:txBody>
      </p:sp>
      <p:sp>
        <p:nvSpPr>
          <p:cNvPr id="3" name="Rectangle: Rounded Corners 2">
            <a:extLst>
              <a:ext uri="{FF2B5EF4-FFF2-40B4-BE49-F238E27FC236}">
                <a16:creationId xmlns:a16="http://schemas.microsoft.com/office/drawing/2014/main" id="{8055FECE-2C4D-E6C2-4DD2-CAE4374ACC1D}"/>
              </a:ext>
            </a:extLst>
          </p:cNvPr>
          <p:cNvSpPr/>
          <p:nvPr/>
        </p:nvSpPr>
        <p:spPr>
          <a:xfrm>
            <a:off x="2449286" y="1616530"/>
            <a:ext cx="7837715" cy="311402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90000"/>
              </a:lnSpc>
            </a:pPr>
            <a:r>
              <a:rPr lang="en-GB" sz="7200" dirty="0"/>
              <a:t>Building self-esteem with ADHD</a:t>
            </a:r>
            <a:endParaRPr lang="en-GB" sz="6000" b="1" dirty="0"/>
          </a:p>
        </p:txBody>
      </p:sp>
    </p:spTree>
    <p:extLst>
      <p:ext uri="{BB962C8B-B14F-4D97-AF65-F5344CB8AC3E}">
        <p14:creationId xmlns:p14="http://schemas.microsoft.com/office/powerpoint/2010/main" val="321635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1C43CB-2E15-B678-9038-C2AFB82D297D}"/>
              </a:ext>
            </a:extLst>
          </p:cNvPr>
          <p:cNvPicPr>
            <a:picLocks noChangeAspect="1"/>
          </p:cNvPicPr>
          <p:nvPr/>
        </p:nvPicPr>
        <p:blipFill rotWithShape="1">
          <a:blip r:embed="rId3"/>
          <a:srcRect t="6945"/>
          <a:stretch/>
        </p:blipFill>
        <p:spPr>
          <a:xfrm rot="919867">
            <a:off x="13248309" y="1059141"/>
            <a:ext cx="4049092" cy="3966189"/>
          </a:xfrm>
          <a:prstGeom prst="rect">
            <a:avLst/>
          </a:prstGeom>
        </p:spPr>
      </p:pic>
      <p:sp>
        <p:nvSpPr>
          <p:cNvPr id="5" name="Title 4">
            <a:extLst>
              <a:ext uri="{FF2B5EF4-FFF2-40B4-BE49-F238E27FC236}">
                <a16:creationId xmlns:a16="http://schemas.microsoft.com/office/drawing/2014/main" id="{3D9EDA03-35FD-F55D-2C30-E0BD534BAFA9}"/>
              </a:ext>
            </a:extLst>
          </p:cNvPr>
          <p:cNvSpPr>
            <a:spLocks noGrp="1"/>
          </p:cNvSpPr>
          <p:nvPr>
            <p:ph type="title"/>
          </p:nvPr>
        </p:nvSpPr>
        <p:spPr>
          <a:xfrm>
            <a:off x="1" y="91718"/>
            <a:ext cx="12058650" cy="1423875"/>
          </a:xfrm>
        </p:spPr>
        <p:txBody>
          <a:bodyPr>
            <a:noAutofit/>
          </a:bodyPr>
          <a:lstStyle/>
          <a:p>
            <a:pPr algn="ctr"/>
            <a:r>
              <a:rPr lang="en-GB" sz="4800" dirty="0"/>
              <a:t>The Positive Attributes of your child</a:t>
            </a:r>
          </a:p>
        </p:txBody>
      </p:sp>
      <p:pic>
        <p:nvPicPr>
          <p:cNvPr id="4" name="Picture 3">
            <a:extLst>
              <a:ext uri="{FF2B5EF4-FFF2-40B4-BE49-F238E27FC236}">
                <a16:creationId xmlns:a16="http://schemas.microsoft.com/office/drawing/2014/main" id="{9D6218C8-979E-5D41-BC0F-98D5665FED24}"/>
              </a:ext>
            </a:extLst>
          </p:cNvPr>
          <p:cNvPicPr>
            <a:picLocks noChangeAspect="1"/>
          </p:cNvPicPr>
          <p:nvPr/>
        </p:nvPicPr>
        <p:blipFill>
          <a:blip r:embed="rId4"/>
          <a:stretch>
            <a:fillRect/>
          </a:stretch>
        </p:blipFill>
        <p:spPr>
          <a:xfrm>
            <a:off x="350855" y="1881186"/>
            <a:ext cx="3482673" cy="3608857"/>
          </a:xfrm>
          <a:prstGeom prst="rect">
            <a:avLst/>
          </a:prstGeom>
        </p:spPr>
      </p:pic>
      <p:pic>
        <p:nvPicPr>
          <p:cNvPr id="9" name="Picture 8">
            <a:extLst>
              <a:ext uri="{FF2B5EF4-FFF2-40B4-BE49-F238E27FC236}">
                <a16:creationId xmlns:a16="http://schemas.microsoft.com/office/drawing/2014/main" id="{6D4D4F69-A5BC-1C22-8C89-5F3A534B1FB8}"/>
              </a:ext>
            </a:extLst>
          </p:cNvPr>
          <p:cNvPicPr>
            <a:picLocks noChangeAspect="1"/>
          </p:cNvPicPr>
          <p:nvPr/>
        </p:nvPicPr>
        <p:blipFill>
          <a:blip r:embed="rId5"/>
          <a:stretch>
            <a:fillRect/>
          </a:stretch>
        </p:blipFill>
        <p:spPr>
          <a:xfrm>
            <a:off x="8409552" y="1732989"/>
            <a:ext cx="3431593" cy="3911007"/>
          </a:xfrm>
          <a:prstGeom prst="rect">
            <a:avLst/>
          </a:prstGeom>
        </p:spPr>
      </p:pic>
      <p:pic>
        <p:nvPicPr>
          <p:cNvPr id="3" name="Picture 2">
            <a:extLst>
              <a:ext uri="{FF2B5EF4-FFF2-40B4-BE49-F238E27FC236}">
                <a16:creationId xmlns:a16="http://schemas.microsoft.com/office/drawing/2014/main" id="{4DF8E9B0-0703-6FC9-1D44-9ED0ED4596BD}"/>
              </a:ext>
            </a:extLst>
          </p:cNvPr>
          <p:cNvPicPr>
            <a:picLocks noChangeAspect="1"/>
          </p:cNvPicPr>
          <p:nvPr/>
        </p:nvPicPr>
        <p:blipFill>
          <a:blip r:embed="rId6"/>
          <a:stretch>
            <a:fillRect/>
          </a:stretch>
        </p:blipFill>
        <p:spPr>
          <a:xfrm>
            <a:off x="4705422" y="2064358"/>
            <a:ext cx="3096699" cy="3129996"/>
          </a:xfrm>
          <a:prstGeom prst="rect">
            <a:avLst/>
          </a:prstGeom>
        </p:spPr>
      </p:pic>
      <p:sp>
        <p:nvSpPr>
          <p:cNvPr id="2" name="Star: 5 Points 1">
            <a:extLst>
              <a:ext uri="{FF2B5EF4-FFF2-40B4-BE49-F238E27FC236}">
                <a16:creationId xmlns:a16="http://schemas.microsoft.com/office/drawing/2014/main" id="{1624FCE8-7D6E-E2A5-6C78-6BA225FD6B87}"/>
              </a:ext>
            </a:extLst>
          </p:cNvPr>
          <p:cNvSpPr/>
          <p:nvPr/>
        </p:nvSpPr>
        <p:spPr>
          <a:xfrm>
            <a:off x="11294376" y="6089539"/>
            <a:ext cx="764275" cy="676743"/>
          </a:xfrm>
          <a:prstGeom prst="star5">
            <a:avLst/>
          </a:prstGeom>
          <a:solidFill>
            <a:srgbClr val="78BE20"/>
          </a:solidFill>
          <a:ln w="28575">
            <a:solidFill>
              <a:srgbClr val="005E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2176092"/>
      </p:ext>
    </p:extLst>
  </p:cSld>
  <p:clrMapOvr>
    <a:masterClrMapping/>
  </p:clrMapOvr>
</p:sld>
</file>

<file path=ppt/theme/theme1.xml><?xml version="1.0" encoding="utf-8"?>
<a:theme xmlns:a="http://schemas.openxmlformats.org/drawingml/2006/main" name="Hampshire and isle of white healthcare theme">
  <a:themeElements>
    <a:clrScheme name="HIOW Healthcare (Colour theme)">
      <a:dk1>
        <a:srgbClr val="000000"/>
      </a:dk1>
      <a:lt1>
        <a:srgbClr val="FFFFFF"/>
      </a:lt1>
      <a:dk2>
        <a:srgbClr val="44546A"/>
      </a:dk2>
      <a:lt2>
        <a:srgbClr val="E7E6E6"/>
      </a:lt2>
      <a:accent1>
        <a:srgbClr val="005EB8"/>
      </a:accent1>
      <a:accent2>
        <a:srgbClr val="41B6E6"/>
      </a:accent2>
      <a:accent3>
        <a:srgbClr val="78BE20"/>
      </a:accent3>
      <a:accent4>
        <a:srgbClr val="009638"/>
      </a:accent4>
      <a:accent5>
        <a:srgbClr val="768692"/>
      </a:accent5>
      <a:accent6>
        <a:srgbClr val="003087"/>
      </a:accent6>
      <a:hlink>
        <a:srgbClr val="0563C1"/>
      </a:hlink>
      <a:folHlink>
        <a:srgbClr val="009638"/>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mpshire and isle of white healthcare theme" id="{100F515F-FE0B-4516-B211-6D8ED80F7112}" vid="{18263B2D-DE8A-4D28-8290-780430179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Hampshire and isle of white healthcare theme</Template>
  <TotalTime>3320</TotalTime>
  <Words>7662</Words>
  <Application>Microsoft Office PowerPoint</Application>
  <PresentationFormat>Widescreen</PresentationFormat>
  <Paragraphs>776</Paragraphs>
  <Slides>34</Slides>
  <Notes>29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34</vt:i4>
      </vt:variant>
    </vt:vector>
  </HeadingPairs>
  <TitlesOfParts>
    <vt:vector size="53" baseType="lpstr">
      <vt:lpstr>Arial</vt:lpstr>
      <vt:lpstr>Arial-BoldMT</vt:lpstr>
      <vt:lpstr>ArialMT</vt:lpstr>
      <vt:lpstr>Calibri</vt:lpstr>
      <vt:lpstr>Calibri Light</vt:lpstr>
      <vt:lpstr>Cambria</vt:lpstr>
      <vt:lpstr>Comic Sans MS</vt:lpstr>
      <vt:lpstr>GillSans</vt:lpstr>
      <vt:lpstr>GillSans-BoldItalic</vt:lpstr>
      <vt:lpstr>GillSans-Light</vt:lpstr>
      <vt:lpstr>Google Sans</vt:lpstr>
      <vt:lpstr>Inter</vt:lpstr>
      <vt:lpstr>Lato</vt:lpstr>
      <vt:lpstr>Merriweather</vt:lpstr>
      <vt:lpstr>Open Sans</vt:lpstr>
      <vt:lpstr>Source Sans Pro Web</vt:lpstr>
      <vt:lpstr>Times New Roman</vt:lpstr>
      <vt:lpstr>Wingdings</vt:lpstr>
      <vt:lpstr>Hampshire and isle of white healthcare theme</vt:lpstr>
      <vt:lpstr>Understanding ADHD </vt:lpstr>
      <vt:lpstr>Housekeeping </vt:lpstr>
      <vt:lpstr>What do we hope to achieve from this session? </vt:lpstr>
      <vt:lpstr>Agenda</vt:lpstr>
      <vt:lpstr>What is ADHD?</vt:lpstr>
      <vt:lpstr>Combined ADHD</vt:lpstr>
      <vt:lpstr>There is more to ADHD….. Kids with ADHD may have trouble with  </vt:lpstr>
      <vt:lpstr>PowerPoint Presentation</vt:lpstr>
      <vt:lpstr>The Positive Attributes of your child</vt:lpstr>
      <vt:lpstr>Praise   </vt:lpstr>
      <vt:lpstr>Talking to your child </vt:lpstr>
      <vt:lpstr>PowerPoint Presentation</vt:lpstr>
      <vt:lpstr>Maslow’s Hierarchy  of needs</vt:lpstr>
      <vt:lpstr>Sleep Difficulties and ADHD </vt:lpstr>
      <vt:lpstr>Sleep Diary  </vt:lpstr>
      <vt:lpstr>Strategies to Help Sleep </vt:lpstr>
      <vt:lpstr>Bedroom Environment </vt:lpstr>
      <vt:lpstr>Movement Breaks</vt:lpstr>
      <vt:lpstr>PowerPoint Presentation</vt:lpstr>
      <vt:lpstr>Working Memory </vt:lpstr>
      <vt:lpstr>PowerPoint Presentation</vt:lpstr>
      <vt:lpstr>PowerPoint Presentation</vt:lpstr>
      <vt:lpstr>Breaking down tasks  </vt:lpstr>
      <vt:lpstr>Visual Prompts and Timetables</vt:lpstr>
      <vt:lpstr>PowerPoint Presentation</vt:lpstr>
      <vt:lpstr>Non-violent Resistance </vt:lpstr>
      <vt:lpstr>PowerPoint Presentation</vt:lpstr>
      <vt:lpstr>Parent/carers – self care</vt:lpstr>
      <vt:lpstr>PowerPoint Presentation</vt:lpstr>
      <vt:lpstr>‘I’ Statements: Fact – feel – want </vt:lpstr>
      <vt:lpstr>Classroom</vt:lpstr>
      <vt:lpstr>Personalised Passports</vt:lpstr>
      <vt:lpstr>Ending Reflection  </vt:lpstr>
      <vt:lpstr>Websites </vt:lpstr>
    </vt:vector>
  </TitlesOfParts>
  <Company>Southern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 2</dc:title>
  <dc:creator>Roberts, Harriet</dc:creator>
  <cp:lastModifiedBy>Mouland, Emily</cp:lastModifiedBy>
  <cp:revision>76</cp:revision>
  <dcterms:created xsi:type="dcterms:W3CDTF">2024-10-17T14:38:54Z</dcterms:created>
  <dcterms:modified xsi:type="dcterms:W3CDTF">2025-01-09T13:48:44Z</dcterms:modified>
</cp:coreProperties>
</file>