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543" r:id="rId2"/>
    <p:sldId id="270" r:id="rId3"/>
    <p:sldId id="278" r:id="rId4"/>
    <p:sldId id="271" r:id="rId5"/>
    <p:sldId id="272" r:id="rId6"/>
    <p:sldId id="260" r:id="rId7"/>
    <p:sldId id="273" r:id="rId8"/>
    <p:sldId id="535" r:id="rId9"/>
    <p:sldId id="274" r:id="rId10"/>
    <p:sldId id="599" r:id="rId11"/>
    <p:sldId id="514" r:id="rId12"/>
    <p:sldId id="513" r:id="rId13"/>
    <p:sldId id="282" r:id="rId14"/>
    <p:sldId id="279" r:id="rId15"/>
    <p:sldId id="568" r:id="rId16"/>
    <p:sldId id="546" r:id="rId17"/>
    <p:sldId id="569" r:id="rId18"/>
    <p:sldId id="516" r:id="rId19"/>
    <p:sldId id="566" r:id="rId20"/>
    <p:sldId id="287" r:id="rId21"/>
    <p:sldId id="556" r:id="rId22"/>
    <p:sldId id="558" r:id="rId23"/>
    <p:sldId id="600" r:id="rId24"/>
    <p:sldId id="562" r:id="rId25"/>
    <p:sldId id="567" r:id="rId26"/>
    <p:sldId id="563" r:id="rId27"/>
    <p:sldId id="565" r:id="rId28"/>
    <p:sldId id="570" r:id="rId29"/>
    <p:sldId id="571" r:id="rId30"/>
    <p:sldId id="572" r:id="rId31"/>
    <p:sldId id="54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C9FF"/>
    <a:srgbClr val="FFD85B"/>
    <a:srgbClr val="7FDC5A"/>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00E1FD-920B-4C7B-B56C-160980FAAB2E}" v="17" dt="2025-11-06T11:23:08.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1382" autoAdjust="0"/>
  </p:normalViewPr>
  <p:slideViewPr>
    <p:cSldViewPr snapToGrid="0">
      <p:cViewPr varScale="1">
        <p:scale>
          <a:sx n="57" d="100"/>
          <a:sy n="57" d="100"/>
        </p:scale>
        <p:origin x="17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BC0934-6417-4511-A30B-8396B23AA8B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6904823-BC56-41DE-8B32-A255AEFE26F4}">
      <dgm:prSet/>
      <dgm:spPr/>
      <dgm:t>
        <a:bodyPr/>
        <a:lstStyle/>
        <a:p>
          <a:pPr>
            <a:lnSpc>
              <a:spcPct val="100000"/>
            </a:lnSpc>
          </a:pPr>
          <a:r>
            <a:rPr lang="en-GB" b="0" i="0"/>
            <a:t>Problems in affect regulation (such as marked irritability or anger, feeling emotionally numb)</a:t>
          </a:r>
          <a:endParaRPr lang="en-US"/>
        </a:p>
      </dgm:t>
    </dgm:pt>
    <dgm:pt modelId="{EDC6914A-0088-4653-B4D4-71B95D9C18B8}" type="parTrans" cxnId="{8A0639E9-2700-4423-94AC-45696BCC2F07}">
      <dgm:prSet/>
      <dgm:spPr/>
      <dgm:t>
        <a:bodyPr/>
        <a:lstStyle/>
        <a:p>
          <a:endParaRPr lang="en-US"/>
        </a:p>
      </dgm:t>
    </dgm:pt>
    <dgm:pt modelId="{3597CCAF-7EFE-4E18-AE8F-1554F583B631}" type="sibTrans" cxnId="{8A0639E9-2700-4423-94AC-45696BCC2F07}">
      <dgm:prSet/>
      <dgm:spPr/>
      <dgm:t>
        <a:bodyPr/>
        <a:lstStyle/>
        <a:p>
          <a:endParaRPr lang="en-US"/>
        </a:p>
      </dgm:t>
    </dgm:pt>
    <dgm:pt modelId="{FECD4EB4-2B94-4255-9C0E-BBB2E042094F}">
      <dgm:prSet/>
      <dgm:spPr/>
      <dgm:t>
        <a:bodyPr/>
        <a:lstStyle/>
        <a:p>
          <a:pPr>
            <a:lnSpc>
              <a:spcPct val="100000"/>
            </a:lnSpc>
          </a:pPr>
          <a:r>
            <a:rPr lang="en-GB" b="0" i="0"/>
            <a:t>Beliefs about oneself as diminished, defeated or worthless, accompanied by feelings of shame, guilt or failure related to the traumatic event</a:t>
          </a:r>
          <a:endParaRPr lang="en-US"/>
        </a:p>
      </dgm:t>
    </dgm:pt>
    <dgm:pt modelId="{D3F41A67-B7B1-45F6-B887-F3979C7B3CEF}" type="parTrans" cxnId="{2AB9329C-2EB1-4845-9101-C8E2028726B7}">
      <dgm:prSet/>
      <dgm:spPr/>
      <dgm:t>
        <a:bodyPr/>
        <a:lstStyle/>
        <a:p>
          <a:endParaRPr lang="en-US"/>
        </a:p>
      </dgm:t>
    </dgm:pt>
    <dgm:pt modelId="{7665F9E0-47C1-455B-9966-104416EE62A6}" type="sibTrans" cxnId="{2AB9329C-2EB1-4845-9101-C8E2028726B7}">
      <dgm:prSet/>
      <dgm:spPr/>
      <dgm:t>
        <a:bodyPr/>
        <a:lstStyle/>
        <a:p>
          <a:endParaRPr lang="en-US"/>
        </a:p>
      </dgm:t>
    </dgm:pt>
    <dgm:pt modelId="{76BFFAE2-FA35-4458-911B-00D337BC4D2B}">
      <dgm:prSet/>
      <dgm:spPr/>
      <dgm:t>
        <a:bodyPr/>
        <a:lstStyle/>
        <a:p>
          <a:pPr>
            <a:lnSpc>
              <a:spcPct val="100000"/>
            </a:lnSpc>
          </a:pPr>
          <a:r>
            <a:rPr lang="en-GB" b="0" i="0"/>
            <a:t>Difficulties in sustaining relationships and in feeling close to others</a:t>
          </a:r>
          <a:endParaRPr lang="en-US"/>
        </a:p>
      </dgm:t>
    </dgm:pt>
    <dgm:pt modelId="{8F3142AB-B2DC-457E-A3E3-5B3BA4B4E7BC}" type="parTrans" cxnId="{F80EF06E-2534-4C90-8521-982452BEB84F}">
      <dgm:prSet/>
      <dgm:spPr/>
      <dgm:t>
        <a:bodyPr/>
        <a:lstStyle/>
        <a:p>
          <a:endParaRPr lang="en-US"/>
        </a:p>
      </dgm:t>
    </dgm:pt>
    <dgm:pt modelId="{B31E750E-2C3A-412F-9D58-0B93454F35E5}" type="sibTrans" cxnId="{F80EF06E-2534-4C90-8521-982452BEB84F}">
      <dgm:prSet/>
      <dgm:spPr/>
      <dgm:t>
        <a:bodyPr/>
        <a:lstStyle/>
        <a:p>
          <a:endParaRPr lang="en-US"/>
        </a:p>
      </dgm:t>
    </dgm:pt>
    <dgm:pt modelId="{42A44831-344A-404B-B9A8-41B5C5E158D6}" type="pres">
      <dgm:prSet presAssocID="{18BC0934-6417-4511-A30B-8396B23AA8B2}" presName="root" presStyleCnt="0">
        <dgm:presLayoutVars>
          <dgm:dir/>
          <dgm:resizeHandles val="exact"/>
        </dgm:presLayoutVars>
      </dgm:prSet>
      <dgm:spPr/>
    </dgm:pt>
    <dgm:pt modelId="{095122A5-7AA7-48BA-9D45-ADF1003F796A}" type="pres">
      <dgm:prSet presAssocID="{06904823-BC56-41DE-8B32-A255AEFE26F4}" presName="compNode" presStyleCnt="0"/>
      <dgm:spPr/>
    </dgm:pt>
    <dgm:pt modelId="{056206B8-DA47-485B-8D93-66463B3B619B}" type="pres">
      <dgm:prSet presAssocID="{06904823-BC56-41DE-8B32-A255AEFE26F4}" presName="bgRect" presStyleLbl="bgShp" presStyleIdx="0" presStyleCnt="3" custLinFactNeighborX="-3050" custLinFactNeighborY="-43"/>
      <dgm:spPr/>
    </dgm:pt>
    <dgm:pt modelId="{E33692B9-20E2-4F3F-B6F2-E84E080C4432}" type="pres">
      <dgm:prSet presAssocID="{06904823-BC56-41DE-8B32-A255AEFE26F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ry Face with No Fill"/>
        </a:ext>
      </dgm:extLst>
    </dgm:pt>
    <dgm:pt modelId="{623EF780-5078-4C3F-8B67-A5842871E399}" type="pres">
      <dgm:prSet presAssocID="{06904823-BC56-41DE-8B32-A255AEFE26F4}" presName="spaceRect" presStyleCnt="0"/>
      <dgm:spPr/>
    </dgm:pt>
    <dgm:pt modelId="{A91D733F-0512-411E-B02D-7965127358A0}" type="pres">
      <dgm:prSet presAssocID="{06904823-BC56-41DE-8B32-A255AEFE26F4}" presName="parTx" presStyleLbl="revTx" presStyleIdx="0" presStyleCnt="3">
        <dgm:presLayoutVars>
          <dgm:chMax val="0"/>
          <dgm:chPref val="0"/>
        </dgm:presLayoutVars>
      </dgm:prSet>
      <dgm:spPr/>
    </dgm:pt>
    <dgm:pt modelId="{3AF478E5-F469-4697-857C-FEBC816F7F11}" type="pres">
      <dgm:prSet presAssocID="{3597CCAF-7EFE-4E18-AE8F-1554F583B631}" presName="sibTrans" presStyleCnt="0"/>
      <dgm:spPr/>
    </dgm:pt>
    <dgm:pt modelId="{C4B3AEFF-8A45-4239-8709-A41F96EE3DCF}" type="pres">
      <dgm:prSet presAssocID="{FECD4EB4-2B94-4255-9C0E-BBB2E042094F}" presName="compNode" presStyleCnt="0"/>
      <dgm:spPr/>
    </dgm:pt>
    <dgm:pt modelId="{C0697498-9C1D-43D9-847F-3C340FFAEAE9}" type="pres">
      <dgm:prSet presAssocID="{FECD4EB4-2B94-4255-9C0E-BBB2E042094F}" presName="bgRect" presStyleLbl="bgShp" presStyleIdx="1" presStyleCnt="3"/>
      <dgm:spPr/>
    </dgm:pt>
    <dgm:pt modelId="{40D77671-AE5A-4DD8-BF7C-5DD82C1B27C3}" type="pres">
      <dgm:prSet presAssocID="{FECD4EB4-2B94-4255-9C0E-BBB2E042094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C93E87E5-D45D-4037-A1C9-8171D845C1BB}" type="pres">
      <dgm:prSet presAssocID="{FECD4EB4-2B94-4255-9C0E-BBB2E042094F}" presName="spaceRect" presStyleCnt="0"/>
      <dgm:spPr/>
    </dgm:pt>
    <dgm:pt modelId="{55AEDC65-51F2-409B-ADDF-24F2CA181979}" type="pres">
      <dgm:prSet presAssocID="{FECD4EB4-2B94-4255-9C0E-BBB2E042094F}" presName="parTx" presStyleLbl="revTx" presStyleIdx="1" presStyleCnt="3">
        <dgm:presLayoutVars>
          <dgm:chMax val="0"/>
          <dgm:chPref val="0"/>
        </dgm:presLayoutVars>
      </dgm:prSet>
      <dgm:spPr/>
    </dgm:pt>
    <dgm:pt modelId="{1BB699C5-3F31-4C67-89A6-F9A3A5974A7F}" type="pres">
      <dgm:prSet presAssocID="{7665F9E0-47C1-455B-9966-104416EE62A6}" presName="sibTrans" presStyleCnt="0"/>
      <dgm:spPr/>
    </dgm:pt>
    <dgm:pt modelId="{90DAB3E5-D546-47A0-8E42-822CBD1BAC20}" type="pres">
      <dgm:prSet presAssocID="{76BFFAE2-FA35-4458-911B-00D337BC4D2B}" presName="compNode" presStyleCnt="0"/>
      <dgm:spPr/>
    </dgm:pt>
    <dgm:pt modelId="{1E23FC98-926A-4A6B-9740-47102602C070}" type="pres">
      <dgm:prSet presAssocID="{76BFFAE2-FA35-4458-911B-00D337BC4D2B}" presName="bgRect" presStyleLbl="bgShp" presStyleIdx="2" presStyleCnt="3"/>
      <dgm:spPr/>
    </dgm:pt>
    <dgm:pt modelId="{80414554-A0C5-45C7-8DED-ACDEEDFD8C1D}" type="pres">
      <dgm:prSet presAssocID="{76BFFAE2-FA35-4458-911B-00D337BC4D2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6E0795DA-7A05-4B2A-9B8D-5362BAB20F7A}" type="pres">
      <dgm:prSet presAssocID="{76BFFAE2-FA35-4458-911B-00D337BC4D2B}" presName="spaceRect" presStyleCnt="0"/>
      <dgm:spPr/>
    </dgm:pt>
    <dgm:pt modelId="{103555F6-1F3D-4D61-BF03-2D0729B68004}" type="pres">
      <dgm:prSet presAssocID="{76BFFAE2-FA35-4458-911B-00D337BC4D2B}" presName="parTx" presStyleLbl="revTx" presStyleIdx="2" presStyleCnt="3">
        <dgm:presLayoutVars>
          <dgm:chMax val="0"/>
          <dgm:chPref val="0"/>
        </dgm:presLayoutVars>
      </dgm:prSet>
      <dgm:spPr/>
    </dgm:pt>
  </dgm:ptLst>
  <dgm:cxnLst>
    <dgm:cxn modelId="{EA3AD50F-3C37-401B-8A25-33374224CFD2}" type="presOf" srcId="{18BC0934-6417-4511-A30B-8396B23AA8B2}" destId="{42A44831-344A-404B-B9A8-41B5C5E158D6}" srcOrd="0" destOrd="0" presId="urn:microsoft.com/office/officeart/2018/2/layout/IconVerticalSolidList"/>
    <dgm:cxn modelId="{8094346E-99EE-4C92-B65B-590BEBE2B570}" type="presOf" srcId="{FECD4EB4-2B94-4255-9C0E-BBB2E042094F}" destId="{55AEDC65-51F2-409B-ADDF-24F2CA181979}" srcOrd="0" destOrd="0" presId="urn:microsoft.com/office/officeart/2018/2/layout/IconVerticalSolidList"/>
    <dgm:cxn modelId="{F80EF06E-2534-4C90-8521-982452BEB84F}" srcId="{18BC0934-6417-4511-A30B-8396B23AA8B2}" destId="{76BFFAE2-FA35-4458-911B-00D337BC4D2B}" srcOrd="2" destOrd="0" parTransId="{8F3142AB-B2DC-457E-A3E3-5B3BA4B4E7BC}" sibTransId="{B31E750E-2C3A-412F-9D58-0B93454F35E5}"/>
    <dgm:cxn modelId="{CA944B55-A424-4557-B2C6-13891B5727C7}" type="presOf" srcId="{76BFFAE2-FA35-4458-911B-00D337BC4D2B}" destId="{103555F6-1F3D-4D61-BF03-2D0729B68004}" srcOrd="0" destOrd="0" presId="urn:microsoft.com/office/officeart/2018/2/layout/IconVerticalSolidList"/>
    <dgm:cxn modelId="{2AB9329C-2EB1-4845-9101-C8E2028726B7}" srcId="{18BC0934-6417-4511-A30B-8396B23AA8B2}" destId="{FECD4EB4-2B94-4255-9C0E-BBB2E042094F}" srcOrd="1" destOrd="0" parTransId="{D3F41A67-B7B1-45F6-B887-F3979C7B3CEF}" sibTransId="{7665F9E0-47C1-455B-9966-104416EE62A6}"/>
    <dgm:cxn modelId="{781C8FA6-9DC2-41F3-85E1-1CB7E89E67BA}" type="presOf" srcId="{06904823-BC56-41DE-8B32-A255AEFE26F4}" destId="{A91D733F-0512-411E-B02D-7965127358A0}" srcOrd="0" destOrd="0" presId="urn:microsoft.com/office/officeart/2018/2/layout/IconVerticalSolidList"/>
    <dgm:cxn modelId="{8A0639E9-2700-4423-94AC-45696BCC2F07}" srcId="{18BC0934-6417-4511-A30B-8396B23AA8B2}" destId="{06904823-BC56-41DE-8B32-A255AEFE26F4}" srcOrd="0" destOrd="0" parTransId="{EDC6914A-0088-4653-B4D4-71B95D9C18B8}" sibTransId="{3597CCAF-7EFE-4E18-AE8F-1554F583B631}"/>
    <dgm:cxn modelId="{44A4944C-4E30-433B-9B8C-CF6DB0BC93BD}" type="presParOf" srcId="{42A44831-344A-404B-B9A8-41B5C5E158D6}" destId="{095122A5-7AA7-48BA-9D45-ADF1003F796A}" srcOrd="0" destOrd="0" presId="urn:microsoft.com/office/officeart/2018/2/layout/IconVerticalSolidList"/>
    <dgm:cxn modelId="{E4E3EB1A-678E-4A00-8193-94FA3EA0AACF}" type="presParOf" srcId="{095122A5-7AA7-48BA-9D45-ADF1003F796A}" destId="{056206B8-DA47-485B-8D93-66463B3B619B}" srcOrd="0" destOrd="0" presId="urn:microsoft.com/office/officeart/2018/2/layout/IconVerticalSolidList"/>
    <dgm:cxn modelId="{D5D80206-B4C8-4028-8BF0-4D9517D7655B}" type="presParOf" srcId="{095122A5-7AA7-48BA-9D45-ADF1003F796A}" destId="{E33692B9-20E2-4F3F-B6F2-E84E080C4432}" srcOrd="1" destOrd="0" presId="urn:microsoft.com/office/officeart/2018/2/layout/IconVerticalSolidList"/>
    <dgm:cxn modelId="{EC860C8B-E75C-4EDF-AAD5-CC2A12155253}" type="presParOf" srcId="{095122A5-7AA7-48BA-9D45-ADF1003F796A}" destId="{623EF780-5078-4C3F-8B67-A5842871E399}" srcOrd="2" destOrd="0" presId="urn:microsoft.com/office/officeart/2018/2/layout/IconVerticalSolidList"/>
    <dgm:cxn modelId="{9DC6A259-41BD-4F6F-84D2-AEA3265A2F0B}" type="presParOf" srcId="{095122A5-7AA7-48BA-9D45-ADF1003F796A}" destId="{A91D733F-0512-411E-B02D-7965127358A0}" srcOrd="3" destOrd="0" presId="urn:microsoft.com/office/officeart/2018/2/layout/IconVerticalSolidList"/>
    <dgm:cxn modelId="{9B4E9151-98E8-4BE9-ACB7-1CC2BDAA9CE6}" type="presParOf" srcId="{42A44831-344A-404B-B9A8-41B5C5E158D6}" destId="{3AF478E5-F469-4697-857C-FEBC816F7F11}" srcOrd="1" destOrd="0" presId="urn:microsoft.com/office/officeart/2018/2/layout/IconVerticalSolidList"/>
    <dgm:cxn modelId="{910C8A5B-DBF0-47B0-B3F1-96061E8FB6C2}" type="presParOf" srcId="{42A44831-344A-404B-B9A8-41B5C5E158D6}" destId="{C4B3AEFF-8A45-4239-8709-A41F96EE3DCF}" srcOrd="2" destOrd="0" presId="urn:microsoft.com/office/officeart/2018/2/layout/IconVerticalSolidList"/>
    <dgm:cxn modelId="{43FB0BFE-8E38-4439-BCB5-91D70423D478}" type="presParOf" srcId="{C4B3AEFF-8A45-4239-8709-A41F96EE3DCF}" destId="{C0697498-9C1D-43D9-847F-3C340FFAEAE9}" srcOrd="0" destOrd="0" presId="urn:microsoft.com/office/officeart/2018/2/layout/IconVerticalSolidList"/>
    <dgm:cxn modelId="{946C5C84-7FF2-41BF-9CE1-28EA89F312A1}" type="presParOf" srcId="{C4B3AEFF-8A45-4239-8709-A41F96EE3DCF}" destId="{40D77671-AE5A-4DD8-BF7C-5DD82C1B27C3}" srcOrd="1" destOrd="0" presId="urn:microsoft.com/office/officeart/2018/2/layout/IconVerticalSolidList"/>
    <dgm:cxn modelId="{469E65C3-9D1A-4EF9-B707-2D42434A4267}" type="presParOf" srcId="{C4B3AEFF-8A45-4239-8709-A41F96EE3DCF}" destId="{C93E87E5-D45D-4037-A1C9-8171D845C1BB}" srcOrd="2" destOrd="0" presId="urn:microsoft.com/office/officeart/2018/2/layout/IconVerticalSolidList"/>
    <dgm:cxn modelId="{971E4481-1AB4-4A99-950F-308676361B4A}" type="presParOf" srcId="{C4B3AEFF-8A45-4239-8709-A41F96EE3DCF}" destId="{55AEDC65-51F2-409B-ADDF-24F2CA181979}" srcOrd="3" destOrd="0" presId="urn:microsoft.com/office/officeart/2018/2/layout/IconVerticalSolidList"/>
    <dgm:cxn modelId="{8935C1ED-A4E9-43DD-AB9E-171B6CD76D61}" type="presParOf" srcId="{42A44831-344A-404B-B9A8-41B5C5E158D6}" destId="{1BB699C5-3F31-4C67-89A6-F9A3A5974A7F}" srcOrd="3" destOrd="0" presId="urn:microsoft.com/office/officeart/2018/2/layout/IconVerticalSolidList"/>
    <dgm:cxn modelId="{4A5F813E-A167-4A01-B93D-3475E79A12B9}" type="presParOf" srcId="{42A44831-344A-404B-B9A8-41B5C5E158D6}" destId="{90DAB3E5-D546-47A0-8E42-822CBD1BAC20}" srcOrd="4" destOrd="0" presId="urn:microsoft.com/office/officeart/2018/2/layout/IconVerticalSolidList"/>
    <dgm:cxn modelId="{466D776A-7E63-45D5-AB24-E2FA135E4700}" type="presParOf" srcId="{90DAB3E5-D546-47A0-8E42-822CBD1BAC20}" destId="{1E23FC98-926A-4A6B-9740-47102602C070}" srcOrd="0" destOrd="0" presId="urn:microsoft.com/office/officeart/2018/2/layout/IconVerticalSolidList"/>
    <dgm:cxn modelId="{2B5117F0-5681-46BC-990D-484D8486E492}" type="presParOf" srcId="{90DAB3E5-D546-47A0-8E42-822CBD1BAC20}" destId="{80414554-A0C5-45C7-8DED-ACDEEDFD8C1D}" srcOrd="1" destOrd="0" presId="urn:microsoft.com/office/officeart/2018/2/layout/IconVerticalSolidList"/>
    <dgm:cxn modelId="{B372FF8E-69F4-480E-8EB0-7F5C8DF1795C}" type="presParOf" srcId="{90DAB3E5-D546-47A0-8E42-822CBD1BAC20}" destId="{6E0795DA-7A05-4B2A-9B8D-5362BAB20F7A}" srcOrd="2" destOrd="0" presId="urn:microsoft.com/office/officeart/2018/2/layout/IconVerticalSolidList"/>
    <dgm:cxn modelId="{7D0D1094-A733-4DAE-82FC-5BDEFEA6352D}" type="presParOf" srcId="{90DAB3E5-D546-47A0-8E42-822CBD1BAC20}" destId="{103555F6-1F3D-4D61-BF03-2D0729B6800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6762BF-219F-41AD-9B18-B9E12726EAB9}" type="doc">
      <dgm:prSet loTypeId="urn:microsoft.com/office/officeart/2005/8/layout/pyramid1" loCatId="pyramid" qsTypeId="urn:microsoft.com/office/officeart/2005/8/quickstyle/simple1" qsCatId="simple" csTypeId="urn:microsoft.com/office/officeart/2005/8/colors/colorful4" csCatId="colorful" phldr="1"/>
      <dgm:spPr/>
    </dgm:pt>
    <dgm:pt modelId="{FBE07851-8B18-4D67-B79E-F5F7382BAEFA}">
      <dgm:prSet phldrT="[Text]"/>
      <dgm:spPr>
        <a:solidFill>
          <a:srgbClr val="FFD85B"/>
        </a:solidFill>
      </dgm:spPr>
      <dgm:t>
        <a:bodyPr/>
        <a:lstStyle/>
        <a:p>
          <a:r>
            <a:rPr lang="en-GB" dirty="0"/>
            <a:t>E</a:t>
          </a:r>
          <a:r>
            <a:rPr lang="en-GB" b="1" dirty="0"/>
            <a:t>xplore Trauma, Mourn Losses</a:t>
          </a:r>
        </a:p>
      </dgm:t>
    </dgm:pt>
    <dgm:pt modelId="{97B5EC6B-0DD7-4CAE-80C4-A0AB02C005BF}" type="parTrans" cxnId="{015F72EE-13A2-40E1-82D2-0DC3F5801B93}">
      <dgm:prSet/>
      <dgm:spPr/>
      <dgm:t>
        <a:bodyPr/>
        <a:lstStyle/>
        <a:p>
          <a:endParaRPr lang="en-GB"/>
        </a:p>
      </dgm:t>
    </dgm:pt>
    <dgm:pt modelId="{0FC12891-4C3D-4E90-891B-DCF377B62A85}" type="sibTrans" cxnId="{015F72EE-13A2-40E1-82D2-0DC3F5801B93}">
      <dgm:prSet/>
      <dgm:spPr/>
      <dgm:t>
        <a:bodyPr/>
        <a:lstStyle/>
        <a:p>
          <a:endParaRPr lang="en-GB"/>
        </a:p>
      </dgm:t>
    </dgm:pt>
    <dgm:pt modelId="{4EFA1225-E6E5-4D11-8F8F-E89CE406FA01}">
      <dgm:prSet phldrT="[Text]"/>
      <dgm:spPr>
        <a:solidFill>
          <a:srgbClr val="FFD85B"/>
        </a:solidFill>
      </dgm:spPr>
      <dgm:t>
        <a:bodyPr/>
        <a:lstStyle/>
        <a:p>
          <a:r>
            <a:rPr lang="en-GB" b="1" dirty="0"/>
            <a:t>Resilience and Resources:</a:t>
          </a:r>
        </a:p>
        <a:p>
          <a:r>
            <a:rPr lang="en-GB" dirty="0"/>
            <a:t>Self Esteem and Identity</a:t>
          </a:r>
        </a:p>
      </dgm:t>
    </dgm:pt>
    <dgm:pt modelId="{FB56A5E3-3947-4760-BD8E-292617B3FBA4}" type="parTrans" cxnId="{302EA64A-26BE-42D7-9FF5-08B0753570FB}">
      <dgm:prSet/>
      <dgm:spPr/>
      <dgm:t>
        <a:bodyPr/>
        <a:lstStyle/>
        <a:p>
          <a:endParaRPr lang="en-GB"/>
        </a:p>
      </dgm:t>
    </dgm:pt>
    <dgm:pt modelId="{ED2DEE67-507D-430E-801B-648291BF667B}" type="sibTrans" cxnId="{302EA64A-26BE-42D7-9FF5-08B0753570FB}">
      <dgm:prSet/>
      <dgm:spPr/>
      <dgm:t>
        <a:bodyPr/>
        <a:lstStyle/>
        <a:p>
          <a:endParaRPr lang="en-GB"/>
        </a:p>
      </dgm:t>
    </dgm:pt>
    <dgm:pt modelId="{BC0E0083-46A2-40B4-9060-3A8871E3A912}">
      <dgm:prSet phldrT="[Text]"/>
      <dgm:spPr>
        <a:solidFill>
          <a:srgbClr val="7FDC5A"/>
        </a:solidFill>
      </dgm:spPr>
      <dgm:t>
        <a:bodyPr/>
        <a:lstStyle/>
        <a:p>
          <a:r>
            <a:rPr lang="en-GB" b="1" dirty="0"/>
            <a:t>Empathy and Reflection:</a:t>
          </a:r>
        </a:p>
        <a:p>
          <a:r>
            <a:rPr lang="en-GB" dirty="0"/>
            <a:t>Managing Behaviour in Relation to Others</a:t>
          </a:r>
        </a:p>
      </dgm:t>
    </dgm:pt>
    <dgm:pt modelId="{D70B00D0-3644-4C57-9D1D-AA2BF5A29748}" type="parTrans" cxnId="{2FF9B647-8539-4D27-92E0-DE0639224D80}">
      <dgm:prSet/>
      <dgm:spPr/>
      <dgm:t>
        <a:bodyPr/>
        <a:lstStyle/>
        <a:p>
          <a:endParaRPr lang="en-GB"/>
        </a:p>
      </dgm:t>
    </dgm:pt>
    <dgm:pt modelId="{B9B189FF-9A16-4505-9AC2-8BC3CC5EF7CE}" type="sibTrans" cxnId="{2FF9B647-8539-4D27-92E0-DE0639224D80}">
      <dgm:prSet/>
      <dgm:spPr/>
      <dgm:t>
        <a:bodyPr/>
        <a:lstStyle/>
        <a:p>
          <a:endParaRPr lang="en-GB"/>
        </a:p>
      </dgm:t>
    </dgm:pt>
    <dgm:pt modelId="{0CF6E11B-7FD2-4089-9C0F-34575ACF1834}">
      <dgm:prSet/>
      <dgm:spPr>
        <a:solidFill>
          <a:srgbClr val="7FDC5A"/>
        </a:solidFill>
      </dgm:spPr>
      <dgm:t>
        <a:bodyPr/>
        <a:lstStyle/>
        <a:p>
          <a:r>
            <a:rPr lang="en-GB" b="1" dirty="0"/>
            <a:t>Comfort and Co-regulation:</a:t>
          </a:r>
        </a:p>
        <a:p>
          <a:r>
            <a:rPr lang="en-GB" dirty="0"/>
            <a:t>Eliciting Care from Relationships</a:t>
          </a:r>
        </a:p>
      </dgm:t>
    </dgm:pt>
    <dgm:pt modelId="{3D363F7C-329F-44AC-9D39-FB92D4A90EC5}" type="parTrans" cxnId="{572A1DEA-09C2-4C24-AD24-5F06F36BD5A0}">
      <dgm:prSet/>
      <dgm:spPr/>
      <dgm:t>
        <a:bodyPr/>
        <a:lstStyle/>
        <a:p>
          <a:endParaRPr lang="en-GB"/>
        </a:p>
      </dgm:t>
    </dgm:pt>
    <dgm:pt modelId="{19A2EE96-0244-4702-985E-19634B779DBF}" type="sibTrans" cxnId="{572A1DEA-09C2-4C24-AD24-5F06F36BD5A0}">
      <dgm:prSet/>
      <dgm:spPr/>
      <dgm:t>
        <a:bodyPr/>
        <a:lstStyle/>
        <a:p>
          <a:endParaRPr lang="en-GB"/>
        </a:p>
      </dgm:t>
    </dgm:pt>
    <dgm:pt modelId="{8FC39E37-B261-439B-9473-65ABF37A7A62}">
      <dgm:prSet/>
      <dgm:spPr>
        <a:solidFill>
          <a:srgbClr val="2FC9FF"/>
        </a:solidFill>
      </dgm:spPr>
      <dgm:t>
        <a:bodyPr/>
        <a:lstStyle/>
        <a:p>
          <a:r>
            <a:rPr lang="en-GB" b="1" dirty="0"/>
            <a:t>Developing Relationships</a:t>
          </a:r>
        </a:p>
      </dgm:t>
    </dgm:pt>
    <dgm:pt modelId="{105090E3-FCA9-4C8A-858A-2C498C013B43}" type="parTrans" cxnId="{999ADF4D-17AD-4A0E-AE36-A5D8A650AABF}">
      <dgm:prSet/>
      <dgm:spPr/>
      <dgm:t>
        <a:bodyPr/>
        <a:lstStyle/>
        <a:p>
          <a:endParaRPr lang="en-GB"/>
        </a:p>
      </dgm:t>
    </dgm:pt>
    <dgm:pt modelId="{3365CC24-E2A1-4DB1-AE38-313AA09EF1C6}" type="sibTrans" cxnId="{999ADF4D-17AD-4A0E-AE36-A5D8A650AABF}">
      <dgm:prSet/>
      <dgm:spPr/>
      <dgm:t>
        <a:bodyPr/>
        <a:lstStyle/>
        <a:p>
          <a:endParaRPr lang="en-GB"/>
        </a:p>
      </dgm:t>
    </dgm:pt>
    <dgm:pt modelId="{152616A0-EA13-45E3-9B18-0622D5CCCA2F}">
      <dgm:prSet/>
      <dgm:spPr>
        <a:solidFill>
          <a:srgbClr val="2FC9FF"/>
        </a:solidFill>
      </dgm:spPr>
      <dgm:t>
        <a:bodyPr/>
        <a:lstStyle/>
        <a:p>
          <a:r>
            <a:rPr lang="en-GB" b="1" dirty="0"/>
            <a:t>Feeling Safe</a:t>
          </a:r>
        </a:p>
        <a:p>
          <a:r>
            <a:rPr lang="en-GB" dirty="0"/>
            <a:t>(Physically and Psychologically)</a:t>
          </a:r>
        </a:p>
      </dgm:t>
    </dgm:pt>
    <dgm:pt modelId="{82822D03-2D0D-4ADE-A8F9-2A1A8BEAC938}" type="parTrans" cxnId="{13EA1437-FBEA-480D-BBFE-D52653AE6573}">
      <dgm:prSet/>
      <dgm:spPr/>
      <dgm:t>
        <a:bodyPr/>
        <a:lstStyle/>
        <a:p>
          <a:endParaRPr lang="en-GB"/>
        </a:p>
      </dgm:t>
    </dgm:pt>
    <dgm:pt modelId="{A4CA411E-2C15-4035-AE54-C899494DB7AF}" type="sibTrans" cxnId="{13EA1437-FBEA-480D-BBFE-D52653AE6573}">
      <dgm:prSet/>
      <dgm:spPr/>
      <dgm:t>
        <a:bodyPr/>
        <a:lstStyle/>
        <a:p>
          <a:endParaRPr lang="en-GB"/>
        </a:p>
      </dgm:t>
    </dgm:pt>
    <dgm:pt modelId="{228A531B-4A09-4F97-B9C4-7163E478B289}" type="pres">
      <dgm:prSet presAssocID="{E56762BF-219F-41AD-9B18-B9E12726EAB9}" presName="Name0" presStyleCnt="0">
        <dgm:presLayoutVars>
          <dgm:dir/>
          <dgm:animLvl val="lvl"/>
          <dgm:resizeHandles val="exact"/>
        </dgm:presLayoutVars>
      </dgm:prSet>
      <dgm:spPr/>
    </dgm:pt>
    <dgm:pt modelId="{A96CFAAA-D0F5-47CB-A47A-008874B9D619}" type="pres">
      <dgm:prSet presAssocID="{FBE07851-8B18-4D67-B79E-F5F7382BAEFA}" presName="Name8" presStyleCnt="0"/>
      <dgm:spPr/>
    </dgm:pt>
    <dgm:pt modelId="{E07EA6EC-BA14-4657-A035-56F34553EF45}" type="pres">
      <dgm:prSet presAssocID="{FBE07851-8B18-4D67-B79E-F5F7382BAEFA}" presName="level" presStyleLbl="node1" presStyleIdx="0" presStyleCnt="6">
        <dgm:presLayoutVars>
          <dgm:chMax val="1"/>
          <dgm:bulletEnabled val="1"/>
        </dgm:presLayoutVars>
      </dgm:prSet>
      <dgm:spPr/>
    </dgm:pt>
    <dgm:pt modelId="{384DB6A2-074F-47B2-B638-18C12A86610B}" type="pres">
      <dgm:prSet presAssocID="{FBE07851-8B18-4D67-B79E-F5F7382BAEFA}" presName="levelTx" presStyleLbl="revTx" presStyleIdx="0" presStyleCnt="0">
        <dgm:presLayoutVars>
          <dgm:chMax val="1"/>
          <dgm:bulletEnabled val="1"/>
        </dgm:presLayoutVars>
      </dgm:prSet>
      <dgm:spPr/>
    </dgm:pt>
    <dgm:pt modelId="{E9EE107D-AA19-4D40-893B-3B7C243DBBBB}" type="pres">
      <dgm:prSet presAssocID="{4EFA1225-E6E5-4D11-8F8F-E89CE406FA01}" presName="Name8" presStyleCnt="0"/>
      <dgm:spPr/>
    </dgm:pt>
    <dgm:pt modelId="{3C5C2589-C762-4C93-A8B1-591E91CCB52A}" type="pres">
      <dgm:prSet presAssocID="{4EFA1225-E6E5-4D11-8F8F-E89CE406FA01}" presName="level" presStyleLbl="node1" presStyleIdx="1" presStyleCnt="6">
        <dgm:presLayoutVars>
          <dgm:chMax val="1"/>
          <dgm:bulletEnabled val="1"/>
        </dgm:presLayoutVars>
      </dgm:prSet>
      <dgm:spPr/>
    </dgm:pt>
    <dgm:pt modelId="{62C54598-F7BB-4B08-AD19-0FB352DA2E68}" type="pres">
      <dgm:prSet presAssocID="{4EFA1225-E6E5-4D11-8F8F-E89CE406FA01}" presName="levelTx" presStyleLbl="revTx" presStyleIdx="0" presStyleCnt="0">
        <dgm:presLayoutVars>
          <dgm:chMax val="1"/>
          <dgm:bulletEnabled val="1"/>
        </dgm:presLayoutVars>
      </dgm:prSet>
      <dgm:spPr/>
    </dgm:pt>
    <dgm:pt modelId="{15FEDC2B-57DE-4A61-8F0B-C2DBC4D67166}" type="pres">
      <dgm:prSet presAssocID="{BC0E0083-46A2-40B4-9060-3A8871E3A912}" presName="Name8" presStyleCnt="0"/>
      <dgm:spPr/>
    </dgm:pt>
    <dgm:pt modelId="{BECAE715-C73E-46F8-AB67-B286784D3BC7}" type="pres">
      <dgm:prSet presAssocID="{BC0E0083-46A2-40B4-9060-3A8871E3A912}" presName="level" presStyleLbl="node1" presStyleIdx="2" presStyleCnt="6">
        <dgm:presLayoutVars>
          <dgm:chMax val="1"/>
          <dgm:bulletEnabled val="1"/>
        </dgm:presLayoutVars>
      </dgm:prSet>
      <dgm:spPr/>
    </dgm:pt>
    <dgm:pt modelId="{C7C15736-338D-4DF1-8DC1-199A6890D8F2}" type="pres">
      <dgm:prSet presAssocID="{BC0E0083-46A2-40B4-9060-3A8871E3A912}" presName="levelTx" presStyleLbl="revTx" presStyleIdx="0" presStyleCnt="0">
        <dgm:presLayoutVars>
          <dgm:chMax val="1"/>
          <dgm:bulletEnabled val="1"/>
        </dgm:presLayoutVars>
      </dgm:prSet>
      <dgm:spPr/>
    </dgm:pt>
    <dgm:pt modelId="{3F786AB3-26B8-4EAB-BF65-0F90F695485A}" type="pres">
      <dgm:prSet presAssocID="{0CF6E11B-7FD2-4089-9C0F-34575ACF1834}" presName="Name8" presStyleCnt="0"/>
      <dgm:spPr/>
    </dgm:pt>
    <dgm:pt modelId="{A7D05042-2863-4C76-8900-EEFC2BBC7EA3}" type="pres">
      <dgm:prSet presAssocID="{0CF6E11B-7FD2-4089-9C0F-34575ACF1834}" presName="level" presStyleLbl="node1" presStyleIdx="3" presStyleCnt="6">
        <dgm:presLayoutVars>
          <dgm:chMax val="1"/>
          <dgm:bulletEnabled val="1"/>
        </dgm:presLayoutVars>
      </dgm:prSet>
      <dgm:spPr/>
    </dgm:pt>
    <dgm:pt modelId="{58C527AB-1BC9-467E-A4BD-C2F0287DAA22}" type="pres">
      <dgm:prSet presAssocID="{0CF6E11B-7FD2-4089-9C0F-34575ACF1834}" presName="levelTx" presStyleLbl="revTx" presStyleIdx="0" presStyleCnt="0">
        <dgm:presLayoutVars>
          <dgm:chMax val="1"/>
          <dgm:bulletEnabled val="1"/>
        </dgm:presLayoutVars>
      </dgm:prSet>
      <dgm:spPr/>
    </dgm:pt>
    <dgm:pt modelId="{EC15659F-B8CA-458F-A7D9-B572DA88E085}" type="pres">
      <dgm:prSet presAssocID="{8FC39E37-B261-439B-9473-65ABF37A7A62}" presName="Name8" presStyleCnt="0"/>
      <dgm:spPr/>
    </dgm:pt>
    <dgm:pt modelId="{09F6E2FB-139B-46B2-8C8F-59BFC9A088AE}" type="pres">
      <dgm:prSet presAssocID="{8FC39E37-B261-439B-9473-65ABF37A7A62}" presName="level" presStyleLbl="node1" presStyleIdx="4" presStyleCnt="6">
        <dgm:presLayoutVars>
          <dgm:chMax val="1"/>
          <dgm:bulletEnabled val="1"/>
        </dgm:presLayoutVars>
      </dgm:prSet>
      <dgm:spPr/>
    </dgm:pt>
    <dgm:pt modelId="{85B1CF77-CBD2-480F-B0DB-8B8F0519218D}" type="pres">
      <dgm:prSet presAssocID="{8FC39E37-B261-439B-9473-65ABF37A7A62}" presName="levelTx" presStyleLbl="revTx" presStyleIdx="0" presStyleCnt="0">
        <dgm:presLayoutVars>
          <dgm:chMax val="1"/>
          <dgm:bulletEnabled val="1"/>
        </dgm:presLayoutVars>
      </dgm:prSet>
      <dgm:spPr/>
    </dgm:pt>
    <dgm:pt modelId="{314E128A-4409-47B9-9D29-DA86EDE42A84}" type="pres">
      <dgm:prSet presAssocID="{152616A0-EA13-45E3-9B18-0622D5CCCA2F}" presName="Name8" presStyleCnt="0"/>
      <dgm:spPr/>
    </dgm:pt>
    <dgm:pt modelId="{A7131509-9BC2-4F7F-8324-01EF130729C5}" type="pres">
      <dgm:prSet presAssocID="{152616A0-EA13-45E3-9B18-0622D5CCCA2F}" presName="level" presStyleLbl="node1" presStyleIdx="5" presStyleCnt="6">
        <dgm:presLayoutVars>
          <dgm:chMax val="1"/>
          <dgm:bulletEnabled val="1"/>
        </dgm:presLayoutVars>
      </dgm:prSet>
      <dgm:spPr/>
    </dgm:pt>
    <dgm:pt modelId="{914F013A-FE22-4F0C-9FB2-E4C21915A6AD}" type="pres">
      <dgm:prSet presAssocID="{152616A0-EA13-45E3-9B18-0622D5CCCA2F}" presName="levelTx" presStyleLbl="revTx" presStyleIdx="0" presStyleCnt="0">
        <dgm:presLayoutVars>
          <dgm:chMax val="1"/>
          <dgm:bulletEnabled val="1"/>
        </dgm:presLayoutVars>
      </dgm:prSet>
      <dgm:spPr/>
    </dgm:pt>
  </dgm:ptLst>
  <dgm:cxnLst>
    <dgm:cxn modelId="{9AA07204-A689-443F-A923-3F1C0DB4FD26}" type="presOf" srcId="{0CF6E11B-7FD2-4089-9C0F-34575ACF1834}" destId="{58C527AB-1BC9-467E-A4BD-C2F0287DAA22}" srcOrd="1" destOrd="0" presId="urn:microsoft.com/office/officeart/2005/8/layout/pyramid1"/>
    <dgm:cxn modelId="{5E4DF813-C660-406E-94D0-B00709EFB20C}" type="presOf" srcId="{4EFA1225-E6E5-4D11-8F8F-E89CE406FA01}" destId="{3C5C2589-C762-4C93-A8B1-591E91CCB52A}" srcOrd="0" destOrd="0" presId="urn:microsoft.com/office/officeart/2005/8/layout/pyramid1"/>
    <dgm:cxn modelId="{6030291B-EDC5-44B8-8EB2-0DB6AAC0A66B}" type="presOf" srcId="{8FC39E37-B261-439B-9473-65ABF37A7A62}" destId="{85B1CF77-CBD2-480F-B0DB-8B8F0519218D}" srcOrd="1" destOrd="0" presId="urn:microsoft.com/office/officeart/2005/8/layout/pyramid1"/>
    <dgm:cxn modelId="{13EA1437-FBEA-480D-BBFE-D52653AE6573}" srcId="{E56762BF-219F-41AD-9B18-B9E12726EAB9}" destId="{152616A0-EA13-45E3-9B18-0622D5CCCA2F}" srcOrd="5" destOrd="0" parTransId="{82822D03-2D0D-4ADE-A8F9-2A1A8BEAC938}" sibTransId="{A4CA411E-2C15-4035-AE54-C899494DB7AF}"/>
    <dgm:cxn modelId="{10217739-B606-48EA-A7FF-416867C637E5}" type="presOf" srcId="{152616A0-EA13-45E3-9B18-0622D5CCCA2F}" destId="{914F013A-FE22-4F0C-9FB2-E4C21915A6AD}" srcOrd="1" destOrd="0" presId="urn:microsoft.com/office/officeart/2005/8/layout/pyramid1"/>
    <dgm:cxn modelId="{C6C52164-5115-4195-A898-035B233B8760}" type="presOf" srcId="{BC0E0083-46A2-40B4-9060-3A8871E3A912}" destId="{C7C15736-338D-4DF1-8DC1-199A6890D8F2}" srcOrd="1" destOrd="0" presId="urn:microsoft.com/office/officeart/2005/8/layout/pyramid1"/>
    <dgm:cxn modelId="{2FF9B647-8539-4D27-92E0-DE0639224D80}" srcId="{E56762BF-219F-41AD-9B18-B9E12726EAB9}" destId="{BC0E0083-46A2-40B4-9060-3A8871E3A912}" srcOrd="2" destOrd="0" parTransId="{D70B00D0-3644-4C57-9D1D-AA2BF5A29748}" sibTransId="{B9B189FF-9A16-4505-9AC2-8BC3CC5EF7CE}"/>
    <dgm:cxn modelId="{302EA64A-26BE-42D7-9FF5-08B0753570FB}" srcId="{E56762BF-219F-41AD-9B18-B9E12726EAB9}" destId="{4EFA1225-E6E5-4D11-8F8F-E89CE406FA01}" srcOrd="1" destOrd="0" parTransId="{FB56A5E3-3947-4760-BD8E-292617B3FBA4}" sibTransId="{ED2DEE67-507D-430E-801B-648291BF667B}"/>
    <dgm:cxn modelId="{999ADF4D-17AD-4A0E-AE36-A5D8A650AABF}" srcId="{E56762BF-219F-41AD-9B18-B9E12726EAB9}" destId="{8FC39E37-B261-439B-9473-65ABF37A7A62}" srcOrd="4" destOrd="0" parTransId="{105090E3-FCA9-4C8A-858A-2C498C013B43}" sibTransId="{3365CC24-E2A1-4DB1-AE38-313AA09EF1C6}"/>
    <dgm:cxn modelId="{E1B7EC4D-807A-4857-B325-F40A5A30A75A}" type="presOf" srcId="{152616A0-EA13-45E3-9B18-0622D5CCCA2F}" destId="{A7131509-9BC2-4F7F-8324-01EF130729C5}" srcOrd="0" destOrd="0" presId="urn:microsoft.com/office/officeart/2005/8/layout/pyramid1"/>
    <dgm:cxn modelId="{D0501D5A-D49F-41EC-9960-ACDF5443AE27}" type="presOf" srcId="{FBE07851-8B18-4D67-B79E-F5F7382BAEFA}" destId="{384DB6A2-074F-47B2-B638-18C12A86610B}" srcOrd="1" destOrd="0" presId="urn:microsoft.com/office/officeart/2005/8/layout/pyramid1"/>
    <dgm:cxn modelId="{6757B788-0407-4A21-BE9D-C54FBFD6AC88}" type="presOf" srcId="{4EFA1225-E6E5-4D11-8F8F-E89CE406FA01}" destId="{62C54598-F7BB-4B08-AD19-0FB352DA2E68}" srcOrd="1" destOrd="0" presId="urn:microsoft.com/office/officeart/2005/8/layout/pyramid1"/>
    <dgm:cxn modelId="{D6DC76C6-37B5-4509-A186-882F0DF20E0D}" type="presOf" srcId="{FBE07851-8B18-4D67-B79E-F5F7382BAEFA}" destId="{E07EA6EC-BA14-4657-A035-56F34553EF45}" srcOrd="0" destOrd="0" presId="urn:microsoft.com/office/officeart/2005/8/layout/pyramid1"/>
    <dgm:cxn modelId="{33C053D2-7C56-4A21-99FF-5B5ED4B9FC86}" type="presOf" srcId="{8FC39E37-B261-439B-9473-65ABF37A7A62}" destId="{09F6E2FB-139B-46B2-8C8F-59BFC9A088AE}" srcOrd="0" destOrd="0" presId="urn:microsoft.com/office/officeart/2005/8/layout/pyramid1"/>
    <dgm:cxn modelId="{F2A93BD6-3EC7-48D6-A4A5-20D812F6BD76}" type="presOf" srcId="{0CF6E11B-7FD2-4089-9C0F-34575ACF1834}" destId="{A7D05042-2863-4C76-8900-EEFC2BBC7EA3}" srcOrd="0" destOrd="0" presId="urn:microsoft.com/office/officeart/2005/8/layout/pyramid1"/>
    <dgm:cxn modelId="{11DC66DB-E29E-45ED-95D4-ECBFD170E7D8}" type="presOf" srcId="{E56762BF-219F-41AD-9B18-B9E12726EAB9}" destId="{228A531B-4A09-4F97-B9C4-7163E478B289}" srcOrd="0" destOrd="0" presId="urn:microsoft.com/office/officeart/2005/8/layout/pyramid1"/>
    <dgm:cxn modelId="{572A1DEA-09C2-4C24-AD24-5F06F36BD5A0}" srcId="{E56762BF-219F-41AD-9B18-B9E12726EAB9}" destId="{0CF6E11B-7FD2-4089-9C0F-34575ACF1834}" srcOrd="3" destOrd="0" parTransId="{3D363F7C-329F-44AC-9D39-FB92D4A90EC5}" sibTransId="{19A2EE96-0244-4702-985E-19634B779DBF}"/>
    <dgm:cxn modelId="{64A806EB-C62B-4D6E-87CD-F4FACFA76413}" type="presOf" srcId="{BC0E0083-46A2-40B4-9060-3A8871E3A912}" destId="{BECAE715-C73E-46F8-AB67-B286784D3BC7}" srcOrd="0" destOrd="0" presId="urn:microsoft.com/office/officeart/2005/8/layout/pyramid1"/>
    <dgm:cxn modelId="{015F72EE-13A2-40E1-82D2-0DC3F5801B93}" srcId="{E56762BF-219F-41AD-9B18-B9E12726EAB9}" destId="{FBE07851-8B18-4D67-B79E-F5F7382BAEFA}" srcOrd="0" destOrd="0" parTransId="{97B5EC6B-0DD7-4CAE-80C4-A0AB02C005BF}" sibTransId="{0FC12891-4C3D-4E90-891B-DCF377B62A85}"/>
    <dgm:cxn modelId="{B1DFC63E-F23D-4711-A811-5B8FE12CC5B7}" type="presParOf" srcId="{228A531B-4A09-4F97-B9C4-7163E478B289}" destId="{A96CFAAA-D0F5-47CB-A47A-008874B9D619}" srcOrd="0" destOrd="0" presId="urn:microsoft.com/office/officeart/2005/8/layout/pyramid1"/>
    <dgm:cxn modelId="{D142BBDF-991F-4943-A755-50DDB571293B}" type="presParOf" srcId="{A96CFAAA-D0F5-47CB-A47A-008874B9D619}" destId="{E07EA6EC-BA14-4657-A035-56F34553EF45}" srcOrd="0" destOrd="0" presId="urn:microsoft.com/office/officeart/2005/8/layout/pyramid1"/>
    <dgm:cxn modelId="{2BD1E8D4-52A6-4EAE-BBA3-21DE8C47297D}" type="presParOf" srcId="{A96CFAAA-D0F5-47CB-A47A-008874B9D619}" destId="{384DB6A2-074F-47B2-B638-18C12A86610B}" srcOrd="1" destOrd="0" presId="urn:microsoft.com/office/officeart/2005/8/layout/pyramid1"/>
    <dgm:cxn modelId="{3692DD26-E6C9-4E2C-BF50-EEBEA36C2699}" type="presParOf" srcId="{228A531B-4A09-4F97-B9C4-7163E478B289}" destId="{E9EE107D-AA19-4D40-893B-3B7C243DBBBB}" srcOrd="1" destOrd="0" presId="urn:microsoft.com/office/officeart/2005/8/layout/pyramid1"/>
    <dgm:cxn modelId="{77C8740C-976E-459A-8770-3FA8C7FBC054}" type="presParOf" srcId="{E9EE107D-AA19-4D40-893B-3B7C243DBBBB}" destId="{3C5C2589-C762-4C93-A8B1-591E91CCB52A}" srcOrd="0" destOrd="0" presId="urn:microsoft.com/office/officeart/2005/8/layout/pyramid1"/>
    <dgm:cxn modelId="{BC651BD4-5D9C-4086-A4FF-4E33E8A186DF}" type="presParOf" srcId="{E9EE107D-AA19-4D40-893B-3B7C243DBBBB}" destId="{62C54598-F7BB-4B08-AD19-0FB352DA2E68}" srcOrd="1" destOrd="0" presId="urn:microsoft.com/office/officeart/2005/8/layout/pyramid1"/>
    <dgm:cxn modelId="{30F6BF33-DB09-4031-A578-89B58C02D512}" type="presParOf" srcId="{228A531B-4A09-4F97-B9C4-7163E478B289}" destId="{15FEDC2B-57DE-4A61-8F0B-C2DBC4D67166}" srcOrd="2" destOrd="0" presId="urn:microsoft.com/office/officeart/2005/8/layout/pyramid1"/>
    <dgm:cxn modelId="{C6A6C7BB-B578-49F2-B43B-6A02DDC78A31}" type="presParOf" srcId="{15FEDC2B-57DE-4A61-8F0B-C2DBC4D67166}" destId="{BECAE715-C73E-46F8-AB67-B286784D3BC7}" srcOrd="0" destOrd="0" presId="urn:microsoft.com/office/officeart/2005/8/layout/pyramid1"/>
    <dgm:cxn modelId="{B8FF399F-FCC8-4502-AD39-BFE67023EF58}" type="presParOf" srcId="{15FEDC2B-57DE-4A61-8F0B-C2DBC4D67166}" destId="{C7C15736-338D-4DF1-8DC1-199A6890D8F2}" srcOrd="1" destOrd="0" presId="urn:microsoft.com/office/officeart/2005/8/layout/pyramid1"/>
    <dgm:cxn modelId="{2856E2E4-221B-4F81-9C6B-55039EB943F6}" type="presParOf" srcId="{228A531B-4A09-4F97-B9C4-7163E478B289}" destId="{3F786AB3-26B8-4EAB-BF65-0F90F695485A}" srcOrd="3" destOrd="0" presId="urn:microsoft.com/office/officeart/2005/8/layout/pyramid1"/>
    <dgm:cxn modelId="{3A503D9F-2DC3-4742-A900-ADA5DB7584B8}" type="presParOf" srcId="{3F786AB3-26B8-4EAB-BF65-0F90F695485A}" destId="{A7D05042-2863-4C76-8900-EEFC2BBC7EA3}" srcOrd="0" destOrd="0" presId="urn:microsoft.com/office/officeart/2005/8/layout/pyramid1"/>
    <dgm:cxn modelId="{0A7FC943-ED03-4A92-83CD-D812E6E3CEBA}" type="presParOf" srcId="{3F786AB3-26B8-4EAB-BF65-0F90F695485A}" destId="{58C527AB-1BC9-467E-A4BD-C2F0287DAA22}" srcOrd="1" destOrd="0" presId="urn:microsoft.com/office/officeart/2005/8/layout/pyramid1"/>
    <dgm:cxn modelId="{70B825F8-4645-486B-A962-78CFD21C2D75}" type="presParOf" srcId="{228A531B-4A09-4F97-B9C4-7163E478B289}" destId="{EC15659F-B8CA-458F-A7D9-B572DA88E085}" srcOrd="4" destOrd="0" presId="urn:microsoft.com/office/officeart/2005/8/layout/pyramid1"/>
    <dgm:cxn modelId="{BC4856EA-6350-4FF8-A600-162DDD76C9D9}" type="presParOf" srcId="{EC15659F-B8CA-458F-A7D9-B572DA88E085}" destId="{09F6E2FB-139B-46B2-8C8F-59BFC9A088AE}" srcOrd="0" destOrd="0" presId="urn:microsoft.com/office/officeart/2005/8/layout/pyramid1"/>
    <dgm:cxn modelId="{5987D3D1-F3E0-47D0-9C59-7488900BF8B4}" type="presParOf" srcId="{EC15659F-B8CA-458F-A7D9-B572DA88E085}" destId="{85B1CF77-CBD2-480F-B0DB-8B8F0519218D}" srcOrd="1" destOrd="0" presId="urn:microsoft.com/office/officeart/2005/8/layout/pyramid1"/>
    <dgm:cxn modelId="{3434DC72-B154-4713-B511-15FCCB84A940}" type="presParOf" srcId="{228A531B-4A09-4F97-B9C4-7163E478B289}" destId="{314E128A-4409-47B9-9D29-DA86EDE42A84}" srcOrd="5" destOrd="0" presId="urn:microsoft.com/office/officeart/2005/8/layout/pyramid1"/>
    <dgm:cxn modelId="{D48FF1FF-D15F-4CBD-BBB3-B56618A684FC}" type="presParOf" srcId="{314E128A-4409-47B9-9D29-DA86EDE42A84}" destId="{A7131509-9BC2-4F7F-8324-01EF130729C5}" srcOrd="0" destOrd="0" presId="urn:microsoft.com/office/officeart/2005/8/layout/pyramid1"/>
    <dgm:cxn modelId="{DA679C50-3440-4220-B558-EF1778CC8767}" type="presParOf" srcId="{314E128A-4409-47B9-9D29-DA86EDE42A84}" destId="{914F013A-FE22-4F0C-9FB2-E4C21915A6AD}"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206B8-DA47-485B-8D93-66463B3B619B}">
      <dsp:nvSpPr>
        <dsp:cNvPr id="0" name=""/>
        <dsp:cNvSpPr/>
      </dsp:nvSpPr>
      <dsp:spPr>
        <a:xfrm>
          <a:off x="0" y="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3692B9-20E2-4F3F-B6F2-E84E080C4432}">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1D733F-0512-411E-B02D-7965127358A0}">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844550">
            <a:lnSpc>
              <a:spcPct val="100000"/>
            </a:lnSpc>
            <a:spcBef>
              <a:spcPct val="0"/>
            </a:spcBef>
            <a:spcAft>
              <a:spcPct val="35000"/>
            </a:spcAft>
            <a:buNone/>
          </a:pPr>
          <a:r>
            <a:rPr lang="en-GB" sz="1900" b="0" i="0" kern="1200"/>
            <a:t>Problems in affect regulation (such as marked irritability or anger, feeling emotionally numb)</a:t>
          </a:r>
          <a:endParaRPr lang="en-US" sz="1900" kern="1200"/>
        </a:p>
      </dsp:txBody>
      <dsp:txXfrm>
        <a:off x="1844034" y="682"/>
        <a:ext cx="4401230" cy="1596566"/>
      </dsp:txXfrm>
    </dsp:sp>
    <dsp:sp modelId="{C0697498-9C1D-43D9-847F-3C340FFAEAE9}">
      <dsp:nvSpPr>
        <dsp:cNvPr id="0" name=""/>
        <dsp:cNvSpPr/>
      </dsp:nvSpPr>
      <dsp:spPr>
        <a:xfrm>
          <a:off x="0" y="199639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D77671-AE5A-4DD8-BF7C-5DD82C1B27C3}">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AEDC65-51F2-409B-ADDF-24F2CA181979}">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844550">
            <a:lnSpc>
              <a:spcPct val="100000"/>
            </a:lnSpc>
            <a:spcBef>
              <a:spcPct val="0"/>
            </a:spcBef>
            <a:spcAft>
              <a:spcPct val="35000"/>
            </a:spcAft>
            <a:buNone/>
          </a:pPr>
          <a:r>
            <a:rPr lang="en-GB" sz="1900" b="0" i="0" kern="1200"/>
            <a:t>Beliefs about oneself as diminished, defeated or worthless, accompanied by feelings of shame, guilt or failure related to the traumatic event</a:t>
          </a:r>
          <a:endParaRPr lang="en-US" sz="1900" kern="1200"/>
        </a:p>
      </dsp:txBody>
      <dsp:txXfrm>
        <a:off x="1844034" y="1996390"/>
        <a:ext cx="4401230" cy="1596566"/>
      </dsp:txXfrm>
    </dsp:sp>
    <dsp:sp modelId="{1E23FC98-926A-4A6B-9740-47102602C070}">
      <dsp:nvSpPr>
        <dsp:cNvPr id="0" name=""/>
        <dsp:cNvSpPr/>
      </dsp:nvSpPr>
      <dsp:spPr>
        <a:xfrm>
          <a:off x="0" y="3992098"/>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414554-A0C5-45C7-8DED-ACDEEDFD8C1D}">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3555F6-1F3D-4D61-BF03-2D0729B68004}">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844550">
            <a:lnSpc>
              <a:spcPct val="100000"/>
            </a:lnSpc>
            <a:spcBef>
              <a:spcPct val="0"/>
            </a:spcBef>
            <a:spcAft>
              <a:spcPct val="35000"/>
            </a:spcAft>
            <a:buNone/>
          </a:pPr>
          <a:r>
            <a:rPr lang="en-GB" sz="1900" b="0" i="0" kern="1200"/>
            <a:t>Difficulties in sustaining relationships and in feeling close to others</a:t>
          </a:r>
          <a:endParaRPr lang="en-US" sz="1900" kern="1200"/>
        </a:p>
      </dsp:txBody>
      <dsp:txXfrm>
        <a:off x="1844034" y="3992098"/>
        <a:ext cx="4401230" cy="1596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EA6EC-BA14-4657-A035-56F34553EF45}">
      <dsp:nvSpPr>
        <dsp:cNvPr id="0" name=""/>
        <dsp:cNvSpPr/>
      </dsp:nvSpPr>
      <dsp:spPr>
        <a:xfrm>
          <a:off x="2540000" y="0"/>
          <a:ext cx="1016000" cy="903111"/>
        </a:xfrm>
        <a:prstGeom prst="trapezoid">
          <a:avLst>
            <a:gd name="adj" fmla="val 56250"/>
          </a:avLst>
        </a:prstGeom>
        <a:solidFill>
          <a:srgbClr val="FFD85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E</a:t>
          </a:r>
          <a:r>
            <a:rPr lang="en-GB" sz="1400" b="1" kern="1200" dirty="0"/>
            <a:t>xplore Trauma, Mourn Losses</a:t>
          </a:r>
        </a:p>
      </dsp:txBody>
      <dsp:txXfrm>
        <a:off x="2540000" y="0"/>
        <a:ext cx="1016000" cy="903111"/>
      </dsp:txXfrm>
    </dsp:sp>
    <dsp:sp modelId="{3C5C2589-C762-4C93-A8B1-591E91CCB52A}">
      <dsp:nvSpPr>
        <dsp:cNvPr id="0" name=""/>
        <dsp:cNvSpPr/>
      </dsp:nvSpPr>
      <dsp:spPr>
        <a:xfrm>
          <a:off x="2032000" y="903111"/>
          <a:ext cx="2032000" cy="903111"/>
        </a:xfrm>
        <a:prstGeom prst="trapezoid">
          <a:avLst>
            <a:gd name="adj" fmla="val 56250"/>
          </a:avLst>
        </a:prstGeom>
        <a:solidFill>
          <a:srgbClr val="FFD85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Resilience and Resources:</a:t>
          </a:r>
        </a:p>
        <a:p>
          <a:pPr marL="0" lvl="0" indent="0" algn="ctr" defTabSz="622300">
            <a:lnSpc>
              <a:spcPct val="90000"/>
            </a:lnSpc>
            <a:spcBef>
              <a:spcPct val="0"/>
            </a:spcBef>
            <a:spcAft>
              <a:spcPct val="35000"/>
            </a:spcAft>
            <a:buNone/>
          </a:pPr>
          <a:r>
            <a:rPr lang="en-GB" sz="1400" kern="1200" dirty="0"/>
            <a:t>Self Esteem and Identity</a:t>
          </a:r>
        </a:p>
      </dsp:txBody>
      <dsp:txXfrm>
        <a:off x="2387600" y="903111"/>
        <a:ext cx="1320800" cy="903111"/>
      </dsp:txXfrm>
    </dsp:sp>
    <dsp:sp modelId="{BECAE715-C73E-46F8-AB67-B286784D3BC7}">
      <dsp:nvSpPr>
        <dsp:cNvPr id="0" name=""/>
        <dsp:cNvSpPr/>
      </dsp:nvSpPr>
      <dsp:spPr>
        <a:xfrm>
          <a:off x="1524000" y="1806222"/>
          <a:ext cx="3048000" cy="903111"/>
        </a:xfrm>
        <a:prstGeom prst="trapezoid">
          <a:avLst>
            <a:gd name="adj" fmla="val 56250"/>
          </a:avLst>
        </a:prstGeom>
        <a:solidFill>
          <a:srgbClr val="7FDC5A"/>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Empathy and Reflection:</a:t>
          </a:r>
        </a:p>
        <a:p>
          <a:pPr marL="0" lvl="0" indent="0" algn="ctr" defTabSz="622300">
            <a:lnSpc>
              <a:spcPct val="90000"/>
            </a:lnSpc>
            <a:spcBef>
              <a:spcPct val="0"/>
            </a:spcBef>
            <a:spcAft>
              <a:spcPct val="35000"/>
            </a:spcAft>
            <a:buNone/>
          </a:pPr>
          <a:r>
            <a:rPr lang="en-GB" sz="1400" kern="1200" dirty="0"/>
            <a:t>Managing Behaviour in Relation to Others</a:t>
          </a:r>
        </a:p>
      </dsp:txBody>
      <dsp:txXfrm>
        <a:off x="2057400" y="1806222"/>
        <a:ext cx="1981200" cy="903111"/>
      </dsp:txXfrm>
    </dsp:sp>
    <dsp:sp modelId="{A7D05042-2863-4C76-8900-EEFC2BBC7EA3}">
      <dsp:nvSpPr>
        <dsp:cNvPr id="0" name=""/>
        <dsp:cNvSpPr/>
      </dsp:nvSpPr>
      <dsp:spPr>
        <a:xfrm>
          <a:off x="1016000" y="2709333"/>
          <a:ext cx="4064000" cy="903111"/>
        </a:xfrm>
        <a:prstGeom prst="trapezoid">
          <a:avLst>
            <a:gd name="adj" fmla="val 56250"/>
          </a:avLst>
        </a:prstGeom>
        <a:solidFill>
          <a:srgbClr val="7FDC5A"/>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Comfort and Co-regulation:</a:t>
          </a:r>
        </a:p>
        <a:p>
          <a:pPr marL="0" lvl="0" indent="0" algn="ctr" defTabSz="622300">
            <a:lnSpc>
              <a:spcPct val="90000"/>
            </a:lnSpc>
            <a:spcBef>
              <a:spcPct val="0"/>
            </a:spcBef>
            <a:spcAft>
              <a:spcPct val="35000"/>
            </a:spcAft>
            <a:buNone/>
          </a:pPr>
          <a:r>
            <a:rPr lang="en-GB" sz="1400" kern="1200" dirty="0"/>
            <a:t>Eliciting Care from Relationships</a:t>
          </a:r>
        </a:p>
      </dsp:txBody>
      <dsp:txXfrm>
        <a:off x="1727200" y="2709333"/>
        <a:ext cx="2641600" cy="903111"/>
      </dsp:txXfrm>
    </dsp:sp>
    <dsp:sp modelId="{09F6E2FB-139B-46B2-8C8F-59BFC9A088AE}">
      <dsp:nvSpPr>
        <dsp:cNvPr id="0" name=""/>
        <dsp:cNvSpPr/>
      </dsp:nvSpPr>
      <dsp:spPr>
        <a:xfrm>
          <a:off x="508000" y="3612444"/>
          <a:ext cx="5080000" cy="903111"/>
        </a:xfrm>
        <a:prstGeom prst="trapezoid">
          <a:avLst>
            <a:gd name="adj" fmla="val 56250"/>
          </a:avLst>
        </a:prstGeom>
        <a:solidFill>
          <a:srgbClr val="2FC9F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Developing Relationships</a:t>
          </a:r>
        </a:p>
      </dsp:txBody>
      <dsp:txXfrm>
        <a:off x="1396999" y="3612444"/>
        <a:ext cx="3302000" cy="903111"/>
      </dsp:txXfrm>
    </dsp:sp>
    <dsp:sp modelId="{A7131509-9BC2-4F7F-8324-01EF130729C5}">
      <dsp:nvSpPr>
        <dsp:cNvPr id="0" name=""/>
        <dsp:cNvSpPr/>
      </dsp:nvSpPr>
      <dsp:spPr>
        <a:xfrm>
          <a:off x="0" y="4515555"/>
          <a:ext cx="6096000" cy="903111"/>
        </a:xfrm>
        <a:prstGeom prst="trapezoid">
          <a:avLst>
            <a:gd name="adj" fmla="val 56250"/>
          </a:avLst>
        </a:prstGeom>
        <a:solidFill>
          <a:srgbClr val="2FC9F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Feeling Safe</a:t>
          </a:r>
        </a:p>
        <a:p>
          <a:pPr marL="0" lvl="0" indent="0" algn="ctr" defTabSz="622300">
            <a:lnSpc>
              <a:spcPct val="90000"/>
            </a:lnSpc>
            <a:spcBef>
              <a:spcPct val="0"/>
            </a:spcBef>
            <a:spcAft>
              <a:spcPct val="35000"/>
            </a:spcAft>
            <a:buNone/>
          </a:pPr>
          <a:r>
            <a:rPr lang="en-GB" sz="1400" kern="1200" dirty="0"/>
            <a:t>(Physically and Psychologically)</a:t>
          </a:r>
        </a:p>
      </dsp:txBody>
      <dsp:txXfrm>
        <a:off x="1066799" y="4515555"/>
        <a:ext cx="3962400" cy="90311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5761-E6C0-426C-91CC-BE1408654CCB}" type="datetimeFigureOut">
              <a:rPr lang="en-GB" smtClean="0"/>
              <a:t>10/11/2025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C2D9E6-D3EC-4C3E-8B09-C84527B08A88}" type="slidenum">
              <a:rPr lang="en-GB" smtClean="0"/>
              <a:t>‹#›</a:t>
            </a:fld>
            <a:endParaRPr lang="en-GB"/>
          </a:p>
        </p:txBody>
      </p:sp>
    </p:spTree>
    <p:extLst>
      <p:ext uri="{BB962C8B-B14F-4D97-AF65-F5344CB8AC3E}">
        <p14:creationId xmlns:p14="http://schemas.microsoft.com/office/powerpoint/2010/main" val="3093586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with traumatised parents as well as traumatised children means you will need to be doubly thoughtful about body language, tone and how you communicate</a:t>
            </a:r>
          </a:p>
          <a:p>
            <a:r>
              <a:rPr lang="en-GB" dirty="0"/>
              <a:t>Do you identify with any of this – what seems familiar to you</a:t>
            </a:r>
          </a:p>
          <a:p>
            <a:endParaRPr lang="en-GB" dirty="0"/>
          </a:p>
          <a:p>
            <a:r>
              <a:rPr lang="en-GB" dirty="0"/>
              <a:t>Here is an insight in to the types of behaviours and thought patterns that are common among traumatised people:</a:t>
            </a:r>
          </a:p>
          <a:p>
            <a:r>
              <a:rPr lang="en-GB" dirty="0"/>
              <a:t>Credit Wave trauma informed training</a:t>
            </a:r>
          </a:p>
          <a:p>
            <a:endParaRPr lang="en-GB" dirty="0"/>
          </a:p>
          <a:p>
            <a:r>
              <a:rPr lang="en-GB" b="1" dirty="0"/>
              <a:t>What is trauma</a:t>
            </a:r>
            <a:r>
              <a:rPr lang="en-GB" dirty="0"/>
              <a:t>? prior to next slide</a:t>
            </a:r>
          </a:p>
        </p:txBody>
      </p:sp>
      <p:sp>
        <p:nvSpPr>
          <p:cNvPr id="4" name="Slide Number Placeholder 3"/>
          <p:cNvSpPr>
            <a:spLocks noGrp="1"/>
          </p:cNvSpPr>
          <p:nvPr>
            <p:ph type="sldNum" sz="quarter" idx="5"/>
          </p:nvPr>
        </p:nvSpPr>
        <p:spPr/>
        <p:txBody>
          <a:bodyPr/>
          <a:lstStyle/>
          <a:p>
            <a:fld id="{1C29A103-28F2-4944-B4C8-628E432C9C95}" type="slidenum">
              <a:rPr lang="en-GB" smtClean="0"/>
              <a:t>2</a:t>
            </a:fld>
            <a:endParaRPr lang="en-GB"/>
          </a:p>
        </p:txBody>
      </p:sp>
    </p:spTree>
    <p:extLst>
      <p:ext uri="{BB962C8B-B14F-4D97-AF65-F5344CB8AC3E}">
        <p14:creationId xmlns:p14="http://schemas.microsoft.com/office/powerpoint/2010/main" val="3133534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Understanding where a child is at in terms of functioning is crucial in assessment and planning interventions. Often cognitive part of brain is underdeveloped /’offline’ when not feeling safe/experiences of significant trauma </a:t>
            </a:r>
          </a:p>
        </p:txBody>
      </p:sp>
      <p:sp>
        <p:nvSpPr>
          <p:cNvPr id="4" name="Slide Number Placeholder 3"/>
          <p:cNvSpPr>
            <a:spLocks noGrp="1"/>
          </p:cNvSpPr>
          <p:nvPr>
            <p:ph type="sldNum" sz="quarter" idx="5"/>
          </p:nvPr>
        </p:nvSpPr>
        <p:spPr/>
        <p:txBody>
          <a:bodyPr/>
          <a:lstStyle/>
          <a:p>
            <a:fld id="{1C29A103-28F2-4944-B4C8-628E432C9C95}" type="slidenum">
              <a:rPr lang="en-GB" smtClean="0"/>
              <a:t>12</a:t>
            </a:fld>
            <a:endParaRPr lang="en-GB"/>
          </a:p>
        </p:txBody>
      </p:sp>
    </p:spTree>
    <p:extLst>
      <p:ext uri="{BB962C8B-B14F-4D97-AF65-F5344CB8AC3E}">
        <p14:creationId xmlns:p14="http://schemas.microsoft.com/office/powerpoint/2010/main" val="3013529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whiteboard</a:t>
            </a:r>
          </a:p>
        </p:txBody>
      </p:sp>
      <p:sp>
        <p:nvSpPr>
          <p:cNvPr id="4" name="Slide Number Placeholder 3"/>
          <p:cNvSpPr>
            <a:spLocks noGrp="1"/>
          </p:cNvSpPr>
          <p:nvPr>
            <p:ph type="sldNum" sz="quarter" idx="5"/>
          </p:nvPr>
        </p:nvSpPr>
        <p:spPr/>
        <p:txBody>
          <a:bodyPr/>
          <a:lstStyle/>
          <a:p>
            <a:fld id="{1C29A103-28F2-4944-B4C8-628E432C9C95}" type="slidenum">
              <a:rPr lang="en-GB" smtClean="0"/>
              <a:t>13</a:t>
            </a:fld>
            <a:endParaRPr lang="en-GB"/>
          </a:p>
        </p:txBody>
      </p:sp>
    </p:spTree>
    <p:extLst>
      <p:ext uri="{BB962C8B-B14F-4D97-AF65-F5344CB8AC3E}">
        <p14:creationId xmlns:p14="http://schemas.microsoft.com/office/powerpoint/2010/main" val="1434335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29A103-28F2-4944-B4C8-628E432C9C95}" type="slidenum">
              <a:rPr lang="en-GB" smtClean="0"/>
              <a:t>14</a:t>
            </a:fld>
            <a:endParaRPr lang="en-GB"/>
          </a:p>
        </p:txBody>
      </p:sp>
    </p:spTree>
    <p:extLst>
      <p:ext uri="{BB962C8B-B14F-4D97-AF65-F5344CB8AC3E}">
        <p14:creationId xmlns:p14="http://schemas.microsoft.com/office/powerpoint/2010/main" val="2620024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Staying in your window of tolerance when your child/</a:t>
            </a:r>
            <a:r>
              <a:rPr lang="en-GB" dirty="0" err="1"/>
              <a:t>yp</a:t>
            </a:r>
            <a:r>
              <a:rPr lang="en-GB" dirty="0"/>
              <a:t> is dysregulated is also very important </a:t>
            </a:r>
          </a:p>
        </p:txBody>
      </p:sp>
      <p:sp>
        <p:nvSpPr>
          <p:cNvPr id="4" name="Slide Number Placeholder 3"/>
          <p:cNvSpPr>
            <a:spLocks noGrp="1"/>
          </p:cNvSpPr>
          <p:nvPr>
            <p:ph type="sldNum" sz="quarter" idx="5"/>
          </p:nvPr>
        </p:nvSpPr>
        <p:spPr/>
        <p:txBody>
          <a:bodyPr/>
          <a:lstStyle/>
          <a:p>
            <a:fld id="{9EC2D9E6-D3EC-4C3E-8B09-C84527B08A88}" type="slidenum">
              <a:rPr lang="en-GB" smtClean="0"/>
              <a:t>15</a:t>
            </a:fld>
            <a:endParaRPr lang="en-GB"/>
          </a:p>
        </p:txBody>
      </p:sp>
    </p:spTree>
    <p:extLst>
      <p:ext uri="{BB962C8B-B14F-4D97-AF65-F5344CB8AC3E}">
        <p14:creationId xmlns:p14="http://schemas.microsoft.com/office/powerpoint/2010/main" val="3407760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C2D9E6-D3EC-4C3E-8B09-C84527B08A88}" type="slidenum">
              <a:rPr lang="en-GB" smtClean="0"/>
              <a:t>17</a:t>
            </a:fld>
            <a:endParaRPr lang="en-GB"/>
          </a:p>
        </p:txBody>
      </p:sp>
    </p:spTree>
    <p:extLst>
      <p:ext uri="{BB962C8B-B14F-4D97-AF65-F5344CB8AC3E}">
        <p14:creationId xmlns:p14="http://schemas.microsoft.com/office/powerpoint/2010/main" val="3268443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Complex </a:t>
            </a:r>
            <a:r>
              <a:rPr lang="en-GB" dirty="0" err="1"/>
              <a:t>ptsd</a:t>
            </a:r>
            <a:r>
              <a:rPr lang="en-GB" dirty="0"/>
              <a:t> crossovers more- hard to distinguish without knowing background of ‘what happened to you’- how did they have to adapt to survive and what are they still doing?</a:t>
            </a:r>
          </a:p>
        </p:txBody>
      </p:sp>
      <p:sp>
        <p:nvSpPr>
          <p:cNvPr id="4" name="Slide Number Placeholder 3"/>
          <p:cNvSpPr>
            <a:spLocks noGrp="1"/>
          </p:cNvSpPr>
          <p:nvPr>
            <p:ph type="sldNum" sz="quarter" idx="5"/>
          </p:nvPr>
        </p:nvSpPr>
        <p:spPr/>
        <p:txBody>
          <a:bodyPr/>
          <a:lstStyle/>
          <a:p>
            <a:fld id="{1C29A103-28F2-4944-B4C8-628E432C9C95}" type="slidenum">
              <a:rPr lang="en-GB" smtClean="0"/>
              <a:t>18</a:t>
            </a:fld>
            <a:endParaRPr lang="en-GB"/>
          </a:p>
        </p:txBody>
      </p:sp>
    </p:spTree>
    <p:extLst>
      <p:ext uri="{BB962C8B-B14F-4D97-AF65-F5344CB8AC3E}">
        <p14:creationId xmlns:p14="http://schemas.microsoft.com/office/powerpoint/2010/main" val="3710126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lot of kids won’t talk about these experiences, is it ok to ask them if anyone has anyone ever threatened you or your family to get them to do something </a:t>
            </a:r>
          </a:p>
        </p:txBody>
      </p:sp>
      <p:sp>
        <p:nvSpPr>
          <p:cNvPr id="4" name="Slide Number Placeholder 3"/>
          <p:cNvSpPr>
            <a:spLocks noGrp="1"/>
          </p:cNvSpPr>
          <p:nvPr>
            <p:ph type="sldNum" sz="quarter" idx="5"/>
          </p:nvPr>
        </p:nvSpPr>
        <p:spPr/>
        <p:txBody>
          <a:bodyPr/>
          <a:lstStyle/>
          <a:p>
            <a:fld id="{9EC2D9E6-D3EC-4C3E-8B09-C84527B08A88}" type="slidenum">
              <a:rPr lang="en-GB" smtClean="0"/>
              <a:t>19</a:t>
            </a:fld>
            <a:endParaRPr lang="en-GB"/>
          </a:p>
        </p:txBody>
      </p:sp>
    </p:spTree>
    <p:extLst>
      <p:ext uri="{BB962C8B-B14F-4D97-AF65-F5344CB8AC3E}">
        <p14:creationId xmlns:p14="http://schemas.microsoft.com/office/powerpoint/2010/main" val="3398922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C2D9E6-D3EC-4C3E-8B09-C84527B08A88}" type="slidenum">
              <a:rPr lang="en-GB" smtClean="0"/>
              <a:t>20</a:t>
            </a:fld>
            <a:endParaRPr lang="en-GB"/>
          </a:p>
        </p:txBody>
      </p:sp>
    </p:spTree>
    <p:extLst>
      <p:ext uri="{BB962C8B-B14F-4D97-AF65-F5344CB8AC3E}">
        <p14:creationId xmlns:p14="http://schemas.microsoft.com/office/powerpoint/2010/main" val="988115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How do you create a sense of safety </a:t>
            </a:r>
            <a:r>
              <a:rPr lang="en-GB" dirty="0"/>
              <a:t>: traumatic event can leave you feeling world is unsafe even is it currently is. Meet basic needs first, establish routines and familiarity, maximize consistency ( </a:t>
            </a:r>
            <a:r>
              <a:rPr lang="en-GB" dirty="0" err="1"/>
              <a:t>eg</a:t>
            </a:r>
            <a:r>
              <a:rPr lang="en-GB" dirty="0"/>
              <a:t> staff, timings, environment), be reliable and trustworthy, monitor any traumatic info via Social media etc, help YP have accurate info, make sense of and have opportunities to talk but also respect avoidance. Remain calm, compassionate, curious</a:t>
            </a:r>
          </a:p>
          <a:p>
            <a:endParaRPr lang="en-GB" dirty="0"/>
          </a:p>
          <a:p>
            <a:r>
              <a:rPr lang="en-GB" b="1" dirty="0"/>
              <a:t>How do you create a sense of calm: </a:t>
            </a:r>
            <a:r>
              <a:rPr lang="en-GB" b="0" dirty="0"/>
              <a:t>traumatic events can leave people feeling on high alert to danger all the time. We can help by providing a calm  environment- if possible, areas where not overstimulating/noisy- quieter area, calm communication, calming techniques if overwhelmed- grounding, sensory, physical, playful</a:t>
            </a:r>
          </a:p>
          <a:p>
            <a:endParaRPr lang="en-GB" b="0" dirty="0"/>
          </a:p>
          <a:p>
            <a:r>
              <a:rPr lang="en-GB" b="1" dirty="0"/>
              <a:t>Connection: </a:t>
            </a:r>
            <a:r>
              <a:rPr lang="en-GB" b="0" dirty="0"/>
              <a:t>traumatic events can leave people feeling isolated and alone. Social supports and attachments are protective factors for recovery. Look for opportunities for social support and connection: peers, parents/carers, family, teachers, staff, sports coaches, clubs</a:t>
            </a:r>
          </a:p>
          <a:p>
            <a:endParaRPr lang="en-GB" b="0" dirty="0"/>
          </a:p>
          <a:p>
            <a:r>
              <a:rPr lang="en-GB" b="1" dirty="0"/>
              <a:t>Sense of control: </a:t>
            </a:r>
            <a:r>
              <a:rPr lang="en-GB" b="0" dirty="0"/>
              <a:t>traumatic events leave people feeling they have any control over things that happen around them. Collaborate and provide choices, </a:t>
            </a:r>
            <a:r>
              <a:rPr lang="en-GB" b="0" dirty="0" err="1"/>
              <a:t>teah</a:t>
            </a:r>
            <a:r>
              <a:rPr lang="en-GB" b="0" dirty="0"/>
              <a:t> emotional regulation, attend to what they can do, help independence- doing things for self, manage expectations- be transparent</a:t>
            </a:r>
          </a:p>
          <a:p>
            <a:endParaRPr lang="en-GB" b="1" dirty="0"/>
          </a:p>
          <a:p>
            <a:r>
              <a:rPr lang="en-GB" b="1" dirty="0"/>
              <a:t>Sense of Hope</a:t>
            </a:r>
            <a:r>
              <a:rPr lang="en-GB" b="0" dirty="0"/>
              <a:t>: Traumatic events take away a person sense of hope for the future ; don’t dismiss their concerns but listen, be curious  about worries and help rebalance them- draw attention to skills, strengths and small steps, weave in some positive future focus.</a:t>
            </a:r>
            <a:endParaRPr lang="en-GB" b="1" dirty="0"/>
          </a:p>
          <a:p>
            <a:endParaRPr lang="en-GB" dirty="0"/>
          </a:p>
          <a:p>
            <a:r>
              <a:rPr lang="en-GB" dirty="0"/>
              <a:t>Do a white board</a:t>
            </a:r>
          </a:p>
        </p:txBody>
      </p:sp>
      <p:sp>
        <p:nvSpPr>
          <p:cNvPr id="4" name="Slide Number Placeholder 3"/>
          <p:cNvSpPr>
            <a:spLocks noGrp="1"/>
          </p:cNvSpPr>
          <p:nvPr>
            <p:ph type="sldNum" sz="quarter" idx="5"/>
          </p:nvPr>
        </p:nvSpPr>
        <p:spPr/>
        <p:txBody>
          <a:bodyPr/>
          <a:lstStyle/>
          <a:p>
            <a:fld id="{9EC2D9E6-D3EC-4C3E-8B09-C84527B08A88}" type="slidenum">
              <a:rPr lang="en-GB" smtClean="0"/>
              <a:t>21</a:t>
            </a:fld>
            <a:endParaRPr lang="en-GB"/>
          </a:p>
        </p:txBody>
      </p:sp>
    </p:spTree>
    <p:extLst>
      <p:ext uri="{BB962C8B-B14F-4D97-AF65-F5344CB8AC3E}">
        <p14:creationId xmlns:p14="http://schemas.microsoft.com/office/powerpoint/2010/main" val="2827446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Dan Hughes- explain why PACE</a:t>
            </a:r>
          </a:p>
          <a:p>
            <a:r>
              <a:rPr lang="en-GB" dirty="0"/>
              <a:t>Brene Brown Empathy video </a:t>
            </a:r>
          </a:p>
        </p:txBody>
      </p:sp>
      <p:sp>
        <p:nvSpPr>
          <p:cNvPr id="4" name="Slide Number Placeholder 3"/>
          <p:cNvSpPr>
            <a:spLocks noGrp="1"/>
          </p:cNvSpPr>
          <p:nvPr>
            <p:ph type="sldNum" sz="quarter" idx="5"/>
          </p:nvPr>
        </p:nvSpPr>
        <p:spPr/>
        <p:txBody>
          <a:bodyPr/>
          <a:lstStyle/>
          <a:p>
            <a:fld id="{9EC2D9E6-D3EC-4C3E-8B09-C84527B08A88}" type="slidenum">
              <a:rPr lang="en-GB" smtClean="0"/>
              <a:t>22</a:t>
            </a:fld>
            <a:endParaRPr lang="en-GB"/>
          </a:p>
        </p:txBody>
      </p:sp>
    </p:spTree>
    <p:extLst>
      <p:ext uri="{BB962C8B-B14F-4D97-AF65-F5344CB8AC3E}">
        <p14:creationId xmlns:p14="http://schemas.microsoft.com/office/powerpoint/2010/main" val="2059875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network around a YP can often be very anxious and want the YP ‘fixed’ or diagnosed. The YP lives within a context that impacts</a:t>
            </a:r>
          </a:p>
          <a:p>
            <a:r>
              <a:rPr lang="en-GB" dirty="0"/>
              <a:t>Open to audience again – where are you and your young person at</a:t>
            </a:r>
          </a:p>
        </p:txBody>
      </p:sp>
      <p:sp>
        <p:nvSpPr>
          <p:cNvPr id="4" name="Slide Number Placeholder 3"/>
          <p:cNvSpPr>
            <a:spLocks noGrp="1"/>
          </p:cNvSpPr>
          <p:nvPr>
            <p:ph type="sldNum" sz="quarter" idx="5"/>
          </p:nvPr>
        </p:nvSpPr>
        <p:spPr/>
        <p:txBody>
          <a:bodyPr/>
          <a:lstStyle/>
          <a:p>
            <a:fld id="{1C29A103-28F2-4944-B4C8-628E432C9C95}" type="slidenum">
              <a:rPr lang="en-GB" smtClean="0"/>
              <a:t>3</a:t>
            </a:fld>
            <a:endParaRPr lang="en-GB"/>
          </a:p>
        </p:txBody>
      </p:sp>
    </p:spTree>
    <p:extLst>
      <p:ext uri="{BB962C8B-B14F-4D97-AF65-F5344CB8AC3E}">
        <p14:creationId xmlns:p14="http://schemas.microsoft.com/office/powerpoint/2010/main" val="2737026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C2D9E6-D3EC-4C3E-8B09-C84527B08A88}" type="slidenum">
              <a:rPr lang="en-GB" smtClean="0"/>
              <a:t>25</a:t>
            </a:fld>
            <a:endParaRPr lang="en-GB"/>
          </a:p>
        </p:txBody>
      </p:sp>
    </p:spTree>
    <p:extLst>
      <p:ext uri="{BB962C8B-B14F-4D97-AF65-F5344CB8AC3E}">
        <p14:creationId xmlns:p14="http://schemas.microsoft.com/office/powerpoint/2010/main" val="3163823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C2D9E6-D3EC-4C3E-8B09-C84527B08A88}" type="slidenum">
              <a:rPr lang="en-GB" smtClean="0"/>
              <a:t>26</a:t>
            </a:fld>
            <a:endParaRPr lang="en-GB"/>
          </a:p>
        </p:txBody>
      </p:sp>
    </p:spTree>
    <p:extLst>
      <p:ext uri="{BB962C8B-B14F-4D97-AF65-F5344CB8AC3E}">
        <p14:creationId xmlns:p14="http://schemas.microsoft.com/office/powerpoint/2010/main" val="245527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C2D9E6-D3EC-4C3E-8B09-C84527B08A88}" type="slidenum">
              <a:rPr lang="en-GB" smtClean="0"/>
              <a:t>31</a:t>
            </a:fld>
            <a:endParaRPr lang="en-GB"/>
          </a:p>
        </p:txBody>
      </p:sp>
    </p:spTree>
    <p:extLst>
      <p:ext uri="{BB962C8B-B14F-4D97-AF65-F5344CB8AC3E}">
        <p14:creationId xmlns:p14="http://schemas.microsoft.com/office/powerpoint/2010/main" val="1191664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question – what is trauma – working in the </a:t>
            </a:r>
            <a:r>
              <a:rPr lang="en-GB" dirty="0" err="1"/>
              <a:t>nhs</a:t>
            </a:r>
            <a:r>
              <a:rPr lang="en-GB" dirty="0"/>
              <a:t> in camhs – feels traumatic!</a:t>
            </a:r>
          </a:p>
          <a:p>
            <a:r>
              <a:rPr lang="en-GB" dirty="0"/>
              <a:t>Is being neurodiverse in a neurotypical world traumatic?</a:t>
            </a:r>
          </a:p>
          <a:p>
            <a:r>
              <a:rPr lang="en-GB" dirty="0"/>
              <a:t>Covid? Living with uncertainty at all times, no one has the answer?</a:t>
            </a:r>
          </a:p>
          <a:p>
            <a:endParaRPr lang="en-GB" dirty="0"/>
          </a:p>
        </p:txBody>
      </p:sp>
      <p:sp>
        <p:nvSpPr>
          <p:cNvPr id="4" name="Slide Number Placeholder 3"/>
          <p:cNvSpPr>
            <a:spLocks noGrp="1"/>
          </p:cNvSpPr>
          <p:nvPr>
            <p:ph type="sldNum" sz="quarter" idx="5"/>
          </p:nvPr>
        </p:nvSpPr>
        <p:spPr/>
        <p:txBody>
          <a:bodyPr/>
          <a:lstStyle/>
          <a:p>
            <a:fld id="{1C29A103-28F2-4944-B4C8-628E432C9C95}" type="slidenum">
              <a:rPr lang="en-GB" smtClean="0"/>
              <a:t>4</a:t>
            </a:fld>
            <a:endParaRPr lang="en-GB"/>
          </a:p>
        </p:txBody>
      </p:sp>
    </p:spTree>
    <p:extLst>
      <p:ext uri="{BB962C8B-B14F-4D97-AF65-F5344CB8AC3E}">
        <p14:creationId xmlns:p14="http://schemas.microsoft.com/office/powerpoint/2010/main" val="2594047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29A103-28F2-4944-B4C8-628E432C9C95}" type="slidenum">
              <a:rPr lang="en-GB" smtClean="0"/>
              <a:t>5</a:t>
            </a:fld>
            <a:endParaRPr lang="en-GB"/>
          </a:p>
        </p:txBody>
      </p:sp>
    </p:spTree>
    <p:extLst>
      <p:ext uri="{BB962C8B-B14F-4D97-AF65-F5344CB8AC3E}">
        <p14:creationId xmlns:p14="http://schemas.microsoft.com/office/powerpoint/2010/main" val="2413796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 is common to experience distress after a traumatic event. In most case the emotional reactions get better over the days and weeks that follow the trauma. Children may not have the words to tell you what they feel, but often comes out in behaviour:</a:t>
            </a:r>
          </a:p>
          <a:p>
            <a:endParaRPr lang="en-GB" dirty="0"/>
          </a:p>
        </p:txBody>
      </p:sp>
      <p:sp>
        <p:nvSpPr>
          <p:cNvPr id="4" name="Slide Number Placeholder 3"/>
          <p:cNvSpPr>
            <a:spLocks noGrp="1"/>
          </p:cNvSpPr>
          <p:nvPr>
            <p:ph type="sldNum" sz="quarter" idx="5"/>
          </p:nvPr>
        </p:nvSpPr>
        <p:spPr/>
        <p:txBody>
          <a:bodyPr/>
          <a:lstStyle/>
          <a:p>
            <a:fld id="{1C29A103-28F2-4944-B4C8-628E432C9C95}" type="slidenum">
              <a:rPr lang="en-GB" smtClean="0"/>
              <a:t>6</a:t>
            </a:fld>
            <a:endParaRPr lang="en-GB"/>
          </a:p>
        </p:txBody>
      </p:sp>
    </p:spTree>
    <p:extLst>
      <p:ext uri="{BB962C8B-B14F-4D97-AF65-F5344CB8AC3E}">
        <p14:creationId xmlns:p14="http://schemas.microsoft.com/office/powerpoint/2010/main" val="312815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29A103-28F2-4944-B4C8-628E432C9C95}" type="slidenum">
              <a:rPr lang="en-GB" smtClean="0"/>
              <a:t>7</a:t>
            </a:fld>
            <a:endParaRPr lang="en-GB"/>
          </a:p>
        </p:txBody>
      </p:sp>
    </p:spTree>
    <p:extLst>
      <p:ext uri="{BB962C8B-B14F-4D97-AF65-F5344CB8AC3E}">
        <p14:creationId xmlns:p14="http://schemas.microsoft.com/office/powerpoint/2010/main" val="92522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Information purposes</a:t>
            </a:r>
          </a:p>
        </p:txBody>
      </p:sp>
      <p:sp>
        <p:nvSpPr>
          <p:cNvPr id="4" name="Slide Number Placeholder 3"/>
          <p:cNvSpPr>
            <a:spLocks noGrp="1"/>
          </p:cNvSpPr>
          <p:nvPr>
            <p:ph type="sldNum" sz="quarter" idx="5"/>
          </p:nvPr>
        </p:nvSpPr>
        <p:spPr/>
        <p:txBody>
          <a:bodyPr/>
          <a:lstStyle/>
          <a:p>
            <a:fld id="{9EC2D9E6-D3EC-4C3E-8B09-C84527B08A88}" type="slidenum">
              <a:rPr lang="en-GB" smtClean="0"/>
              <a:t>8</a:t>
            </a:fld>
            <a:endParaRPr lang="en-GB"/>
          </a:p>
        </p:txBody>
      </p:sp>
    </p:spTree>
    <p:extLst>
      <p:ext uri="{BB962C8B-B14F-4D97-AF65-F5344CB8AC3E}">
        <p14:creationId xmlns:p14="http://schemas.microsoft.com/office/powerpoint/2010/main" val="3796969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Distinction - Difference between impact of trauma on development – </a:t>
            </a:r>
            <a:r>
              <a:rPr lang="en-GB" dirty="0" err="1"/>
              <a:t>cf</a:t>
            </a:r>
            <a:r>
              <a:rPr lang="en-GB" dirty="0"/>
              <a:t> to mental health diagnostic – the mental health impact of trauma</a:t>
            </a:r>
          </a:p>
          <a:p>
            <a:endParaRPr lang="en-GB" dirty="0"/>
          </a:p>
          <a:p>
            <a:r>
              <a:rPr lang="en-GB" dirty="0"/>
              <a:t>Complex trauma </a:t>
            </a:r>
          </a:p>
          <a:p>
            <a:r>
              <a:rPr lang="en-US" sz="1200" dirty="0"/>
              <a:t>Usually relational with longer impact </a:t>
            </a:r>
            <a:r>
              <a:rPr lang="en-US" sz="1200" dirty="0" err="1"/>
              <a:t>e.g</a:t>
            </a:r>
            <a:r>
              <a:rPr lang="en-US" sz="1200" dirty="0"/>
              <a:t> War, Domestic violence for parents, multiple traumatic bereavements </a:t>
            </a:r>
            <a:r>
              <a:rPr lang="en-US" sz="1200" dirty="0" err="1"/>
              <a:t>etc</a:t>
            </a:r>
            <a:endParaRPr lang="en-US" sz="1200" dirty="0"/>
          </a:p>
          <a:p>
            <a:endParaRPr lang="en-US" sz="1200" dirty="0"/>
          </a:p>
          <a:p>
            <a:pPr marL="0" indent="0">
              <a:buNone/>
            </a:pPr>
            <a:r>
              <a:rPr lang="en-GB" sz="1200" dirty="0">
                <a:cs typeface="Arial" panose="020B0604020202020204" pitchFamily="34" charset="0"/>
              </a:rPr>
              <a:t>Developmental trauma is more likely to occur when a birth mother:</a:t>
            </a:r>
            <a:endParaRPr lang="en-GB" sz="1200" b="1" dirty="0">
              <a:cs typeface="Arial" panose="020B0604020202020204" pitchFamily="34" charset="0"/>
            </a:endParaRPr>
          </a:p>
          <a:p>
            <a:pPr marL="257175" indent="-257175"/>
            <a:r>
              <a:rPr lang="en-GB" sz="1200" dirty="0">
                <a:cs typeface="Arial" panose="020B0604020202020204" pitchFamily="34" charset="0"/>
              </a:rPr>
              <a:t>Was in a violent relationship  </a:t>
            </a:r>
          </a:p>
          <a:p>
            <a:pPr marL="257175" indent="-257175"/>
            <a:r>
              <a:rPr lang="en-GB" sz="1200" dirty="0">
                <a:cs typeface="Arial" panose="020B0604020202020204" pitchFamily="34" charset="0"/>
              </a:rPr>
              <a:t>Used alcohol or substances</a:t>
            </a:r>
          </a:p>
          <a:p>
            <a:pPr marL="257175" indent="-257175"/>
            <a:r>
              <a:rPr lang="en-GB" sz="1200" dirty="0">
                <a:cs typeface="Arial" panose="020B0604020202020204" pitchFamily="34" charset="0"/>
              </a:rPr>
              <a:t>Had own trauma history</a:t>
            </a:r>
          </a:p>
          <a:p>
            <a:pPr marL="257175" indent="-257175"/>
            <a:r>
              <a:rPr lang="en-GB" sz="1200" dirty="0">
                <a:cs typeface="Arial" panose="020B0604020202020204" pitchFamily="34" charset="0"/>
              </a:rPr>
              <a:t>Had serious mental health problems</a:t>
            </a:r>
          </a:p>
          <a:p>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0000"/>
                </a:solidFill>
                <a:cs typeface="Arial" panose="020B0604020202020204" pitchFamily="34" charset="0"/>
              </a:rPr>
              <a:t>Trauma in Utero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0000"/>
                </a:solidFill>
                <a:cs typeface="Arial" panose="020B0604020202020204" pitchFamily="34" charset="0"/>
              </a:rPr>
              <a:t>This can occur in spite of the child growing up within a ‘safe’ (stable, contained and getting needs met) environment</a:t>
            </a:r>
            <a:endParaRPr lang="en-GB" sz="1200" dirty="0">
              <a:cs typeface="Arial" panose="020B0604020202020204" pitchFamily="34" charset="0"/>
            </a:endParaRPr>
          </a:p>
          <a:p>
            <a:pPr marL="0" indent="0">
              <a:buNone/>
            </a:pPr>
            <a:r>
              <a:rPr lang="en-GB" sz="1200" dirty="0">
                <a:solidFill>
                  <a:srgbClr val="FF0000"/>
                </a:solidFill>
                <a:cs typeface="Arial" panose="020B0604020202020204" pitchFamily="34" charset="0"/>
              </a:rPr>
              <a:t>Baby is hard wired to be over sensitive to life’s stresses. The body holds the memory and even if child is then in a safe place, their development can be impacted</a:t>
            </a:r>
          </a:p>
          <a:p>
            <a:endParaRPr lang="en-GB" dirty="0"/>
          </a:p>
        </p:txBody>
      </p:sp>
      <p:sp>
        <p:nvSpPr>
          <p:cNvPr id="4" name="Slide Number Placeholder 3"/>
          <p:cNvSpPr>
            <a:spLocks noGrp="1"/>
          </p:cNvSpPr>
          <p:nvPr>
            <p:ph type="sldNum" sz="quarter" idx="5"/>
          </p:nvPr>
        </p:nvSpPr>
        <p:spPr/>
        <p:txBody>
          <a:bodyPr/>
          <a:lstStyle/>
          <a:p>
            <a:fld id="{1C29A103-28F2-4944-B4C8-628E432C9C95}" type="slidenum">
              <a:rPr lang="en-GB" smtClean="0"/>
              <a:t>9</a:t>
            </a:fld>
            <a:endParaRPr lang="en-GB"/>
          </a:p>
        </p:txBody>
      </p:sp>
    </p:spTree>
    <p:extLst>
      <p:ext uri="{BB962C8B-B14F-4D97-AF65-F5344CB8AC3E}">
        <p14:creationId xmlns:p14="http://schemas.microsoft.com/office/powerpoint/2010/main" val="182719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29A103-28F2-4944-B4C8-628E432C9C95}" type="slidenum">
              <a:rPr lang="en-GB" smtClean="0"/>
              <a:t>11</a:t>
            </a:fld>
            <a:endParaRPr lang="en-GB"/>
          </a:p>
        </p:txBody>
      </p:sp>
    </p:spTree>
    <p:extLst>
      <p:ext uri="{BB962C8B-B14F-4D97-AF65-F5344CB8AC3E}">
        <p14:creationId xmlns:p14="http://schemas.microsoft.com/office/powerpoint/2010/main" val="3123364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89FC-723E-810F-7864-60511251BB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17E13E6-3BA5-BDE7-2B6E-C5FFA489E5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5F6D00-7316-5675-6B57-F9642BDD78B0}"/>
              </a:ext>
            </a:extLst>
          </p:cNvPr>
          <p:cNvSpPr>
            <a:spLocks noGrp="1"/>
          </p:cNvSpPr>
          <p:nvPr>
            <p:ph type="dt" sz="half" idx="10"/>
          </p:nvPr>
        </p:nvSpPr>
        <p:spPr/>
        <p:txBody>
          <a:bodyPr/>
          <a:lstStyle/>
          <a:p>
            <a:fld id="{2ED3AC79-72C7-4FD9-B1B2-FE5A3464AF28}" type="datetimeFigureOut">
              <a:rPr lang="en-GB" smtClean="0"/>
              <a:t>10/11/2025</a:t>
            </a:fld>
            <a:endParaRPr lang="en-GB"/>
          </a:p>
        </p:txBody>
      </p:sp>
      <p:sp>
        <p:nvSpPr>
          <p:cNvPr id="5" name="Footer Placeholder 4">
            <a:extLst>
              <a:ext uri="{FF2B5EF4-FFF2-40B4-BE49-F238E27FC236}">
                <a16:creationId xmlns:a16="http://schemas.microsoft.com/office/drawing/2014/main" id="{BA0FB6FF-80DF-3E19-4055-9CF82C7283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C19F6D-1CFD-6B89-D759-FBEC5CD523DB}"/>
              </a:ext>
            </a:extLst>
          </p:cNvPr>
          <p:cNvSpPr>
            <a:spLocks noGrp="1"/>
          </p:cNvSpPr>
          <p:nvPr>
            <p:ph type="sldNum" sz="quarter" idx="12"/>
          </p:nvPr>
        </p:nvSpPr>
        <p:spPr/>
        <p:txBody>
          <a:bodyPr/>
          <a:lstStyle/>
          <a:p>
            <a:fld id="{80E3788F-9217-4346-8409-F50CE82009D8}" type="slidenum">
              <a:rPr lang="en-GB" smtClean="0"/>
              <a:t>‹#›</a:t>
            </a:fld>
            <a:endParaRPr lang="en-GB"/>
          </a:p>
        </p:txBody>
      </p:sp>
    </p:spTree>
    <p:extLst>
      <p:ext uri="{BB962C8B-B14F-4D97-AF65-F5344CB8AC3E}">
        <p14:creationId xmlns:p14="http://schemas.microsoft.com/office/powerpoint/2010/main" val="2412566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A2799-DA83-7FF7-3A47-ABFB364B64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C25EA1-9ABA-01FF-9549-6D6E18E770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2B5426-684D-15FF-C29A-7C548E8FC7E6}"/>
              </a:ext>
            </a:extLst>
          </p:cNvPr>
          <p:cNvSpPr>
            <a:spLocks noGrp="1"/>
          </p:cNvSpPr>
          <p:nvPr>
            <p:ph type="dt" sz="half" idx="10"/>
          </p:nvPr>
        </p:nvSpPr>
        <p:spPr/>
        <p:txBody>
          <a:bodyPr/>
          <a:lstStyle/>
          <a:p>
            <a:fld id="{2ED3AC79-72C7-4FD9-B1B2-FE5A3464AF28}" type="datetimeFigureOut">
              <a:rPr lang="en-GB" smtClean="0"/>
              <a:t>10/11/2025</a:t>
            </a:fld>
            <a:endParaRPr lang="en-GB"/>
          </a:p>
        </p:txBody>
      </p:sp>
      <p:sp>
        <p:nvSpPr>
          <p:cNvPr id="5" name="Footer Placeholder 4">
            <a:extLst>
              <a:ext uri="{FF2B5EF4-FFF2-40B4-BE49-F238E27FC236}">
                <a16:creationId xmlns:a16="http://schemas.microsoft.com/office/drawing/2014/main" id="{E71E940A-C1B6-4D9A-600F-A45E2F0A3F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C586A8-BE13-9DA6-6D43-EA633C54D107}"/>
              </a:ext>
            </a:extLst>
          </p:cNvPr>
          <p:cNvSpPr>
            <a:spLocks noGrp="1"/>
          </p:cNvSpPr>
          <p:nvPr>
            <p:ph type="sldNum" sz="quarter" idx="12"/>
          </p:nvPr>
        </p:nvSpPr>
        <p:spPr/>
        <p:txBody>
          <a:bodyPr/>
          <a:lstStyle/>
          <a:p>
            <a:fld id="{80E3788F-9217-4346-8409-F50CE82009D8}" type="slidenum">
              <a:rPr lang="en-GB" smtClean="0"/>
              <a:t>‹#›</a:t>
            </a:fld>
            <a:endParaRPr lang="en-GB"/>
          </a:p>
        </p:txBody>
      </p:sp>
    </p:spTree>
    <p:extLst>
      <p:ext uri="{BB962C8B-B14F-4D97-AF65-F5344CB8AC3E}">
        <p14:creationId xmlns:p14="http://schemas.microsoft.com/office/powerpoint/2010/main" val="2374626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369C0D-7D26-6B8D-9EFA-190091797B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7F5AD1-AEBE-3215-6AC8-487770BD64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C5E6B6-F818-BEE5-EE58-7D931212E303}"/>
              </a:ext>
            </a:extLst>
          </p:cNvPr>
          <p:cNvSpPr>
            <a:spLocks noGrp="1"/>
          </p:cNvSpPr>
          <p:nvPr>
            <p:ph type="dt" sz="half" idx="10"/>
          </p:nvPr>
        </p:nvSpPr>
        <p:spPr/>
        <p:txBody>
          <a:bodyPr/>
          <a:lstStyle/>
          <a:p>
            <a:fld id="{2ED3AC79-72C7-4FD9-B1B2-FE5A3464AF28}" type="datetimeFigureOut">
              <a:rPr lang="en-GB" smtClean="0"/>
              <a:t>10/11/2025</a:t>
            </a:fld>
            <a:endParaRPr lang="en-GB"/>
          </a:p>
        </p:txBody>
      </p:sp>
      <p:sp>
        <p:nvSpPr>
          <p:cNvPr id="5" name="Footer Placeholder 4">
            <a:extLst>
              <a:ext uri="{FF2B5EF4-FFF2-40B4-BE49-F238E27FC236}">
                <a16:creationId xmlns:a16="http://schemas.microsoft.com/office/drawing/2014/main" id="{E4511609-F467-0B38-8512-5F926F6BB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2DAC58-0935-FE51-55ED-5DFEEE520785}"/>
              </a:ext>
            </a:extLst>
          </p:cNvPr>
          <p:cNvSpPr>
            <a:spLocks noGrp="1"/>
          </p:cNvSpPr>
          <p:nvPr>
            <p:ph type="sldNum" sz="quarter" idx="12"/>
          </p:nvPr>
        </p:nvSpPr>
        <p:spPr/>
        <p:txBody>
          <a:bodyPr/>
          <a:lstStyle/>
          <a:p>
            <a:fld id="{80E3788F-9217-4346-8409-F50CE82009D8}" type="slidenum">
              <a:rPr lang="en-GB" smtClean="0"/>
              <a:t>‹#›</a:t>
            </a:fld>
            <a:endParaRPr lang="en-GB"/>
          </a:p>
        </p:txBody>
      </p:sp>
    </p:spTree>
    <p:extLst>
      <p:ext uri="{BB962C8B-B14F-4D97-AF65-F5344CB8AC3E}">
        <p14:creationId xmlns:p14="http://schemas.microsoft.com/office/powerpoint/2010/main" val="3713643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C47152-716C-8740-4724-6D24A057BF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2542" y="5997844"/>
            <a:ext cx="1809182" cy="559202"/>
          </a:xfrm>
          <a:prstGeom prst="rect">
            <a:avLst/>
          </a:prstGeom>
        </p:spPr>
      </p:pic>
      <p:pic>
        <p:nvPicPr>
          <p:cNvPr id="11" name="Picture 10">
            <a:extLst>
              <a:ext uri="{FF2B5EF4-FFF2-40B4-BE49-F238E27FC236}">
                <a16:creationId xmlns:a16="http://schemas.microsoft.com/office/drawing/2014/main" id="{AFD6C0D6-309D-15D6-8B8D-9DABBD83695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0"/>
            <a:ext cx="12185655" cy="6854430"/>
          </a:xfrm>
          <a:prstGeom prst="rect">
            <a:avLst/>
          </a:prstGeom>
        </p:spPr>
      </p:pic>
      <p:sp>
        <p:nvSpPr>
          <p:cNvPr id="14" name="Date Placeholder 3">
            <a:extLst>
              <a:ext uri="{FF2B5EF4-FFF2-40B4-BE49-F238E27FC236}">
                <a16:creationId xmlns:a16="http://schemas.microsoft.com/office/drawing/2014/main" id="{925D89CD-2659-AC0F-8861-FA324FB4FB01}"/>
              </a:ext>
            </a:extLst>
          </p:cNvPr>
          <p:cNvSpPr>
            <a:spLocks noGrp="1"/>
          </p:cNvSpPr>
          <p:nvPr>
            <p:ph type="dt" sz="half" idx="10"/>
          </p:nvPr>
        </p:nvSpPr>
        <p:spPr>
          <a:xfrm>
            <a:off x="9657873" y="6179015"/>
            <a:ext cx="2209800" cy="365125"/>
          </a:xfrm>
          <a:prstGeom prst="rect">
            <a:avLst/>
          </a:prstGeom>
        </p:spPr>
        <p:txBody>
          <a:bodyPr lIns="0" tIns="0" rIns="0" bIns="0"/>
          <a:lstStyle>
            <a:lvl1pPr algn="r">
              <a:defRPr sz="1400" b="1" i="0">
                <a:solidFill>
                  <a:schemeClr val="bg1"/>
                </a:solidFill>
                <a:latin typeface="Calibri" panose="020F0502020204030204" pitchFamily="34" charset="0"/>
                <a:cs typeface="Calibri" panose="020F0502020204030204" pitchFamily="34" charset="0"/>
              </a:defRPr>
            </a:lvl1pPr>
          </a:lstStyle>
          <a:p>
            <a:fld id="{DFC92E27-C0B9-4640-8D3D-341DF6E812E8}" type="datetime3">
              <a:rPr lang="en-US" smtClean="0"/>
              <a:pPr/>
              <a:t>10 November 2025</a:t>
            </a:fld>
            <a:endParaRPr lang="en-GB" dirty="0"/>
          </a:p>
        </p:txBody>
      </p:sp>
      <p:pic>
        <p:nvPicPr>
          <p:cNvPr id="20" name="Picture 19">
            <a:extLst>
              <a:ext uri="{FF2B5EF4-FFF2-40B4-BE49-F238E27FC236}">
                <a16:creationId xmlns:a16="http://schemas.microsoft.com/office/drawing/2014/main" id="{DD5CC36B-C250-57A5-C74B-181555C2E8E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822340" y="373888"/>
            <a:ext cx="2049384" cy="801536"/>
          </a:xfrm>
          <a:prstGeom prst="rect">
            <a:avLst/>
          </a:prstGeom>
        </p:spPr>
      </p:pic>
      <p:sp>
        <p:nvSpPr>
          <p:cNvPr id="2" name="Rectangle 1">
            <a:extLst>
              <a:ext uri="{FF2B5EF4-FFF2-40B4-BE49-F238E27FC236}">
                <a16:creationId xmlns:a16="http://schemas.microsoft.com/office/drawing/2014/main" id="{DCDB252A-ACA9-1C2F-D538-2DCE94308C6D}"/>
              </a:ext>
            </a:extLst>
          </p:cNvPr>
          <p:cNvSpPr/>
          <p:nvPr userDrawn="1"/>
        </p:nvSpPr>
        <p:spPr>
          <a:xfrm rot="5400000">
            <a:off x="6347" y="0"/>
            <a:ext cx="6854432" cy="6854430"/>
          </a:xfrm>
          <a:prstGeom prst="rect">
            <a:avLst/>
          </a:prstGeom>
          <a:gradFill>
            <a:gsLst>
              <a:gs pos="0">
                <a:schemeClr val="accent1">
                  <a:alpha val="0"/>
                </a:schemeClr>
              </a:gs>
              <a:gs pos="10000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8">
            <a:extLst>
              <a:ext uri="{FF2B5EF4-FFF2-40B4-BE49-F238E27FC236}">
                <a16:creationId xmlns:a16="http://schemas.microsoft.com/office/drawing/2014/main" id="{18F82C30-C27D-7229-151F-122F8C722A03}"/>
              </a:ext>
            </a:extLst>
          </p:cNvPr>
          <p:cNvSpPr>
            <a:spLocks noGrp="1"/>
          </p:cNvSpPr>
          <p:nvPr>
            <p:ph type="title"/>
          </p:nvPr>
        </p:nvSpPr>
        <p:spPr>
          <a:xfrm>
            <a:off x="771633" y="3239018"/>
            <a:ext cx="4264230" cy="1044069"/>
          </a:xfrm>
        </p:spPr>
        <p:txBody>
          <a:bodyPr anchor="t">
            <a:normAutofit/>
          </a:bodyPr>
          <a:lstStyle>
            <a:lvl1pPr>
              <a:defRPr sz="3600" b="1" i="0">
                <a:solidFill>
                  <a:schemeClr val="bg1"/>
                </a:solidFill>
                <a:latin typeface="Calibri" panose="020F0502020204030204" pitchFamily="34" charset="0"/>
                <a:cs typeface="Calibri" panose="020F0502020204030204" pitchFamily="34" charset="0"/>
              </a:defRPr>
            </a:lvl1pPr>
          </a:lstStyle>
          <a:p>
            <a:r>
              <a:rPr lang="en-GB" dirty="0"/>
              <a:t>Click to edit Master title style</a:t>
            </a:r>
            <a:endParaRPr lang="en-US" dirty="0"/>
          </a:p>
        </p:txBody>
      </p:sp>
      <p:sp>
        <p:nvSpPr>
          <p:cNvPr id="22" name="Content Placeholder 20">
            <a:extLst>
              <a:ext uri="{FF2B5EF4-FFF2-40B4-BE49-F238E27FC236}">
                <a16:creationId xmlns:a16="http://schemas.microsoft.com/office/drawing/2014/main" id="{E4038D5A-9A08-F40D-E529-C67D02AAE9C0}"/>
              </a:ext>
            </a:extLst>
          </p:cNvPr>
          <p:cNvSpPr>
            <a:spLocks noGrp="1"/>
          </p:cNvSpPr>
          <p:nvPr>
            <p:ph sz="quarter" idx="14" hasCustomPrompt="1"/>
          </p:nvPr>
        </p:nvSpPr>
        <p:spPr>
          <a:xfrm>
            <a:off x="771633" y="4383733"/>
            <a:ext cx="4271963" cy="247650"/>
          </a:xfrm>
        </p:spPr>
        <p:txBody>
          <a:bodyPr/>
          <a:lstStyle>
            <a:lvl1pPr>
              <a:defRPr b="0" i="0">
                <a:solidFill>
                  <a:schemeClr val="bg1"/>
                </a:solidFill>
                <a:latin typeface="Calibri Light" panose="020F0302020204030204" pitchFamily="34" charset="0"/>
                <a:cs typeface="Calibri Light" panose="020F0302020204030204" pitchFamily="34" charset="0"/>
              </a:defRPr>
            </a:lvl1pPr>
          </a:lstStyle>
          <a:p>
            <a:pPr lvl="0"/>
            <a:r>
              <a:rPr lang="en-GB" dirty="0"/>
              <a:t>Click to edit Master sub title</a:t>
            </a:r>
          </a:p>
        </p:txBody>
      </p:sp>
      <p:sp>
        <p:nvSpPr>
          <p:cNvPr id="3" name="Rounded Rectangle 2">
            <a:extLst>
              <a:ext uri="{FF2B5EF4-FFF2-40B4-BE49-F238E27FC236}">
                <a16:creationId xmlns:a16="http://schemas.microsoft.com/office/drawing/2014/main" id="{E2D4CD16-8B2D-72DA-3C6F-5714B1EA3C7A}"/>
              </a:ext>
            </a:extLst>
          </p:cNvPr>
          <p:cNvSpPr/>
          <p:nvPr userDrawn="1"/>
        </p:nvSpPr>
        <p:spPr>
          <a:xfrm>
            <a:off x="5823857" y="5368347"/>
            <a:ext cx="6738257" cy="629496"/>
          </a:xfrm>
          <a:prstGeom prst="roundRect">
            <a:avLst>
              <a:gd name="adj" fmla="val 50000"/>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 Placeholder 9">
            <a:extLst>
              <a:ext uri="{FF2B5EF4-FFF2-40B4-BE49-F238E27FC236}">
                <a16:creationId xmlns:a16="http://schemas.microsoft.com/office/drawing/2014/main" id="{C77F7146-C567-EAAC-50B1-0505D90E79B2}"/>
              </a:ext>
            </a:extLst>
          </p:cNvPr>
          <p:cNvSpPr>
            <a:spLocks noGrp="1"/>
          </p:cNvSpPr>
          <p:nvPr>
            <p:ph type="body" sz="quarter" idx="12" hasCustomPrompt="1"/>
          </p:nvPr>
        </p:nvSpPr>
        <p:spPr>
          <a:xfrm>
            <a:off x="6860778" y="5549519"/>
            <a:ext cx="3201764" cy="267152"/>
          </a:xfrm>
          <a:prstGeom prst="rect">
            <a:avLst/>
          </a:prstGeom>
        </p:spPr>
        <p:txBody>
          <a:bodyPr>
            <a:noAutofit/>
          </a:bodyPr>
          <a:lstStyle>
            <a:lvl1pPr algn="l">
              <a:defRPr sz="1800" b="0" i="0">
                <a:solidFill>
                  <a:schemeClr val="bg1"/>
                </a:solidFill>
                <a:latin typeface="Calibri Light" panose="020F0302020204030204" pitchFamily="34" charset="0"/>
                <a:cs typeface="Calibri Light" panose="020F0302020204030204" pitchFamily="34" charset="0"/>
              </a:defRPr>
            </a:lvl1pPr>
          </a:lstStyle>
          <a:p>
            <a:pPr lvl="0"/>
            <a:r>
              <a:rPr lang="en-US" dirty="0"/>
              <a:t>Presenter’s name, job title</a:t>
            </a:r>
            <a:endParaRPr lang="en-GB" dirty="0"/>
          </a:p>
        </p:txBody>
      </p:sp>
      <p:sp>
        <p:nvSpPr>
          <p:cNvPr id="6" name="Oval 5">
            <a:extLst>
              <a:ext uri="{FF2B5EF4-FFF2-40B4-BE49-F238E27FC236}">
                <a16:creationId xmlns:a16="http://schemas.microsoft.com/office/drawing/2014/main" id="{8AF58F32-3929-ABA8-DD16-F38831E52D74}"/>
              </a:ext>
            </a:extLst>
          </p:cNvPr>
          <p:cNvSpPr/>
          <p:nvPr userDrawn="1"/>
        </p:nvSpPr>
        <p:spPr>
          <a:xfrm>
            <a:off x="5927790" y="5455824"/>
            <a:ext cx="451519" cy="4515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User with solid fill">
            <a:extLst>
              <a:ext uri="{FF2B5EF4-FFF2-40B4-BE49-F238E27FC236}">
                <a16:creationId xmlns:a16="http://schemas.microsoft.com/office/drawing/2014/main" id="{16546FDB-DB20-8723-AB76-8604138DC12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74680" y="5502714"/>
            <a:ext cx="357738" cy="357738"/>
          </a:xfrm>
          <a:prstGeom prst="rect">
            <a:avLst/>
          </a:prstGeom>
        </p:spPr>
      </p:pic>
    </p:spTree>
    <p:extLst>
      <p:ext uri="{BB962C8B-B14F-4D97-AF65-F5344CB8AC3E}">
        <p14:creationId xmlns:p14="http://schemas.microsoft.com/office/powerpoint/2010/main" val="4076672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D959E16-C549-4853-95E3-36827712DD9A}"/>
              </a:ext>
            </a:extLst>
          </p:cNvPr>
          <p:cNvSpPr>
            <a:spLocks noGrp="1"/>
          </p:cNvSpPr>
          <p:nvPr>
            <p:ph type="sldNum" sz="quarter" idx="12"/>
          </p:nvPr>
        </p:nvSpPr>
        <p:spPr>
          <a:xfrm>
            <a:off x="11144369" y="6452848"/>
            <a:ext cx="221760" cy="135503"/>
          </a:xfrm>
          <a:prstGeom prst="rect">
            <a:avLst/>
          </a:prstGeom>
        </p:spPr>
        <p:txBody>
          <a:bodyPr/>
          <a:lstStyle>
            <a:lvl1pPr algn="r">
              <a:defRPr/>
            </a:lvl1pPr>
          </a:lstStyle>
          <a:p>
            <a:fld id="{01898949-DBEE-42AF-93B8-E24DF2BBF04D}" type="slidenum">
              <a:rPr lang="en-GB" smtClean="0"/>
              <a:pPr/>
              <a:t>‹#›</a:t>
            </a:fld>
            <a:endParaRPr lang="en-GB" dirty="0"/>
          </a:p>
        </p:txBody>
      </p:sp>
      <p:sp>
        <p:nvSpPr>
          <p:cNvPr id="7" name="Title Placeholder 1">
            <a:extLst>
              <a:ext uri="{FF2B5EF4-FFF2-40B4-BE49-F238E27FC236}">
                <a16:creationId xmlns:a16="http://schemas.microsoft.com/office/drawing/2014/main" id="{0449FF93-82B4-8E0D-EAAE-064C4E423699}"/>
              </a:ext>
            </a:extLst>
          </p:cNvPr>
          <p:cNvSpPr>
            <a:spLocks noGrp="1"/>
          </p:cNvSpPr>
          <p:nvPr>
            <p:ph type="title"/>
          </p:nvPr>
        </p:nvSpPr>
        <p:spPr>
          <a:xfrm>
            <a:off x="825871" y="785925"/>
            <a:ext cx="7759103" cy="779463"/>
          </a:xfrm>
          <a:prstGeom prst="rect">
            <a:avLst/>
          </a:prstGeom>
        </p:spPr>
        <p:txBody>
          <a:bodyPr vert="horz" lIns="0" tIns="0" rIns="0" bIns="0" rtlCol="0" anchor="ctr">
            <a:normAutofit/>
          </a:bodyPr>
          <a:lstStyle>
            <a:lvl1pPr>
              <a:defRPr sz="2800"/>
            </a:lvl1p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CE86AEB7-17F4-7B27-C131-B932F3ADC3A1}"/>
              </a:ext>
            </a:extLst>
          </p:cNvPr>
          <p:cNvSpPr>
            <a:spLocks noGrp="1"/>
          </p:cNvSpPr>
          <p:nvPr>
            <p:ph idx="1"/>
          </p:nvPr>
        </p:nvSpPr>
        <p:spPr>
          <a:xfrm>
            <a:off x="825871" y="1852523"/>
            <a:ext cx="7759103" cy="3553666"/>
          </a:xfrm>
          <a:prstGeom prst="rect">
            <a:avLst/>
          </a:prstGeom>
        </p:spPr>
        <p:txBody>
          <a:bodyPr vert="horz" lIns="0" tIns="0" rIns="0" bIns="0" rtlCol="0">
            <a:normAutofit/>
          </a:bodyPr>
          <a:lstStyle>
            <a:lvl2pPr>
              <a:buClr>
                <a:schemeClr val="accent1"/>
              </a:buClr>
              <a:defRPr/>
            </a:lvl2pPr>
            <a:lvl3pPr>
              <a:buClr>
                <a:schemeClr val="accent2"/>
              </a:buClr>
              <a:defRPr/>
            </a:lvl3pPr>
            <a:lvl4pPr>
              <a:buClr>
                <a:schemeClr val="accent3"/>
              </a:buClr>
              <a:defRPr/>
            </a:lvl4pPr>
            <a:lvl5pPr>
              <a:buClr>
                <a:schemeClr val="accent4"/>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18689390-AF7A-99E4-ECA1-6CA8A0942FB2}"/>
              </a:ext>
            </a:extLst>
          </p:cNvPr>
          <p:cNvSpPr>
            <a:spLocks noGrp="1"/>
          </p:cNvSpPr>
          <p:nvPr>
            <p:ph type="body" sz="quarter" idx="13"/>
          </p:nvPr>
        </p:nvSpPr>
        <p:spPr>
          <a:xfrm>
            <a:off x="825871" y="6408087"/>
            <a:ext cx="4114800" cy="225026"/>
          </a:xfrm>
        </p:spPr>
        <p:txBody>
          <a:bodyPr anchor="ctr">
            <a:normAutofit/>
          </a:bodyPr>
          <a:lstStyle>
            <a:lvl1pPr>
              <a:defRPr sz="900">
                <a:solidFill>
                  <a:schemeClr val="accent5"/>
                </a:solidFill>
              </a:defRPr>
            </a:lvl1pPr>
          </a:lstStyle>
          <a:p>
            <a:pPr lvl="0"/>
            <a:r>
              <a:rPr lang="en-GB" dirty="0"/>
              <a:t>Click to edit Master text styles</a:t>
            </a:r>
          </a:p>
        </p:txBody>
      </p:sp>
      <p:pic>
        <p:nvPicPr>
          <p:cNvPr id="2" name="Picture 1">
            <a:extLst>
              <a:ext uri="{FF2B5EF4-FFF2-40B4-BE49-F238E27FC236}">
                <a16:creationId xmlns:a16="http://schemas.microsoft.com/office/drawing/2014/main" id="{F4A58959-B992-30B5-2B76-345142C95E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22938" y="373888"/>
            <a:ext cx="2048187" cy="801536"/>
          </a:xfrm>
          <a:prstGeom prst="rect">
            <a:avLst/>
          </a:prstGeom>
        </p:spPr>
      </p:pic>
    </p:spTree>
    <p:extLst>
      <p:ext uri="{BB962C8B-B14F-4D97-AF65-F5344CB8AC3E}">
        <p14:creationId xmlns:p14="http://schemas.microsoft.com/office/powerpoint/2010/main" val="1913997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41680-B774-AC0D-6DD9-51340C81EB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97E23C-3233-FFD5-2C99-21BBF768D8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AD41E4-85DF-6D15-727B-8DD7744A54FB}"/>
              </a:ext>
            </a:extLst>
          </p:cNvPr>
          <p:cNvSpPr>
            <a:spLocks noGrp="1"/>
          </p:cNvSpPr>
          <p:nvPr>
            <p:ph type="dt" sz="half" idx="10"/>
          </p:nvPr>
        </p:nvSpPr>
        <p:spPr/>
        <p:txBody>
          <a:bodyPr/>
          <a:lstStyle/>
          <a:p>
            <a:fld id="{2ED3AC79-72C7-4FD9-B1B2-FE5A3464AF28}" type="datetimeFigureOut">
              <a:rPr lang="en-GB" smtClean="0"/>
              <a:t>10/11/2025</a:t>
            </a:fld>
            <a:endParaRPr lang="en-GB"/>
          </a:p>
        </p:txBody>
      </p:sp>
      <p:sp>
        <p:nvSpPr>
          <p:cNvPr id="5" name="Footer Placeholder 4">
            <a:extLst>
              <a:ext uri="{FF2B5EF4-FFF2-40B4-BE49-F238E27FC236}">
                <a16:creationId xmlns:a16="http://schemas.microsoft.com/office/drawing/2014/main" id="{0E627331-7CC0-AD4A-9F3E-8FE0DD2486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90684A-2158-9239-AC0C-74C6B130D60D}"/>
              </a:ext>
            </a:extLst>
          </p:cNvPr>
          <p:cNvSpPr>
            <a:spLocks noGrp="1"/>
          </p:cNvSpPr>
          <p:nvPr>
            <p:ph type="sldNum" sz="quarter" idx="12"/>
          </p:nvPr>
        </p:nvSpPr>
        <p:spPr/>
        <p:txBody>
          <a:bodyPr/>
          <a:lstStyle/>
          <a:p>
            <a:fld id="{80E3788F-9217-4346-8409-F50CE82009D8}" type="slidenum">
              <a:rPr lang="en-GB" smtClean="0"/>
              <a:t>‹#›</a:t>
            </a:fld>
            <a:endParaRPr lang="en-GB"/>
          </a:p>
        </p:txBody>
      </p:sp>
    </p:spTree>
    <p:extLst>
      <p:ext uri="{BB962C8B-B14F-4D97-AF65-F5344CB8AC3E}">
        <p14:creationId xmlns:p14="http://schemas.microsoft.com/office/powerpoint/2010/main" val="3422911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9D71-415D-F2C5-5691-8E9740D39E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E90666-6E9A-EADF-C2E1-B8938263C2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84E80A-0D29-331A-0E90-7F62E4EC7166}"/>
              </a:ext>
            </a:extLst>
          </p:cNvPr>
          <p:cNvSpPr>
            <a:spLocks noGrp="1"/>
          </p:cNvSpPr>
          <p:nvPr>
            <p:ph type="dt" sz="half" idx="10"/>
          </p:nvPr>
        </p:nvSpPr>
        <p:spPr/>
        <p:txBody>
          <a:bodyPr/>
          <a:lstStyle/>
          <a:p>
            <a:fld id="{2ED3AC79-72C7-4FD9-B1B2-FE5A3464AF28}" type="datetimeFigureOut">
              <a:rPr lang="en-GB" smtClean="0"/>
              <a:t>10/11/2025</a:t>
            </a:fld>
            <a:endParaRPr lang="en-GB"/>
          </a:p>
        </p:txBody>
      </p:sp>
      <p:sp>
        <p:nvSpPr>
          <p:cNvPr id="5" name="Footer Placeholder 4">
            <a:extLst>
              <a:ext uri="{FF2B5EF4-FFF2-40B4-BE49-F238E27FC236}">
                <a16:creationId xmlns:a16="http://schemas.microsoft.com/office/drawing/2014/main" id="{C218CFD6-A816-CAFC-109B-3DDAC448C7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A6D79F-0BB9-90D1-6087-1A076A60A7F8}"/>
              </a:ext>
            </a:extLst>
          </p:cNvPr>
          <p:cNvSpPr>
            <a:spLocks noGrp="1"/>
          </p:cNvSpPr>
          <p:nvPr>
            <p:ph type="sldNum" sz="quarter" idx="12"/>
          </p:nvPr>
        </p:nvSpPr>
        <p:spPr/>
        <p:txBody>
          <a:bodyPr/>
          <a:lstStyle/>
          <a:p>
            <a:fld id="{80E3788F-9217-4346-8409-F50CE82009D8}" type="slidenum">
              <a:rPr lang="en-GB" smtClean="0"/>
              <a:t>‹#›</a:t>
            </a:fld>
            <a:endParaRPr lang="en-GB"/>
          </a:p>
        </p:txBody>
      </p:sp>
    </p:spTree>
    <p:extLst>
      <p:ext uri="{BB962C8B-B14F-4D97-AF65-F5344CB8AC3E}">
        <p14:creationId xmlns:p14="http://schemas.microsoft.com/office/powerpoint/2010/main" val="1906345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7EC7-AAC9-951D-1E48-0A3769BB7C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B40B0F-3E8C-C547-F0A3-4AD23A9330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873CFE-60E3-52A9-EE39-8889761267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92CECB-53CC-C37F-2BA1-84C68A81C697}"/>
              </a:ext>
            </a:extLst>
          </p:cNvPr>
          <p:cNvSpPr>
            <a:spLocks noGrp="1"/>
          </p:cNvSpPr>
          <p:nvPr>
            <p:ph type="dt" sz="half" idx="10"/>
          </p:nvPr>
        </p:nvSpPr>
        <p:spPr/>
        <p:txBody>
          <a:bodyPr/>
          <a:lstStyle/>
          <a:p>
            <a:fld id="{2ED3AC79-72C7-4FD9-B1B2-FE5A3464AF28}" type="datetimeFigureOut">
              <a:rPr lang="en-GB" smtClean="0"/>
              <a:t>10/11/2025</a:t>
            </a:fld>
            <a:endParaRPr lang="en-GB"/>
          </a:p>
        </p:txBody>
      </p:sp>
      <p:sp>
        <p:nvSpPr>
          <p:cNvPr id="6" name="Footer Placeholder 5">
            <a:extLst>
              <a:ext uri="{FF2B5EF4-FFF2-40B4-BE49-F238E27FC236}">
                <a16:creationId xmlns:a16="http://schemas.microsoft.com/office/drawing/2014/main" id="{C9286682-AE33-ACEC-AF58-D92CE192B4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2E2941-EB70-FBDA-1659-616145451959}"/>
              </a:ext>
            </a:extLst>
          </p:cNvPr>
          <p:cNvSpPr>
            <a:spLocks noGrp="1"/>
          </p:cNvSpPr>
          <p:nvPr>
            <p:ph type="sldNum" sz="quarter" idx="12"/>
          </p:nvPr>
        </p:nvSpPr>
        <p:spPr/>
        <p:txBody>
          <a:bodyPr/>
          <a:lstStyle/>
          <a:p>
            <a:fld id="{80E3788F-9217-4346-8409-F50CE82009D8}" type="slidenum">
              <a:rPr lang="en-GB" smtClean="0"/>
              <a:t>‹#›</a:t>
            </a:fld>
            <a:endParaRPr lang="en-GB"/>
          </a:p>
        </p:txBody>
      </p:sp>
    </p:spTree>
    <p:extLst>
      <p:ext uri="{BB962C8B-B14F-4D97-AF65-F5344CB8AC3E}">
        <p14:creationId xmlns:p14="http://schemas.microsoft.com/office/powerpoint/2010/main" val="378615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D76D1-6FB8-E4FD-6738-030ECCFDFF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58F5D88-3AC2-4BAE-812B-A29E82AFC1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00E61B-A67D-BC0D-ABE3-85F0D5FBBF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31AF1B-126F-EB9C-598C-F8558EB22F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BAB9F7-4D37-2BE5-2B1A-434EAFFD10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3573A4-248A-CDBE-8CB1-3AA3054FDE1E}"/>
              </a:ext>
            </a:extLst>
          </p:cNvPr>
          <p:cNvSpPr>
            <a:spLocks noGrp="1"/>
          </p:cNvSpPr>
          <p:nvPr>
            <p:ph type="dt" sz="half" idx="10"/>
          </p:nvPr>
        </p:nvSpPr>
        <p:spPr/>
        <p:txBody>
          <a:bodyPr/>
          <a:lstStyle/>
          <a:p>
            <a:fld id="{2ED3AC79-72C7-4FD9-B1B2-FE5A3464AF28}" type="datetimeFigureOut">
              <a:rPr lang="en-GB" smtClean="0"/>
              <a:t>10/11/2025</a:t>
            </a:fld>
            <a:endParaRPr lang="en-GB"/>
          </a:p>
        </p:txBody>
      </p:sp>
      <p:sp>
        <p:nvSpPr>
          <p:cNvPr id="8" name="Footer Placeholder 7">
            <a:extLst>
              <a:ext uri="{FF2B5EF4-FFF2-40B4-BE49-F238E27FC236}">
                <a16:creationId xmlns:a16="http://schemas.microsoft.com/office/drawing/2014/main" id="{26B61744-5DB6-9C76-B651-485F2AB1544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D75A12D-B482-02C1-610C-AC09A5D0975D}"/>
              </a:ext>
            </a:extLst>
          </p:cNvPr>
          <p:cNvSpPr>
            <a:spLocks noGrp="1"/>
          </p:cNvSpPr>
          <p:nvPr>
            <p:ph type="sldNum" sz="quarter" idx="12"/>
          </p:nvPr>
        </p:nvSpPr>
        <p:spPr/>
        <p:txBody>
          <a:bodyPr/>
          <a:lstStyle/>
          <a:p>
            <a:fld id="{80E3788F-9217-4346-8409-F50CE82009D8}" type="slidenum">
              <a:rPr lang="en-GB" smtClean="0"/>
              <a:t>‹#›</a:t>
            </a:fld>
            <a:endParaRPr lang="en-GB"/>
          </a:p>
        </p:txBody>
      </p:sp>
    </p:spTree>
    <p:extLst>
      <p:ext uri="{BB962C8B-B14F-4D97-AF65-F5344CB8AC3E}">
        <p14:creationId xmlns:p14="http://schemas.microsoft.com/office/powerpoint/2010/main" val="2503955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4E22A-5897-8C65-B7A3-6F5D2904AB2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FAEF7D-97EA-31E1-7D13-E539F5D2E4F8}"/>
              </a:ext>
            </a:extLst>
          </p:cNvPr>
          <p:cNvSpPr>
            <a:spLocks noGrp="1"/>
          </p:cNvSpPr>
          <p:nvPr>
            <p:ph type="dt" sz="half" idx="10"/>
          </p:nvPr>
        </p:nvSpPr>
        <p:spPr/>
        <p:txBody>
          <a:bodyPr/>
          <a:lstStyle/>
          <a:p>
            <a:fld id="{2ED3AC79-72C7-4FD9-B1B2-FE5A3464AF28}" type="datetimeFigureOut">
              <a:rPr lang="en-GB" smtClean="0"/>
              <a:t>10/11/2025</a:t>
            </a:fld>
            <a:endParaRPr lang="en-GB"/>
          </a:p>
        </p:txBody>
      </p:sp>
      <p:sp>
        <p:nvSpPr>
          <p:cNvPr id="4" name="Footer Placeholder 3">
            <a:extLst>
              <a:ext uri="{FF2B5EF4-FFF2-40B4-BE49-F238E27FC236}">
                <a16:creationId xmlns:a16="http://schemas.microsoft.com/office/drawing/2014/main" id="{8EF89D57-61DC-62FD-F095-5B7053A949E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950E1B8-2474-F8C9-CE8A-E803A54C269A}"/>
              </a:ext>
            </a:extLst>
          </p:cNvPr>
          <p:cNvSpPr>
            <a:spLocks noGrp="1"/>
          </p:cNvSpPr>
          <p:nvPr>
            <p:ph type="sldNum" sz="quarter" idx="12"/>
          </p:nvPr>
        </p:nvSpPr>
        <p:spPr/>
        <p:txBody>
          <a:bodyPr/>
          <a:lstStyle/>
          <a:p>
            <a:fld id="{80E3788F-9217-4346-8409-F50CE82009D8}" type="slidenum">
              <a:rPr lang="en-GB" smtClean="0"/>
              <a:t>‹#›</a:t>
            </a:fld>
            <a:endParaRPr lang="en-GB"/>
          </a:p>
        </p:txBody>
      </p:sp>
    </p:spTree>
    <p:extLst>
      <p:ext uri="{BB962C8B-B14F-4D97-AF65-F5344CB8AC3E}">
        <p14:creationId xmlns:p14="http://schemas.microsoft.com/office/powerpoint/2010/main" val="4149484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229B38-7B6C-BF48-65B5-40D6EE54C22D}"/>
              </a:ext>
            </a:extLst>
          </p:cNvPr>
          <p:cNvSpPr>
            <a:spLocks noGrp="1"/>
          </p:cNvSpPr>
          <p:nvPr>
            <p:ph type="dt" sz="half" idx="10"/>
          </p:nvPr>
        </p:nvSpPr>
        <p:spPr/>
        <p:txBody>
          <a:bodyPr/>
          <a:lstStyle/>
          <a:p>
            <a:fld id="{2ED3AC79-72C7-4FD9-B1B2-FE5A3464AF28}" type="datetimeFigureOut">
              <a:rPr lang="en-GB" smtClean="0"/>
              <a:t>10/11/2025</a:t>
            </a:fld>
            <a:endParaRPr lang="en-GB"/>
          </a:p>
        </p:txBody>
      </p:sp>
      <p:sp>
        <p:nvSpPr>
          <p:cNvPr id="3" name="Footer Placeholder 2">
            <a:extLst>
              <a:ext uri="{FF2B5EF4-FFF2-40B4-BE49-F238E27FC236}">
                <a16:creationId xmlns:a16="http://schemas.microsoft.com/office/drawing/2014/main" id="{59447677-45F2-A3E4-B44D-39CE8C028D1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BF7D49-F882-14A2-96F6-4D51F47171B8}"/>
              </a:ext>
            </a:extLst>
          </p:cNvPr>
          <p:cNvSpPr>
            <a:spLocks noGrp="1"/>
          </p:cNvSpPr>
          <p:nvPr>
            <p:ph type="sldNum" sz="quarter" idx="12"/>
          </p:nvPr>
        </p:nvSpPr>
        <p:spPr/>
        <p:txBody>
          <a:bodyPr/>
          <a:lstStyle/>
          <a:p>
            <a:fld id="{80E3788F-9217-4346-8409-F50CE82009D8}" type="slidenum">
              <a:rPr lang="en-GB" smtClean="0"/>
              <a:t>‹#›</a:t>
            </a:fld>
            <a:endParaRPr lang="en-GB"/>
          </a:p>
        </p:txBody>
      </p:sp>
    </p:spTree>
    <p:extLst>
      <p:ext uri="{BB962C8B-B14F-4D97-AF65-F5344CB8AC3E}">
        <p14:creationId xmlns:p14="http://schemas.microsoft.com/office/powerpoint/2010/main" val="313344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655D-A934-49F7-F3AA-2FB3D9774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838782-433D-7611-7B11-72FFF6A566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2C0928E-41A7-E4FF-FBF3-F47A2DAA2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96D209-9C16-2B0B-F292-B69BA1B0AB18}"/>
              </a:ext>
            </a:extLst>
          </p:cNvPr>
          <p:cNvSpPr>
            <a:spLocks noGrp="1"/>
          </p:cNvSpPr>
          <p:nvPr>
            <p:ph type="dt" sz="half" idx="10"/>
          </p:nvPr>
        </p:nvSpPr>
        <p:spPr/>
        <p:txBody>
          <a:bodyPr/>
          <a:lstStyle/>
          <a:p>
            <a:fld id="{2ED3AC79-72C7-4FD9-B1B2-FE5A3464AF28}" type="datetimeFigureOut">
              <a:rPr lang="en-GB" smtClean="0"/>
              <a:t>10/11/2025</a:t>
            </a:fld>
            <a:endParaRPr lang="en-GB"/>
          </a:p>
        </p:txBody>
      </p:sp>
      <p:sp>
        <p:nvSpPr>
          <p:cNvPr id="6" name="Footer Placeholder 5">
            <a:extLst>
              <a:ext uri="{FF2B5EF4-FFF2-40B4-BE49-F238E27FC236}">
                <a16:creationId xmlns:a16="http://schemas.microsoft.com/office/drawing/2014/main" id="{D23E5C24-C2CB-89F2-C952-549D1F55FB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6072DF-7A87-E6BB-CEE3-B202966B21E6}"/>
              </a:ext>
            </a:extLst>
          </p:cNvPr>
          <p:cNvSpPr>
            <a:spLocks noGrp="1"/>
          </p:cNvSpPr>
          <p:nvPr>
            <p:ph type="sldNum" sz="quarter" idx="12"/>
          </p:nvPr>
        </p:nvSpPr>
        <p:spPr/>
        <p:txBody>
          <a:bodyPr/>
          <a:lstStyle/>
          <a:p>
            <a:fld id="{80E3788F-9217-4346-8409-F50CE82009D8}" type="slidenum">
              <a:rPr lang="en-GB" smtClean="0"/>
              <a:t>‹#›</a:t>
            </a:fld>
            <a:endParaRPr lang="en-GB"/>
          </a:p>
        </p:txBody>
      </p:sp>
    </p:spTree>
    <p:extLst>
      <p:ext uri="{BB962C8B-B14F-4D97-AF65-F5344CB8AC3E}">
        <p14:creationId xmlns:p14="http://schemas.microsoft.com/office/powerpoint/2010/main" val="1862078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B9A0-EA20-3399-40E7-3F7667B419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4B9B84-AC43-32A6-0A9F-1FE501FDCA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764863-9E5B-46CD-1759-3372652621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4A84D9-2C2A-0C1D-E7D8-88FEEAC755BE}"/>
              </a:ext>
            </a:extLst>
          </p:cNvPr>
          <p:cNvSpPr>
            <a:spLocks noGrp="1"/>
          </p:cNvSpPr>
          <p:nvPr>
            <p:ph type="dt" sz="half" idx="10"/>
          </p:nvPr>
        </p:nvSpPr>
        <p:spPr/>
        <p:txBody>
          <a:bodyPr/>
          <a:lstStyle/>
          <a:p>
            <a:fld id="{2ED3AC79-72C7-4FD9-B1B2-FE5A3464AF28}" type="datetimeFigureOut">
              <a:rPr lang="en-GB" smtClean="0"/>
              <a:t>10/11/2025</a:t>
            </a:fld>
            <a:endParaRPr lang="en-GB"/>
          </a:p>
        </p:txBody>
      </p:sp>
      <p:sp>
        <p:nvSpPr>
          <p:cNvPr id="6" name="Footer Placeholder 5">
            <a:extLst>
              <a:ext uri="{FF2B5EF4-FFF2-40B4-BE49-F238E27FC236}">
                <a16:creationId xmlns:a16="http://schemas.microsoft.com/office/drawing/2014/main" id="{0D6C036B-AE93-04CE-7F09-8D3934421C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380EA6-7095-F5B6-B4F3-8C6117365793}"/>
              </a:ext>
            </a:extLst>
          </p:cNvPr>
          <p:cNvSpPr>
            <a:spLocks noGrp="1"/>
          </p:cNvSpPr>
          <p:nvPr>
            <p:ph type="sldNum" sz="quarter" idx="12"/>
          </p:nvPr>
        </p:nvSpPr>
        <p:spPr/>
        <p:txBody>
          <a:bodyPr/>
          <a:lstStyle/>
          <a:p>
            <a:fld id="{80E3788F-9217-4346-8409-F50CE82009D8}" type="slidenum">
              <a:rPr lang="en-GB" smtClean="0"/>
              <a:t>‹#›</a:t>
            </a:fld>
            <a:endParaRPr lang="en-GB"/>
          </a:p>
        </p:txBody>
      </p:sp>
    </p:spTree>
    <p:extLst>
      <p:ext uri="{BB962C8B-B14F-4D97-AF65-F5344CB8AC3E}">
        <p14:creationId xmlns:p14="http://schemas.microsoft.com/office/powerpoint/2010/main" val="3346290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E3CA71-68CF-D756-C630-C7B7AB50FB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6906BF-4757-2B64-A7CE-BACF99A31B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CE203A-6D53-BFAC-EA87-C02F07EB3E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D3AC79-72C7-4FD9-B1B2-FE5A3464AF28}" type="datetimeFigureOut">
              <a:rPr lang="en-GB" smtClean="0"/>
              <a:t>10/11/2025</a:t>
            </a:fld>
            <a:endParaRPr lang="en-GB"/>
          </a:p>
        </p:txBody>
      </p:sp>
      <p:sp>
        <p:nvSpPr>
          <p:cNvPr id="5" name="Footer Placeholder 4">
            <a:extLst>
              <a:ext uri="{FF2B5EF4-FFF2-40B4-BE49-F238E27FC236}">
                <a16:creationId xmlns:a16="http://schemas.microsoft.com/office/drawing/2014/main" id="{8D454EA0-251D-0E83-3C30-370E57278B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2DEA91A-68BD-453E-3D30-980274B0DE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E3788F-9217-4346-8409-F50CE82009D8}" type="slidenum">
              <a:rPr lang="en-GB" smtClean="0"/>
              <a:t>‹#›</a:t>
            </a:fld>
            <a:endParaRPr lang="en-GB"/>
          </a:p>
        </p:txBody>
      </p:sp>
    </p:spTree>
    <p:extLst>
      <p:ext uri="{BB962C8B-B14F-4D97-AF65-F5344CB8AC3E}">
        <p14:creationId xmlns:p14="http://schemas.microsoft.com/office/powerpoint/2010/main" val="123600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https://youtu.be/xYBUY1kZpf8?si=zAis-e7ZFdO_P98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hyperlink" Target="https://www.youtube.com/watch?v=6sZFq2K363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youtu.be/py8deTlxNco"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em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hyperlink" Target="https://pxhere.com/en/photo/1456555" TargetMode="External"/><Relationship Id="rId3" Type="http://schemas.openxmlformats.org/officeDocument/2006/relationships/image" Target="../media/image62.png"/><Relationship Id="rId7" Type="http://schemas.openxmlformats.org/officeDocument/2006/relationships/image" Target="../media/image64.jpg"/><Relationship Id="rId12" Type="http://schemas.openxmlformats.org/officeDocument/2006/relationships/hyperlink" Target="https://whatislove-2010.blogspot.com/2013/01/partner-of-survivor-of-child-abuse.html"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tscpl.org/parents/tips-to-improve-your-childs-coping-skills-kindness" TargetMode="External"/><Relationship Id="rId11" Type="http://schemas.openxmlformats.org/officeDocument/2006/relationships/image" Target="../media/image66.jpg"/><Relationship Id="rId5" Type="http://schemas.openxmlformats.org/officeDocument/2006/relationships/image" Target="../media/image63.jpg"/><Relationship Id="rId10" Type="http://schemas.openxmlformats.org/officeDocument/2006/relationships/hyperlink" Target="https://www.educationthatinspires.ca/2020/11/27/leading-with-an-imaginative-mindset-through-a-pandemic-being-curious-part-4/" TargetMode="External"/><Relationship Id="rId4" Type="http://schemas.openxmlformats.org/officeDocument/2006/relationships/hyperlink" Target="https://youtu.be/1Evwgu369Jw" TargetMode="External"/><Relationship Id="rId9" Type="http://schemas.openxmlformats.org/officeDocument/2006/relationships/image" Target="../media/image65.jp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www.youtube.com/watch?v=aV3hp_eaoi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en/man-pushing-wall-silhouette-male-304289/" TargetMode="External"/><Relationship Id="rId2" Type="http://schemas.openxmlformats.org/officeDocument/2006/relationships/image" Target="../media/image71.png"/><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hyperlink" Target="https://www.bundabergnow.com/2020/08/22/st-lukes-skip-up-a-storm-in-heart-fundraiser/" TargetMode="External"/><Relationship Id="rId7" Type="http://schemas.openxmlformats.org/officeDocument/2006/relationships/hyperlink" Target="https://www.pexels.com/photo/photo-of-woman-laying-on-yoga-mat-3758139/" TargetMode="External"/><Relationship Id="rId2" Type="http://schemas.openxmlformats.org/officeDocument/2006/relationships/image" Target="../media/image75.jpg"/><Relationship Id="rId1" Type="http://schemas.openxmlformats.org/officeDocument/2006/relationships/slideLayout" Target="../slideLayouts/slideLayout13.xml"/><Relationship Id="rId6" Type="http://schemas.openxmlformats.org/officeDocument/2006/relationships/image" Target="../media/image77.jpg"/><Relationship Id="rId5" Type="http://schemas.openxmlformats.org/officeDocument/2006/relationships/hyperlink" Target="https://pxhere.com/en/photo/441742" TargetMode="External"/><Relationship Id="rId4" Type="http://schemas.openxmlformats.org/officeDocument/2006/relationships/image" Target="../media/image76.jpeg"/><Relationship Id="rId9" Type="http://schemas.openxmlformats.org/officeDocument/2006/relationships/hyperlink" Target="https://jumping-pictures.blogspot.com/2011/10/jumping-in-namibia.html"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uktraumacouncil.org/resources" TargetMode="External"/><Relationship Id="rId7" Type="http://schemas.openxmlformats.org/officeDocument/2006/relationships/hyperlink" Target="https://www.youtube.com/watch?v=ZdIQRxwT1I0"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hyperlink" Target="https://hampshirecamhs.nhs.uk/videos-podcasts/" TargetMode="External"/><Relationship Id="rId5" Type="http://schemas.openxmlformats.org/officeDocument/2006/relationships/hyperlink" Target="https://beaconhouse.org.uk/resources/" TargetMode="External"/><Relationship Id="rId4" Type="http://schemas.openxmlformats.org/officeDocument/2006/relationships/hyperlink" Target="https://uktraumacouncil.link/documents/ChildhoodTraumathBrainSocialWorldv1.0.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hyperlink" Target="https://eftforpeace.wordpress.com/2016/11/30/anger-freeze-response-and-krav-mag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B97BAD-B42A-7E8D-8F02-B31EF4FE96A5}"/>
              </a:ext>
            </a:extLst>
          </p:cNvPr>
          <p:cNvSpPr>
            <a:spLocks noGrp="1"/>
          </p:cNvSpPr>
          <p:nvPr>
            <p:ph type="dt" sz="half" idx="10"/>
          </p:nvPr>
        </p:nvSpPr>
        <p:spPr/>
        <p:txBody>
          <a:bodyPr/>
          <a:lstStyle/>
          <a:p>
            <a:fld id="{DFC92E27-C0B9-4640-8D3D-341DF6E812E8}" type="datetime3">
              <a:rPr lang="en-US" smtClean="0"/>
              <a:pPr/>
              <a:t>10 November 2025</a:t>
            </a:fld>
            <a:endParaRPr lang="en-GB" dirty="0"/>
          </a:p>
        </p:txBody>
      </p:sp>
      <p:sp>
        <p:nvSpPr>
          <p:cNvPr id="3" name="Title 2">
            <a:extLst>
              <a:ext uri="{FF2B5EF4-FFF2-40B4-BE49-F238E27FC236}">
                <a16:creationId xmlns:a16="http://schemas.microsoft.com/office/drawing/2014/main" id="{CE0C2483-E63A-BD2F-2EAA-A6A7426A462D}"/>
              </a:ext>
            </a:extLst>
          </p:cNvPr>
          <p:cNvSpPr>
            <a:spLocks noGrp="1"/>
          </p:cNvSpPr>
          <p:nvPr>
            <p:ph type="title"/>
          </p:nvPr>
        </p:nvSpPr>
        <p:spPr/>
        <p:txBody>
          <a:bodyPr>
            <a:normAutofit fontScale="90000"/>
          </a:bodyPr>
          <a:lstStyle/>
          <a:p>
            <a:r>
              <a:rPr lang="en-GB" sz="2700" dirty="0">
                <a:solidFill>
                  <a:srgbClr val="FFC000"/>
                </a:solidFill>
              </a:rPr>
              <a:t>Understanding the impact  of trauma on young people and how together we can help them recover</a:t>
            </a:r>
            <a:br>
              <a:rPr lang="en-GB" dirty="0"/>
            </a:br>
            <a:endParaRPr lang="en-GB" dirty="0"/>
          </a:p>
        </p:txBody>
      </p:sp>
      <p:sp>
        <p:nvSpPr>
          <p:cNvPr id="5" name="Text Placeholder 4">
            <a:extLst>
              <a:ext uri="{FF2B5EF4-FFF2-40B4-BE49-F238E27FC236}">
                <a16:creationId xmlns:a16="http://schemas.microsoft.com/office/drawing/2014/main" id="{87342B2E-46F7-AA34-CF8C-69F2860CB6F9}"/>
              </a:ext>
            </a:extLst>
          </p:cNvPr>
          <p:cNvSpPr>
            <a:spLocks noGrp="1"/>
          </p:cNvSpPr>
          <p:nvPr>
            <p:ph type="body" sz="quarter" idx="12"/>
          </p:nvPr>
        </p:nvSpPr>
        <p:spPr>
          <a:xfrm>
            <a:off x="6421267" y="5445844"/>
            <a:ext cx="5178822" cy="1117981"/>
          </a:xfrm>
        </p:spPr>
        <p:txBody>
          <a:bodyPr/>
          <a:lstStyle/>
          <a:p>
            <a:pPr marL="0" indent="0">
              <a:lnSpc>
                <a:spcPct val="100000"/>
              </a:lnSpc>
              <a:buNone/>
            </a:pPr>
            <a:r>
              <a:rPr lang="en-GB" dirty="0"/>
              <a:t>Sarah Matthews, CAMHS Lead for Children in Care</a:t>
            </a:r>
          </a:p>
        </p:txBody>
      </p:sp>
      <p:sp>
        <p:nvSpPr>
          <p:cNvPr id="4" name="TextBox 3">
            <a:extLst>
              <a:ext uri="{FF2B5EF4-FFF2-40B4-BE49-F238E27FC236}">
                <a16:creationId xmlns:a16="http://schemas.microsoft.com/office/drawing/2014/main" id="{A62F6F16-14C0-940E-2380-1D3D6CA0FB07}"/>
              </a:ext>
            </a:extLst>
          </p:cNvPr>
          <p:cNvSpPr txBox="1"/>
          <p:nvPr/>
        </p:nvSpPr>
        <p:spPr>
          <a:xfrm>
            <a:off x="771633" y="1000125"/>
            <a:ext cx="6886575" cy="707886"/>
          </a:xfrm>
          <a:prstGeom prst="rect">
            <a:avLst/>
          </a:prstGeom>
          <a:noFill/>
        </p:spPr>
        <p:txBody>
          <a:bodyPr wrap="square" rtlCol="0">
            <a:spAutoFit/>
          </a:bodyPr>
          <a:lstStyle/>
          <a:p>
            <a:r>
              <a:rPr lang="en-GB" sz="4000" b="1" dirty="0">
                <a:solidFill>
                  <a:srgbClr val="FFC000"/>
                </a:solidFill>
              </a:rPr>
              <a:t>Supporting Trauma Recovery</a:t>
            </a:r>
          </a:p>
        </p:txBody>
      </p:sp>
    </p:spTree>
    <p:extLst>
      <p:ext uri="{BB962C8B-B14F-4D97-AF65-F5344CB8AC3E}">
        <p14:creationId xmlns:p14="http://schemas.microsoft.com/office/powerpoint/2010/main" val="3137004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8F7CF4-FF95-A458-8E80-125A7C01BF88}"/>
              </a:ext>
            </a:extLst>
          </p:cNvPr>
          <p:cNvSpPr>
            <a:spLocks noGrp="1"/>
          </p:cNvSpPr>
          <p:nvPr>
            <p:ph type="title"/>
          </p:nvPr>
        </p:nvSpPr>
        <p:spPr>
          <a:xfrm>
            <a:off x="326994" y="1268653"/>
            <a:ext cx="3549681" cy="3375694"/>
          </a:xfrm>
        </p:spPr>
        <p:txBody>
          <a:bodyPr>
            <a:normAutofit fontScale="90000"/>
          </a:bodyPr>
          <a:lstStyle/>
          <a:p>
            <a:pPr algn="r"/>
            <a:r>
              <a:rPr lang="en-GB" sz="6200" b="1" dirty="0"/>
              <a:t>Complex PTSD- additional symptoms</a:t>
            </a:r>
          </a:p>
        </p:txBody>
      </p:sp>
      <p:graphicFrame>
        <p:nvGraphicFramePr>
          <p:cNvPr id="7" name="Content Placeholder 2">
            <a:extLst>
              <a:ext uri="{FF2B5EF4-FFF2-40B4-BE49-F238E27FC236}">
                <a16:creationId xmlns:a16="http://schemas.microsoft.com/office/drawing/2014/main" id="{F336422E-EAA4-89F8-2F0E-48829E552A72}"/>
              </a:ext>
            </a:extLst>
          </p:cNvPr>
          <p:cNvGraphicFramePr>
            <a:graphicFrameLocks noGrp="1"/>
          </p:cNvGraphicFramePr>
          <p:nvPr>
            <p:ph idx="1"/>
            <p:extLst>
              <p:ext uri="{D42A27DB-BD31-4B8C-83A1-F6EECF244321}">
                <p14:modId xmlns:p14="http://schemas.microsoft.com/office/powerpoint/2010/main" val="3468485433"/>
              </p:ext>
            </p:extLst>
          </p:nvPr>
        </p:nvGraphicFramePr>
        <p:xfrm>
          <a:off x="4193087" y="1049578"/>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4502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6F9971-AE64-77FC-00E8-88B36DFD5649}"/>
              </a:ext>
            </a:extLst>
          </p:cNvPr>
          <p:cNvPicPr>
            <a:picLocks noChangeAspect="1"/>
          </p:cNvPicPr>
          <p:nvPr/>
        </p:nvPicPr>
        <p:blipFill>
          <a:blip r:embed="rId3"/>
          <a:srcRect t="20811" b="4189"/>
          <a:stretch>
            <a:fillRect/>
          </a:stretch>
        </p:blipFill>
        <p:spPr>
          <a:xfrm>
            <a:off x="20" y="10"/>
            <a:ext cx="12191980" cy="6857990"/>
          </a:xfrm>
          <a:prstGeom prst="rect">
            <a:avLst/>
          </a:prstGeom>
          <a:noFill/>
        </p:spPr>
      </p:pic>
      <p:sp>
        <p:nvSpPr>
          <p:cNvPr id="2" name="Slide Number Placeholder 1" hidden="1">
            <a:extLst>
              <a:ext uri="{FF2B5EF4-FFF2-40B4-BE49-F238E27FC236}">
                <a16:creationId xmlns:a16="http://schemas.microsoft.com/office/drawing/2014/main" id="{CCB220F6-2F8F-C362-8EBA-2A442DA55661}"/>
              </a:ext>
            </a:extLst>
          </p:cNvPr>
          <p:cNvSpPr>
            <a:spLocks noGrp="1"/>
          </p:cNvSpPr>
          <p:nvPr>
            <p:ph type="sldNum" sz="quarter" idx="12"/>
          </p:nvPr>
        </p:nvSpPr>
        <p:spPr/>
        <p:txBody>
          <a:bodyPr/>
          <a:lstStyle/>
          <a:p>
            <a:pPr>
              <a:spcAft>
                <a:spcPts val="600"/>
              </a:spcAft>
            </a:pPr>
            <a:fld id="{01898949-DBEE-42AF-93B8-E24DF2BBF04D}" type="slidenum">
              <a:rPr lang="en-GB" smtClean="0"/>
              <a:pPr>
                <a:spcAft>
                  <a:spcPts val="600"/>
                </a:spcAft>
              </a:pPr>
              <a:t>11</a:t>
            </a:fld>
            <a:endParaRPr lang="en-GB"/>
          </a:p>
        </p:txBody>
      </p:sp>
      <p:sp>
        <p:nvSpPr>
          <p:cNvPr id="10" name="TextBox 9">
            <a:extLst>
              <a:ext uri="{FF2B5EF4-FFF2-40B4-BE49-F238E27FC236}">
                <a16:creationId xmlns:a16="http://schemas.microsoft.com/office/drawing/2014/main" id="{390BFA03-4A33-6EAC-134E-9E9FE21558E6}"/>
              </a:ext>
            </a:extLst>
          </p:cNvPr>
          <p:cNvSpPr txBox="1"/>
          <p:nvPr/>
        </p:nvSpPr>
        <p:spPr>
          <a:xfrm>
            <a:off x="2514739" y="6211659"/>
            <a:ext cx="6204856" cy="646331"/>
          </a:xfrm>
          <a:prstGeom prst="rect">
            <a:avLst/>
          </a:prstGeom>
          <a:noFill/>
        </p:spPr>
        <p:txBody>
          <a:bodyPr wrap="square">
            <a:spAutoFit/>
          </a:bodyPr>
          <a:lstStyle/>
          <a:p>
            <a:r>
              <a:rPr lang="en-GB" dirty="0">
                <a:hlinkClick r:id="rId4"/>
              </a:rPr>
              <a:t>https://youtu.be/xYBUY1kZpf8?si=zAis-e7ZFdO_P98E</a:t>
            </a:r>
            <a:endParaRPr lang="en-GB" dirty="0"/>
          </a:p>
          <a:p>
            <a:endParaRPr lang="en-GB" dirty="0"/>
          </a:p>
        </p:txBody>
      </p:sp>
    </p:spTree>
    <p:extLst>
      <p:ext uri="{BB962C8B-B14F-4D97-AF65-F5344CB8AC3E}">
        <p14:creationId xmlns:p14="http://schemas.microsoft.com/office/powerpoint/2010/main" val="2229805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2962F2-6B2C-2E94-7AC0-1B2C7EAC9C92}"/>
              </a:ext>
            </a:extLst>
          </p:cNvPr>
          <p:cNvSpPr>
            <a:spLocks noGrp="1"/>
          </p:cNvSpPr>
          <p:nvPr>
            <p:ph type="sldNum" sz="quarter" idx="12"/>
          </p:nvPr>
        </p:nvSpPr>
        <p:spPr/>
        <p:txBody>
          <a:bodyPr/>
          <a:lstStyle/>
          <a:p>
            <a:fld id="{01898949-DBEE-42AF-93B8-E24DF2BBF04D}" type="slidenum">
              <a:rPr lang="en-GB" smtClean="0"/>
              <a:pPr/>
              <a:t>12</a:t>
            </a:fld>
            <a:endParaRPr lang="en-GB" dirty="0"/>
          </a:p>
        </p:txBody>
      </p:sp>
      <p:sp>
        <p:nvSpPr>
          <p:cNvPr id="3" name="Title 2">
            <a:extLst>
              <a:ext uri="{FF2B5EF4-FFF2-40B4-BE49-F238E27FC236}">
                <a16:creationId xmlns:a16="http://schemas.microsoft.com/office/drawing/2014/main" id="{D5CFBEF1-D8E3-155D-0774-42ACCCA2E57E}"/>
              </a:ext>
            </a:extLst>
          </p:cNvPr>
          <p:cNvSpPr>
            <a:spLocks noGrp="1"/>
          </p:cNvSpPr>
          <p:nvPr>
            <p:ph type="title"/>
          </p:nvPr>
        </p:nvSpPr>
        <p:spPr>
          <a:xfrm>
            <a:off x="825871" y="80077"/>
            <a:ext cx="7759103" cy="779463"/>
          </a:xfrm>
        </p:spPr>
        <p:txBody>
          <a:bodyPr/>
          <a:lstStyle/>
          <a:p>
            <a:pPr algn="ctr"/>
            <a:r>
              <a:rPr lang="en-GB" b="1" dirty="0">
                <a:solidFill>
                  <a:srgbClr val="FF0000"/>
                </a:solidFill>
              </a:rPr>
              <a:t>How trauma affects the brain </a:t>
            </a:r>
            <a:endParaRPr lang="en-GB" dirty="0"/>
          </a:p>
        </p:txBody>
      </p:sp>
      <p:pic>
        <p:nvPicPr>
          <p:cNvPr id="6" name="Picture 2">
            <a:extLst>
              <a:ext uri="{FF2B5EF4-FFF2-40B4-BE49-F238E27FC236}">
                <a16:creationId xmlns:a16="http://schemas.microsoft.com/office/drawing/2014/main" id="{38C07CD4-579B-3F7B-8198-9C2909DCE8F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1476" y="859540"/>
            <a:ext cx="9258300" cy="591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a:extLst>
              <a:ext uri="{FF2B5EF4-FFF2-40B4-BE49-F238E27FC236}">
                <a16:creationId xmlns:a16="http://schemas.microsoft.com/office/drawing/2014/main" id="{AF6531D1-95B6-8AE7-C5E6-5C7A26F6FDF0}"/>
              </a:ext>
            </a:extLst>
          </p:cNvPr>
          <p:cNvSpPr>
            <a:spLocks noGrp="1"/>
          </p:cNvSpPr>
          <p:nvPr>
            <p:ph type="body" sz="quarter" idx="13"/>
          </p:nvPr>
        </p:nvSpPr>
        <p:spPr>
          <a:xfrm>
            <a:off x="8041072" y="6244163"/>
            <a:ext cx="4114800" cy="417370"/>
          </a:xfrm>
        </p:spPr>
        <p:txBody>
          <a:bodyPr>
            <a:noAutofit/>
          </a:bodyPr>
          <a:lstStyle/>
          <a:p>
            <a:r>
              <a:rPr lang="en-GB" sz="1600" dirty="0">
                <a:hlinkClick r:id="rId4"/>
              </a:rPr>
              <a:t>https://www.youtube.com/watch?v=6sZFq2K363A</a:t>
            </a:r>
            <a:r>
              <a:rPr lang="en-GB" sz="1600" dirty="0"/>
              <a:t>  Van der Kolk- 3 ways brain is changed</a:t>
            </a:r>
          </a:p>
        </p:txBody>
      </p:sp>
    </p:spTree>
    <p:extLst>
      <p:ext uri="{BB962C8B-B14F-4D97-AF65-F5344CB8AC3E}">
        <p14:creationId xmlns:p14="http://schemas.microsoft.com/office/powerpoint/2010/main" val="439682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6EFF07-B0D2-AD3B-B82F-4D9BAA458AEB}"/>
              </a:ext>
            </a:extLst>
          </p:cNvPr>
          <p:cNvSpPr>
            <a:spLocks noGrp="1"/>
          </p:cNvSpPr>
          <p:nvPr>
            <p:ph type="sldNum" sz="quarter" idx="12"/>
          </p:nvPr>
        </p:nvSpPr>
        <p:spPr/>
        <p:txBody>
          <a:bodyPr/>
          <a:lstStyle/>
          <a:p>
            <a:fld id="{01898949-DBEE-42AF-93B8-E24DF2BBF04D}" type="slidenum">
              <a:rPr lang="en-GB" smtClean="0"/>
              <a:pPr/>
              <a:t>13</a:t>
            </a:fld>
            <a:endParaRPr lang="en-GB" dirty="0"/>
          </a:p>
        </p:txBody>
      </p:sp>
      <p:sp>
        <p:nvSpPr>
          <p:cNvPr id="3" name="Title 2">
            <a:extLst>
              <a:ext uri="{FF2B5EF4-FFF2-40B4-BE49-F238E27FC236}">
                <a16:creationId xmlns:a16="http://schemas.microsoft.com/office/drawing/2014/main" id="{BBE383D9-BB0C-4FBC-F3E6-9F321B4C1C2E}"/>
              </a:ext>
            </a:extLst>
          </p:cNvPr>
          <p:cNvSpPr>
            <a:spLocks noGrp="1"/>
          </p:cNvSpPr>
          <p:nvPr>
            <p:ph type="title"/>
          </p:nvPr>
        </p:nvSpPr>
        <p:spPr>
          <a:xfrm>
            <a:off x="825871" y="822020"/>
            <a:ext cx="9015961" cy="1030503"/>
          </a:xfrm>
        </p:spPr>
        <p:txBody>
          <a:bodyPr>
            <a:normAutofit/>
          </a:bodyPr>
          <a:lstStyle/>
          <a:p>
            <a:br>
              <a:rPr lang="en-GB" sz="2000" kern="100" dirty="0">
                <a:effectLst/>
                <a:latin typeface="Aptos" panose="020B0004020202020204" pitchFamily="34" charset="0"/>
                <a:ea typeface="Aptos" panose="020B0004020202020204" pitchFamily="34" charset="0"/>
                <a:cs typeface="Times New Roman" panose="02020603050405020304" pitchFamily="18" charset="0"/>
              </a:rPr>
            </a:br>
            <a:endParaRPr lang="en-GB" sz="3200" dirty="0"/>
          </a:p>
        </p:txBody>
      </p:sp>
      <p:sp>
        <p:nvSpPr>
          <p:cNvPr id="5" name="Text Placeholder 4">
            <a:extLst>
              <a:ext uri="{FF2B5EF4-FFF2-40B4-BE49-F238E27FC236}">
                <a16:creationId xmlns:a16="http://schemas.microsoft.com/office/drawing/2014/main" id="{A5F52866-A4C9-6909-516B-928DB31B2B68}"/>
              </a:ext>
            </a:extLst>
          </p:cNvPr>
          <p:cNvSpPr>
            <a:spLocks noGrp="1"/>
          </p:cNvSpPr>
          <p:nvPr>
            <p:ph type="body" sz="quarter" idx="13"/>
          </p:nvPr>
        </p:nvSpPr>
        <p:spPr/>
        <p:txBody>
          <a:bodyPr/>
          <a:lstStyle/>
          <a:p>
            <a:endParaRPr lang="en-GB"/>
          </a:p>
        </p:txBody>
      </p:sp>
      <p:pic>
        <p:nvPicPr>
          <p:cNvPr id="6" name="Picture 2" descr="https://beaconhouse.org.uk/wp-content/uploads/2019/09/DT-Van-Der-Kolk.jpg">
            <a:extLst>
              <a:ext uri="{FF2B5EF4-FFF2-40B4-BE49-F238E27FC236}">
                <a16:creationId xmlns:a16="http://schemas.microsoft.com/office/drawing/2014/main" id="{731639FE-C796-D00D-9D8E-D59F0311DAF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648"/>
          <a:stretch/>
        </p:blipFill>
        <p:spPr bwMode="auto">
          <a:xfrm>
            <a:off x="195943" y="-8758"/>
            <a:ext cx="8516983" cy="686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527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52C967-6D0C-BEA1-41F1-DE7699B37A8B}"/>
              </a:ext>
            </a:extLst>
          </p:cNvPr>
          <p:cNvSpPr>
            <a:spLocks noGrp="1"/>
          </p:cNvSpPr>
          <p:nvPr>
            <p:ph type="sldNum" sz="quarter" idx="12"/>
          </p:nvPr>
        </p:nvSpPr>
        <p:spPr/>
        <p:txBody>
          <a:bodyPr/>
          <a:lstStyle/>
          <a:p>
            <a:fld id="{01898949-DBEE-42AF-93B8-E24DF2BBF04D}" type="slidenum">
              <a:rPr lang="en-GB" smtClean="0"/>
              <a:pPr/>
              <a:t>14</a:t>
            </a:fld>
            <a:endParaRPr lang="en-GB" dirty="0"/>
          </a:p>
        </p:txBody>
      </p:sp>
      <p:sp>
        <p:nvSpPr>
          <p:cNvPr id="3" name="Title 2">
            <a:extLst>
              <a:ext uri="{FF2B5EF4-FFF2-40B4-BE49-F238E27FC236}">
                <a16:creationId xmlns:a16="http://schemas.microsoft.com/office/drawing/2014/main" id="{78D94641-8A76-830A-3C2B-CDC458A5B502}"/>
              </a:ext>
            </a:extLst>
          </p:cNvPr>
          <p:cNvSpPr>
            <a:spLocks noGrp="1"/>
          </p:cNvSpPr>
          <p:nvPr>
            <p:ph type="title"/>
          </p:nvPr>
        </p:nvSpPr>
        <p:spPr>
          <a:xfrm>
            <a:off x="825870" y="224887"/>
            <a:ext cx="7759103" cy="779463"/>
          </a:xfrm>
        </p:spPr>
        <p:txBody>
          <a:bodyPr/>
          <a:lstStyle/>
          <a:p>
            <a:r>
              <a:rPr lang="en-GB" sz="2800" b="1" dirty="0">
                <a:solidFill>
                  <a:srgbClr val="FF0000"/>
                </a:solidFill>
              </a:rPr>
              <a:t>Physical Response to Trauma</a:t>
            </a:r>
            <a:endParaRPr lang="en-GB" dirty="0"/>
          </a:p>
        </p:txBody>
      </p:sp>
      <p:pic>
        <p:nvPicPr>
          <p:cNvPr id="6" name="Content Placeholder 5">
            <a:extLst>
              <a:ext uri="{FF2B5EF4-FFF2-40B4-BE49-F238E27FC236}">
                <a16:creationId xmlns:a16="http://schemas.microsoft.com/office/drawing/2014/main" id="{CAB6A322-FD1D-66DD-2C73-D19BB5C5A42E}"/>
              </a:ext>
            </a:extLst>
          </p:cNvPr>
          <p:cNvPicPr>
            <a:picLocks noGrp="1" noChangeAspect="1"/>
          </p:cNvPicPr>
          <p:nvPr>
            <p:ph idx="1"/>
          </p:nvPr>
        </p:nvPicPr>
        <p:blipFill>
          <a:blip r:embed="rId3"/>
          <a:stretch>
            <a:fillRect/>
          </a:stretch>
        </p:blipFill>
        <p:spPr>
          <a:xfrm>
            <a:off x="3649324" y="815121"/>
            <a:ext cx="4114799" cy="6042879"/>
          </a:xfrm>
          <a:prstGeom prst="rect">
            <a:avLst/>
          </a:prstGeom>
        </p:spPr>
      </p:pic>
      <p:sp>
        <p:nvSpPr>
          <p:cNvPr id="5" name="Text Placeholder 4">
            <a:extLst>
              <a:ext uri="{FF2B5EF4-FFF2-40B4-BE49-F238E27FC236}">
                <a16:creationId xmlns:a16="http://schemas.microsoft.com/office/drawing/2014/main" id="{1A81C914-2665-48D7-7D53-38598F26DCDF}"/>
              </a:ext>
            </a:extLst>
          </p:cNvPr>
          <p:cNvSpPr>
            <a:spLocks noGrp="1"/>
          </p:cNvSpPr>
          <p:nvPr>
            <p:ph type="body" sz="quarter" idx="13"/>
          </p:nvPr>
        </p:nvSpPr>
        <p:spPr/>
        <p:txBody>
          <a:bodyPr/>
          <a:lstStyle/>
          <a:p>
            <a:endParaRPr lang="en-GB"/>
          </a:p>
        </p:txBody>
      </p:sp>
      <p:pic>
        <p:nvPicPr>
          <p:cNvPr id="8" name="Picture 7">
            <a:extLst>
              <a:ext uri="{FF2B5EF4-FFF2-40B4-BE49-F238E27FC236}">
                <a16:creationId xmlns:a16="http://schemas.microsoft.com/office/drawing/2014/main" id="{A0D87F61-D370-A4F9-6A73-AE8D09530DAF}"/>
              </a:ext>
            </a:extLst>
          </p:cNvPr>
          <p:cNvPicPr>
            <a:picLocks noChangeAspect="1"/>
          </p:cNvPicPr>
          <p:nvPr/>
        </p:nvPicPr>
        <p:blipFill>
          <a:blip r:embed="rId4"/>
          <a:stretch>
            <a:fillRect/>
          </a:stretch>
        </p:blipFill>
        <p:spPr>
          <a:xfrm>
            <a:off x="1052203" y="1018462"/>
            <a:ext cx="2597121" cy="1152244"/>
          </a:xfrm>
          <a:prstGeom prst="rect">
            <a:avLst/>
          </a:prstGeom>
        </p:spPr>
      </p:pic>
      <p:pic>
        <p:nvPicPr>
          <p:cNvPr id="9" name="Picture 8">
            <a:extLst>
              <a:ext uri="{FF2B5EF4-FFF2-40B4-BE49-F238E27FC236}">
                <a16:creationId xmlns:a16="http://schemas.microsoft.com/office/drawing/2014/main" id="{26472075-86B5-AAAE-F66D-2D5CC354EAB4}"/>
              </a:ext>
            </a:extLst>
          </p:cNvPr>
          <p:cNvPicPr>
            <a:picLocks noChangeAspect="1"/>
          </p:cNvPicPr>
          <p:nvPr/>
        </p:nvPicPr>
        <p:blipFill>
          <a:blip r:embed="rId5"/>
          <a:stretch>
            <a:fillRect/>
          </a:stretch>
        </p:blipFill>
        <p:spPr>
          <a:xfrm>
            <a:off x="1240815" y="2380394"/>
            <a:ext cx="1993565" cy="1457070"/>
          </a:xfrm>
          <a:prstGeom prst="rect">
            <a:avLst/>
          </a:prstGeom>
        </p:spPr>
      </p:pic>
      <p:pic>
        <p:nvPicPr>
          <p:cNvPr id="10" name="Picture 9">
            <a:extLst>
              <a:ext uri="{FF2B5EF4-FFF2-40B4-BE49-F238E27FC236}">
                <a16:creationId xmlns:a16="http://schemas.microsoft.com/office/drawing/2014/main" id="{90C92D2D-E8D7-782B-1809-63A916D902E1}"/>
              </a:ext>
            </a:extLst>
          </p:cNvPr>
          <p:cNvPicPr>
            <a:picLocks noChangeAspect="1"/>
          </p:cNvPicPr>
          <p:nvPr/>
        </p:nvPicPr>
        <p:blipFill>
          <a:blip r:embed="rId6"/>
          <a:stretch>
            <a:fillRect/>
          </a:stretch>
        </p:blipFill>
        <p:spPr>
          <a:xfrm>
            <a:off x="1180317" y="5146075"/>
            <a:ext cx="2114560" cy="982937"/>
          </a:xfrm>
          <a:prstGeom prst="rect">
            <a:avLst/>
          </a:prstGeom>
        </p:spPr>
      </p:pic>
      <p:pic>
        <p:nvPicPr>
          <p:cNvPr id="11" name="Picture 10">
            <a:extLst>
              <a:ext uri="{FF2B5EF4-FFF2-40B4-BE49-F238E27FC236}">
                <a16:creationId xmlns:a16="http://schemas.microsoft.com/office/drawing/2014/main" id="{E29C22E3-A694-0C53-A90E-1E2FC56C3A34}"/>
              </a:ext>
            </a:extLst>
          </p:cNvPr>
          <p:cNvPicPr>
            <a:picLocks noChangeAspect="1"/>
          </p:cNvPicPr>
          <p:nvPr/>
        </p:nvPicPr>
        <p:blipFill>
          <a:blip r:embed="rId7"/>
          <a:stretch>
            <a:fillRect/>
          </a:stretch>
        </p:blipFill>
        <p:spPr>
          <a:xfrm>
            <a:off x="7592396" y="1594584"/>
            <a:ext cx="3956647" cy="847417"/>
          </a:xfrm>
          <a:prstGeom prst="rect">
            <a:avLst/>
          </a:prstGeom>
        </p:spPr>
      </p:pic>
      <p:pic>
        <p:nvPicPr>
          <p:cNvPr id="12" name="Picture 11">
            <a:extLst>
              <a:ext uri="{FF2B5EF4-FFF2-40B4-BE49-F238E27FC236}">
                <a16:creationId xmlns:a16="http://schemas.microsoft.com/office/drawing/2014/main" id="{7E0762DC-3A09-B76D-F91B-70177712D5F1}"/>
              </a:ext>
            </a:extLst>
          </p:cNvPr>
          <p:cNvPicPr>
            <a:picLocks noChangeAspect="1"/>
          </p:cNvPicPr>
          <p:nvPr/>
        </p:nvPicPr>
        <p:blipFill>
          <a:blip r:embed="rId8"/>
          <a:stretch>
            <a:fillRect/>
          </a:stretch>
        </p:blipFill>
        <p:spPr>
          <a:xfrm>
            <a:off x="7775292" y="2721074"/>
            <a:ext cx="3773751" cy="1450974"/>
          </a:xfrm>
          <a:prstGeom prst="rect">
            <a:avLst/>
          </a:prstGeom>
        </p:spPr>
      </p:pic>
      <p:pic>
        <p:nvPicPr>
          <p:cNvPr id="13" name="Picture 12">
            <a:extLst>
              <a:ext uri="{FF2B5EF4-FFF2-40B4-BE49-F238E27FC236}">
                <a16:creationId xmlns:a16="http://schemas.microsoft.com/office/drawing/2014/main" id="{8D85F609-648E-67A3-4AAB-9EC63303072C}"/>
              </a:ext>
            </a:extLst>
          </p:cNvPr>
          <p:cNvPicPr>
            <a:picLocks noChangeAspect="1"/>
          </p:cNvPicPr>
          <p:nvPr/>
        </p:nvPicPr>
        <p:blipFill>
          <a:blip r:embed="rId9"/>
          <a:stretch>
            <a:fillRect/>
          </a:stretch>
        </p:blipFill>
        <p:spPr>
          <a:xfrm>
            <a:off x="8634902" y="4206705"/>
            <a:ext cx="2914141" cy="1450974"/>
          </a:xfrm>
          <a:prstGeom prst="rect">
            <a:avLst/>
          </a:prstGeom>
        </p:spPr>
      </p:pic>
      <p:pic>
        <p:nvPicPr>
          <p:cNvPr id="14" name="Picture 13">
            <a:extLst>
              <a:ext uri="{FF2B5EF4-FFF2-40B4-BE49-F238E27FC236}">
                <a16:creationId xmlns:a16="http://schemas.microsoft.com/office/drawing/2014/main" id="{72878CD1-23E5-3CCD-20FA-0F0DB1993658}"/>
              </a:ext>
            </a:extLst>
          </p:cNvPr>
          <p:cNvPicPr>
            <a:picLocks noChangeAspect="1"/>
          </p:cNvPicPr>
          <p:nvPr/>
        </p:nvPicPr>
        <p:blipFill>
          <a:blip r:embed="rId10"/>
          <a:stretch>
            <a:fillRect/>
          </a:stretch>
        </p:blipFill>
        <p:spPr>
          <a:xfrm>
            <a:off x="6508014" y="308900"/>
            <a:ext cx="2487384" cy="1146147"/>
          </a:xfrm>
          <a:prstGeom prst="rect">
            <a:avLst/>
          </a:prstGeom>
        </p:spPr>
      </p:pic>
      <p:sp>
        <p:nvSpPr>
          <p:cNvPr id="15" name="Rectangle 14">
            <a:extLst>
              <a:ext uri="{FF2B5EF4-FFF2-40B4-BE49-F238E27FC236}">
                <a16:creationId xmlns:a16="http://schemas.microsoft.com/office/drawing/2014/main" id="{C8F1724B-7DD9-3EC5-F387-5C823755ADD5}"/>
              </a:ext>
            </a:extLst>
          </p:cNvPr>
          <p:cNvSpPr/>
          <p:nvPr/>
        </p:nvSpPr>
        <p:spPr>
          <a:xfrm>
            <a:off x="642957" y="4047152"/>
            <a:ext cx="28695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 may struggle with chronic constipation and overflow diarrhoea </a:t>
            </a:r>
          </a:p>
        </p:txBody>
      </p:sp>
    </p:spTree>
    <p:extLst>
      <p:ext uri="{BB962C8B-B14F-4D97-AF65-F5344CB8AC3E}">
        <p14:creationId xmlns:p14="http://schemas.microsoft.com/office/powerpoint/2010/main" val="3039461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879A5CDB-5F40-85DC-AA09-19A2BD367055}"/>
              </a:ext>
            </a:extLst>
          </p:cNvPr>
          <p:cNvSpPr txBox="1"/>
          <p:nvPr/>
        </p:nvSpPr>
        <p:spPr>
          <a:xfrm>
            <a:off x="9033856" y="4685253"/>
            <a:ext cx="2712028" cy="1754326"/>
          </a:xfrm>
          <a:prstGeom prst="rect">
            <a:avLst/>
          </a:prstGeom>
          <a:noFill/>
        </p:spPr>
        <p:txBody>
          <a:bodyPr wrap="square">
            <a:spAutoFit/>
          </a:bodyPr>
          <a:lstStyle/>
          <a:p>
            <a:r>
              <a:rPr lang="en-GB" dirty="0">
                <a:hlinkClick r:id="rId4" tooltip="https://youtu.be/py8detlxnco"/>
              </a:rPr>
              <a:t>https://youtu.be/py8deTlxNco</a:t>
            </a:r>
            <a:r>
              <a:rPr lang="en-GB" dirty="0"/>
              <a:t> Trauma and the brain- hand model/upstairs downstairs brain</a:t>
            </a:r>
          </a:p>
          <a:p>
            <a:endParaRPr lang="en-GB" dirty="0"/>
          </a:p>
        </p:txBody>
      </p:sp>
      <p:sp>
        <p:nvSpPr>
          <p:cNvPr id="5" name="TextBox 4">
            <a:extLst>
              <a:ext uri="{FF2B5EF4-FFF2-40B4-BE49-F238E27FC236}">
                <a16:creationId xmlns:a16="http://schemas.microsoft.com/office/drawing/2014/main" id="{26D7433D-85BF-F0E1-327A-169AC994D7B3}"/>
              </a:ext>
            </a:extLst>
          </p:cNvPr>
          <p:cNvSpPr txBox="1"/>
          <p:nvPr/>
        </p:nvSpPr>
        <p:spPr>
          <a:xfrm>
            <a:off x="111110" y="6211669"/>
            <a:ext cx="2712028" cy="369332"/>
          </a:xfrm>
          <a:prstGeom prst="rect">
            <a:avLst/>
          </a:prstGeom>
          <a:noFill/>
        </p:spPr>
        <p:txBody>
          <a:bodyPr wrap="square">
            <a:spAutoFit/>
          </a:bodyPr>
          <a:lstStyle/>
          <a:p>
            <a:r>
              <a:rPr lang="en-GB" dirty="0"/>
              <a:t>Window of tolerance</a:t>
            </a:r>
          </a:p>
        </p:txBody>
      </p:sp>
    </p:spTree>
    <p:extLst>
      <p:ext uri="{BB962C8B-B14F-4D97-AF65-F5344CB8AC3E}">
        <p14:creationId xmlns:p14="http://schemas.microsoft.com/office/powerpoint/2010/main" val="2759692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B80AB5-04E5-2C2D-26E9-EF3A3DA3A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0"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1F62DB7-E7D3-0FE6-CCF9-11F136096C60}"/>
              </a:ext>
            </a:extLst>
          </p:cNvPr>
          <p:cNvPicPr>
            <a:picLocks noChangeAspect="1"/>
          </p:cNvPicPr>
          <p:nvPr/>
        </p:nvPicPr>
        <p:blipFill>
          <a:blip r:embed="rId2"/>
          <a:stretch>
            <a:fillRect/>
          </a:stretch>
        </p:blipFill>
        <p:spPr>
          <a:xfrm>
            <a:off x="638779" y="834692"/>
            <a:ext cx="5188615" cy="5188615"/>
          </a:xfrm>
          <a:prstGeom prst="rect">
            <a:avLst/>
          </a:prstGeom>
          <a:noFill/>
        </p:spPr>
      </p:pic>
      <p:cxnSp>
        <p:nvCxnSpPr>
          <p:cNvPr id="10"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3656" y="474740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C50865-2313-4684-39A9-8AB0D2303465}"/>
              </a:ext>
            </a:extLst>
          </p:cNvPr>
          <p:cNvSpPr>
            <a:spLocks noGrp="1"/>
          </p:cNvSpPr>
          <p:nvPr>
            <p:ph sz="half" idx="1"/>
          </p:nvPr>
        </p:nvSpPr>
        <p:spPr>
          <a:xfrm>
            <a:off x="6811617" y="838200"/>
            <a:ext cx="4542183" cy="5315911"/>
          </a:xfrm>
        </p:spPr>
        <p:txBody>
          <a:bodyPr vert="horz" lIns="91440" tIns="45720" rIns="91440" bIns="45720" rtlCol="0">
            <a:normAutofit/>
          </a:bodyPr>
          <a:lstStyle/>
          <a:p>
            <a:pPr marL="0"/>
            <a:r>
              <a:rPr lang="en-US" sz="1600" b="1"/>
              <a:t>FEELING TOO MUCH? CALM DOWN USING SOOTHING ACTIVITIES: </a:t>
            </a:r>
          </a:p>
          <a:p>
            <a:r>
              <a:rPr lang="en-US" sz="1600"/>
              <a:t>Breathing exercises, calming smells, gentle movement and stretching </a:t>
            </a:r>
          </a:p>
          <a:p>
            <a:r>
              <a:rPr lang="en-US" sz="1600"/>
              <a:t>Soothing music </a:t>
            </a:r>
          </a:p>
          <a:p>
            <a:r>
              <a:rPr lang="en-US" sz="1600"/>
              <a:t>Change your temperature use a fan or cold drink or splash water </a:t>
            </a:r>
          </a:p>
          <a:p>
            <a:endParaRPr lang="en-US" sz="1600"/>
          </a:p>
          <a:p>
            <a:endParaRPr lang="en-US" sz="1600"/>
          </a:p>
          <a:p>
            <a:pPr marL="0"/>
            <a:r>
              <a:rPr lang="en-US" sz="1600" b="1"/>
              <a:t>FEELING TOO LITTLE? WAKE UP USING ENERGISING ACTIVITIES: </a:t>
            </a:r>
          </a:p>
          <a:p>
            <a:r>
              <a:rPr lang="en-US" sz="1600"/>
              <a:t>Energising smells, exercise </a:t>
            </a:r>
          </a:p>
          <a:p>
            <a:r>
              <a:rPr lang="en-US" sz="1600"/>
              <a:t>Stand up, move your body </a:t>
            </a:r>
          </a:p>
          <a:p>
            <a:r>
              <a:rPr lang="en-US" sz="1600"/>
              <a:t>Mental stimulation, notice 3 things you can see, hear and feel </a:t>
            </a:r>
          </a:p>
          <a:p>
            <a:r>
              <a:rPr lang="en-US" sz="1600"/>
              <a:t>Change your temperature use a fan or cold drink or splash water </a:t>
            </a:r>
          </a:p>
        </p:txBody>
      </p:sp>
    </p:spTree>
    <p:extLst>
      <p:ext uri="{BB962C8B-B14F-4D97-AF65-F5344CB8AC3E}">
        <p14:creationId xmlns:p14="http://schemas.microsoft.com/office/powerpoint/2010/main" val="1993559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66D18-E68A-FF86-1806-F13FB8AE72BF}"/>
              </a:ext>
            </a:extLst>
          </p:cNvPr>
          <p:cNvSpPr>
            <a:spLocks noGrp="1"/>
          </p:cNvSpPr>
          <p:nvPr>
            <p:ph type="title"/>
          </p:nvPr>
        </p:nvSpPr>
        <p:spPr/>
        <p:txBody>
          <a:bodyPr/>
          <a:lstStyle/>
          <a:p>
            <a:r>
              <a:rPr lang="en-GB" dirty="0"/>
              <a:t>Triggers/overactive alarm</a:t>
            </a:r>
          </a:p>
        </p:txBody>
      </p:sp>
      <p:sp>
        <p:nvSpPr>
          <p:cNvPr id="5" name="Subtitle 2">
            <a:extLst>
              <a:ext uri="{FF2B5EF4-FFF2-40B4-BE49-F238E27FC236}">
                <a16:creationId xmlns:a16="http://schemas.microsoft.com/office/drawing/2014/main" id="{170FEF8B-2AA8-482D-92BE-DF6DF50D229C}"/>
              </a:ext>
            </a:extLst>
          </p:cNvPr>
          <p:cNvSpPr txBox="1">
            <a:spLocks/>
          </p:cNvSpPr>
          <p:nvPr/>
        </p:nvSpPr>
        <p:spPr>
          <a:xfrm>
            <a:off x="1524000" y="1754384"/>
            <a:ext cx="9144000" cy="4740684"/>
          </a:xfrm>
          <a:prstGeom prst="rect">
            <a:avLst/>
          </a:prstGeom>
        </p:spPr>
        <p:txBody>
          <a:bodyPr vert="horz" lIns="0" tIns="0" rIns="0" bIns="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Our brains recognise danger signals, particularly to past threats and prepare us to respond. ‘False alarms’ can happen when we see/feel something that reminds us (trigger) of a past event that was frightening and causes the body to feel unsafe again. </a:t>
            </a:r>
          </a:p>
          <a:p>
            <a:endParaRPr lang="en-GB" dirty="0"/>
          </a:p>
          <a:p>
            <a:r>
              <a:rPr lang="en-GB" dirty="0"/>
              <a:t>Common triggers to notice for children :</a:t>
            </a:r>
          </a:p>
          <a:p>
            <a:pPr marL="342900" indent="-342900"/>
            <a:r>
              <a:rPr lang="en-GB" dirty="0"/>
              <a:t>Raised voices, shouting</a:t>
            </a:r>
          </a:p>
          <a:p>
            <a:pPr marL="342900" indent="-342900"/>
            <a:r>
              <a:rPr lang="en-GB" dirty="0"/>
              <a:t>Unpredictability/change in home/school routine</a:t>
            </a:r>
          </a:p>
          <a:p>
            <a:pPr marL="342900" indent="-342900"/>
            <a:r>
              <a:rPr lang="en-GB" dirty="0"/>
              <a:t>Transition from 1 activity or setting to another</a:t>
            </a:r>
          </a:p>
          <a:p>
            <a:pPr marL="342900" indent="-342900"/>
            <a:r>
              <a:rPr lang="en-GB" dirty="0"/>
              <a:t>Loss of control- </a:t>
            </a:r>
            <a:r>
              <a:rPr lang="en-GB" dirty="0" err="1"/>
              <a:t>e.g</a:t>
            </a:r>
            <a:r>
              <a:rPr lang="en-GB" dirty="0"/>
              <a:t> not be allowed to be in control of a game</a:t>
            </a:r>
          </a:p>
          <a:p>
            <a:pPr marL="342900" indent="-342900"/>
            <a:r>
              <a:rPr lang="en-GB" dirty="0"/>
              <a:t>Feeling vulnerable/rejected</a:t>
            </a:r>
          </a:p>
          <a:p>
            <a:pPr marL="342900" indent="-342900"/>
            <a:r>
              <a:rPr lang="en-GB" dirty="0"/>
              <a:t>Confrontation, authority, limit setting</a:t>
            </a:r>
          </a:p>
          <a:p>
            <a:pPr marL="342900" indent="-342900"/>
            <a:r>
              <a:rPr lang="en-GB" dirty="0"/>
              <a:t>Loneliness</a:t>
            </a:r>
          </a:p>
          <a:p>
            <a:pPr marL="342900" indent="-342900"/>
            <a:r>
              <a:rPr lang="en-GB" dirty="0"/>
              <a:t>Sensory overload- too much stimulation from environment</a:t>
            </a:r>
          </a:p>
          <a:p>
            <a:pPr marL="342900" indent="-342900"/>
            <a:r>
              <a:rPr lang="en-GB" dirty="0"/>
              <a:t>Specific smell, taste, touch</a:t>
            </a:r>
          </a:p>
        </p:txBody>
      </p:sp>
      <p:pic>
        <p:nvPicPr>
          <p:cNvPr id="6" name="Picture 5">
            <a:extLst>
              <a:ext uri="{FF2B5EF4-FFF2-40B4-BE49-F238E27FC236}">
                <a16:creationId xmlns:a16="http://schemas.microsoft.com/office/drawing/2014/main" id="{B3851BC2-4E68-2655-0F0B-73CD37888C32}"/>
              </a:ext>
            </a:extLst>
          </p:cNvPr>
          <p:cNvPicPr>
            <a:picLocks noChangeAspect="1"/>
          </p:cNvPicPr>
          <p:nvPr/>
        </p:nvPicPr>
        <p:blipFill>
          <a:blip r:embed="rId3"/>
          <a:stretch>
            <a:fillRect/>
          </a:stretch>
        </p:blipFill>
        <p:spPr>
          <a:xfrm>
            <a:off x="8436539" y="2765139"/>
            <a:ext cx="3755461" cy="3755461"/>
          </a:xfrm>
          <a:prstGeom prst="rect">
            <a:avLst/>
          </a:prstGeom>
        </p:spPr>
      </p:pic>
    </p:spTree>
    <p:extLst>
      <p:ext uri="{BB962C8B-B14F-4D97-AF65-F5344CB8AC3E}">
        <p14:creationId xmlns:p14="http://schemas.microsoft.com/office/powerpoint/2010/main" val="3741759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AED328-0B99-A86C-D5B9-74FE5DF7C470}"/>
              </a:ext>
            </a:extLst>
          </p:cNvPr>
          <p:cNvSpPr>
            <a:spLocks noGrp="1"/>
          </p:cNvSpPr>
          <p:nvPr>
            <p:ph type="sldNum" sz="quarter" idx="12"/>
          </p:nvPr>
        </p:nvSpPr>
        <p:spPr/>
        <p:txBody>
          <a:bodyPr/>
          <a:lstStyle/>
          <a:p>
            <a:fld id="{01898949-DBEE-42AF-93B8-E24DF2BBF04D}" type="slidenum">
              <a:rPr lang="en-GB" smtClean="0"/>
              <a:pPr/>
              <a:t>18</a:t>
            </a:fld>
            <a:endParaRPr lang="en-GB" dirty="0"/>
          </a:p>
        </p:txBody>
      </p:sp>
      <p:sp>
        <p:nvSpPr>
          <p:cNvPr id="3" name="Title 2">
            <a:extLst>
              <a:ext uri="{FF2B5EF4-FFF2-40B4-BE49-F238E27FC236}">
                <a16:creationId xmlns:a16="http://schemas.microsoft.com/office/drawing/2014/main" id="{53D59691-5183-7EB1-6B1D-B91AD8D72848}"/>
              </a:ext>
            </a:extLst>
          </p:cNvPr>
          <p:cNvSpPr>
            <a:spLocks noGrp="1"/>
          </p:cNvSpPr>
          <p:nvPr>
            <p:ph type="title"/>
          </p:nvPr>
        </p:nvSpPr>
        <p:spPr>
          <a:xfrm>
            <a:off x="1036554" y="412720"/>
            <a:ext cx="7759103" cy="779463"/>
          </a:xfrm>
        </p:spPr>
        <p:txBody>
          <a:bodyPr/>
          <a:lstStyle/>
          <a:p>
            <a:r>
              <a:rPr lang="en-GB" b="1" dirty="0">
                <a:solidFill>
                  <a:srgbClr val="FF0000"/>
                </a:solidFill>
              </a:rPr>
              <a:t>Trauma/Neuro Developmental/both </a:t>
            </a:r>
            <a:endParaRPr lang="en-GB" dirty="0"/>
          </a:p>
        </p:txBody>
      </p:sp>
      <p:sp>
        <p:nvSpPr>
          <p:cNvPr id="5" name="Text Placeholder 4">
            <a:extLst>
              <a:ext uri="{FF2B5EF4-FFF2-40B4-BE49-F238E27FC236}">
                <a16:creationId xmlns:a16="http://schemas.microsoft.com/office/drawing/2014/main" id="{EB7F8C8E-380F-46EE-4831-4F64BDD869E9}"/>
              </a:ext>
            </a:extLst>
          </p:cNvPr>
          <p:cNvSpPr>
            <a:spLocks noGrp="1"/>
          </p:cNvSpPr>
          <p:nvPr>
            <p:ph type="body" sz="quarter" idx="13"/>
          </p:nvPr>
        </p:nvSpPr>
        <p:spPr/>
        <p:txBody>
          <a:bodyPr/>
          <a:lstStyle/>
          <a:p>
            <a:endParaRPr lang="en-GB"/>
          </a:p>
        </p:txBody>
      </p:sp>
      <p:pic>
        <p:nvPicPr>
          <p:cNvPr id="6" name="Content Placeholder 4">
            <a:extLst>
              <a:ext uri="{FF2B5EF4-FFF2-40B4-BE49-F238E27FC236}">
                <a16:creationId xmlns:a16="http://schemas.microsoft.com/office/drawing/2014/main" id="{1D1060CD-576D-41D7-7924-892E12C651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1476" y="1071563"/>
            <a:ext cx="10615612" cy="5719550"/>
          </a:xfrm>
        </p:spPr>
      </p:pic>
    </p:spTree>
    <p:extLst>
      <p:ext uri="{BB962C8B-B14F-4D97-AF65-F5344CB8AC3E}">
        <p14:creationId xmlns:p14="http://schemas.microsoft.com/office/powerpoint/2010/main" val="3667842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7C8463-91C8-7EA6-DD7B-9CCB42CBE259}"/>
              </a:ext>
            </a:extLst>
          </p:cNvPr>
          <p:cNvPicPr>
            <a:picLocks noChangeAspect="1"/>
          </p:cNvPicPr>
          <p:nvPr/>
        </p:nvPicPr>
        <p:blipFill>
          <a:blip r:embed="rId3"/>
          <a:stretch>
            <a:fillRect/>
          </a:stretch>
        </p:blipFill>
        <p:spPr>
          <a:xfrm>
            <a:off x="762433" y="1620813"/>
            <a:ext cx="11107875" cy="4889416"/>
          </a:xfrm>
          <a:prstGeom prst="rect">
            <a:avLst/>
          </a:prstGeom>
        </p:spPr>
      </p:pic>
      <p:sp>
        <p:nvSpPr>
          <p:cNvPr id="8" name="TextBox 7">
            <a:extLst>
              <a:ext uri="{FF2B5EF4-FFF2-40B4-BE49-F238E27FC236}">
                <a16:creationId xmlns:a16="http://schemas.microsoft.com/office/drawing/2014/main" id="{F55E663E-21AA-ED9D-F0FD-5390EEA0313B}"/>
              </a:ext>
            </a:extLst>
          </p:cNvPr>
          <p:cNvSpPr txBox="1"/>
          <p:nvPr/>
        </p:nvSpPr>
        <p:spPr>
          <a:xfrm>
            <a:off x="305494" y="347771"/>
            <a:ext cx="6097384" cy="830997"/>
          </a:xfrm>
          <a:prstGeom prst="rect">
            <a:avLst/>
          </a:prstGeom>
          <a:noFill/>
        </p:spPr>
        <p:txBody>
          <a:bodyPr wrap="square">
            <a:spAutoFit/>
          </a:bodyPr>
          <a:lstStyle/>
          <a:p>
            <a:r>
              <a:rPr lang="en-GB" sz="24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rPr>
              <a:t>Consider safety first- are they physically safe?</a:t>
            </a:r>
            <a:endParaRPr lang="en-GB" sz="2400" dirty="0">
              <a:solidFill>
                <a:srgbClr val="FF0000"/>
              </a:solidFill>
            </a:endParaRPr>
          </a:p>
        </p:txBody>
      </p:sp>
      <p:pic>
        <p:nvPicPr>
          <p:cNvPr id="9" name="Picture 8">
            <a:extLst>
              <a:ext uri="{FF2B5EF4-FFF2-40B4-BE49-F238E27FC236}">
                <a16:creationId xmlns:a16="http://schemas.microsoft.com/office/drawing/2014/main" id="{D7647E81-91C5-3EE8-8C10-C79589F9C5EE}"/>
              </a:ext>
            </a:extLst>
          </p:cNvPr>
          <p:cNvPicPr>
            <a:picLocks noChangeAspect="1"/>
          </p:cNvPicPr>
          <p:nvPr/>
        </p:nvPicPr>
        <p:blipFill>
          <a:blip r:embed="rId4"/>
          <a:stretch>
            <a:fillRect/>
          </a:stretch>
        </p:blipFill>
        <p:spPr>
          <a:xfrm>
            <a:off x="4919667" y="2695175"/>
            <a:ext cx="1920406" cy="1999661"/>
          </a:xfrm>
          <a:prstGeom prst="rect">
            <a:avLst/>
          </a:prstGeom>
        </p:spPr>
      </p:pic>
    </p:spTree>
    <p:extLst>
      <p:ext uri="{BB962C8B-B14F-4D97-AF65-F5344CB8AC3E}">
        <p14:creationId xmlns:p14="http://schemas.microsoft.com/office/powerpoint/2010/main" val="57793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4E5A85-76DE-418D-1461-C2AAE667F7D3}"/>
              </a:ext>
            </a:extLst>
          </p:cNvPr>
          <p:cNvSpPr>
            <a:spLocks noGrp="1"/>
          </p:cNvSpPr>
          <p:nvPr>
            <p:ph type="sldNum" sz="quarter" idx="12"/>
          </p:nvPr>
        </p:nvSpPr>
        <p:spPr/>
        <p:txBody>
          <a:bodyPr/>
          <a:lstStyle/>
          <a:p>
            <a:fld id="{01898949-DBEE-42AF-93B8-E24DF2BBF04D}" type="slidenum">
              <a:rPr lang="en-GB" smtClean="0"/>
              <a:pPr/>
              <a:t>2</a:t>
            </a:fld>
            <a:endParaRPr lang="en-GB" dirty="0"/>
          </a:p>
        </p:txBody>
      </p:sp>
      <p:sp>
        <p:nvSpPr>
          <p:cNvPr id="3" name="Title 2">
            <a:extLst>
              <a:ext uri="{FF2B5EF4-FFF2-40B4-BE49-F238E27FC236}">
                <a16:creationId xmlns:a16="http://schemas.microsoft.com/office/drawing/2014/main" id="{BB2C1C36-C80C-E107-5E33-6E811262A3F7}"/>
              </a:ext>
            </a:extLst>
          </p:cNvPr>
          <p:cNvSpPr>
            <a:spLocks noGrp="1"/>
          </p:cNvSpPr>
          <p:nvPr>
            <p:ph type="title"/>
          </p:nvPr>
        </p:nvSpPr>
        <p:spPr>
          <a:xfrm>
            <a:off x="825871" y="511335"/>
            <a:ext cx="7759103" cy="779463"/>
          </a:xfrm>
        </p:spPr>
        <p:txBody>
          <a:bodyPr/>
          <a:lstStyle/>
          <a:p>
            <a:r>
              <a:rPr lang="en-GB" b="1" dirty="0"/>
              <a:t>Working with trauma and intergenerational trauma</a:t>
            </a:r>
          </a:p>
        </p:txBody>
      </p:sp>
      <p:sp>
        <p:nvSpPr>
          <p:cNvPr id="4" name="Content Placeholder 3">
            <a:extLst>
              <a:ext uri="{FF2B5EF4-FFF2-40B4-BE49-F238E27FC236}">
                <a16:creationId xmlns:a16="http://schemas.microsoft.com/office/drawing/2014/main" id="{DF9F3C99-3A02-2BF2-B9EA-241C3BBA23B9}"/>
              </a:ext>
            </a:extLst>
          </p:cNvPr>
          <p:cNvSpPr>
            <a:spLocks noGrp="1"/>
          </p:cNvSpPr>
          <p:nvPr>
            <p:ph idx="1"/>
          </p:nvPr>
        </p:nvSpPr>
        <p:spPr>
          <a:xfrm>
            <a:off x="825871" y="1852523"/>
            <a:ext cx="2846969" cy="779463"/>
          </a:xfrm>
        </p:spPr>
        <p:txBody>
          <a:bodyPr>
            <a:normAutofit fontScale="62500" lnSpcReduction="20000"/>
          </a:bodyPr>
          <a:lstStyle/>
          <a:p>
            <a:endParaRPr lang="en-GB" dirty="0"/>
          </a:p>
          <a:p>
            <a:r>
              <a:rPr lang="en-GB" sz="3800" b="1" dirty="0">
                <a:solidFill>
                  <a:srgbClr val="FF0000"/>
                </a:solidFill>
              </a:rPr>
              <a:t>“No Place is Safe”</a:t>
            </a:r>
          </a:p>
        </p:txBody>
      </p:sp>
      <p:sp>
        <p:nvSpPr>
          <p:cNvPr id="8" name="TextBox 7">
            <a:extLst>
              <a:ext uri="{FF2B5EF4-FFF2-40B4-BE49-F238E27FC236}">
                <a16:creationId xmlns:a16="http://schemas.microsoft.com/office/drawing/2014/main" id="{7B65C0E7-6206-70D7-AEB0-AA2F4AF41D92}"/>
              </a:ext>
            </a:extLst>
          </p:cNvPr>
          <p:cNvSpPr txBox="1"/>
          <p:nvPr/>
        </p:nvSpPr>
        <p:spPr>
          <a:xfrm>
            <a:off x="4940671" y="1906349"/>
            <a:ext cx="2536272" cy="369332"/>
          </a:xfrm>
          <a:prstGeom prst="rect">
            <a:avLst/>
          </a:prstGeom>
          <a:noFill/>
        </p:spPr>
        <p:txBody>
          <a:bodyPr wrap="none" rtlCol="0">
            <a:spAutoFit/>
          </a:bodyPr>
          <a:lstStyle/>
          <a:p>
            <a:r>
              <a:rPr lang="en-GB" dirty="0"/>
              <a:t>‘All or nothing’ thinking</a:t>
            </a:r>
          </a:p>
        </p:txBody>
      </p:sp>
      <p:sp>
        <p:nvSpPr>
          <p:cNvPr id="9" name="TextBox 8">
            <a:extLst>
              <a:ext uri="{FF2B5EF4-FFF2-40B4-BE49-F238E27FC236}">
                <a16:creationId xmlns:a16="http://schemas.microsoft.com/office/drawing/2014/main" id="{239FF7C8-C590-4773-3826-FDBF07EB3D7D}"/>
              </a:ext>
            </a:extLst>
          </p:cNvPr>
          <p:cNvSpPr txBox="1"/>
          <p:nvPr/>
        </p:nvSpPr>
        <p:spPr>
          <a:xfrm>
            <a:off x="4404360" y="3535680"/>
            <a:ext cx="2313454" cy="369332"/>
          </a:xfrm>
          <a:prstGeom prst="rect">
            <a:avLst/>
          </a:prstGeom>
          <a:noFill/>
        </p:spPr>
        <p:txBody>
          <a:bodyPr wrap="none" rtlCol="0">
            <a:spAutoFit/>
          </a:bodyPr>
          <a:lstStyle/>
          <a:p>
            <a:r>
              <a:rPr lang="en-GB" dirty="0"/>
              <a:t>Hopeless, powerless</a:t>
            </a:r>
          </a:p>
        </p:txBody>
      </p:sp>
      <p:sp>
        <p:nvSpPr>
          <p:cNvPr id="10" name="TextBox 9">
            <a:extLst>
              <a:ext uri="{FF2B5EF4-FFF2-40B4-BE49-F238E27FC236}">
                <a16:creationId xmlns:a16="http://schemas.microsoft.com/office/drawing/2014/main" id="{0CAD51BC-AF71-E34B-F97B-0C2945B8941F}"/>
              </a:ext>
            </a:extLst>
          </p:cNvPr>
          <p:cNvSpPr txBox="1"/>
          <p:nvPr/>
        </p:nvSpPr>
        <p:spPr>
          <a:xfrm>
            <a:off x="3238749" y="5659541"/>
            <a:ext cx="2980303" cy="369332"/>
          </a:xfrm>
          <a:prstGeom prst="rect">
            <a:avLst/>
          </a:prstGeom>
          <a:noFill/>
        </p:spPr>
        <p:txBody>
          <a:bodyPr wrap="none" rtlCol="0">
            <a:spAutoFit/>
          </a:bodyPr>
          <a:lstStyle/>
          <a:p>
            <a:r>
              <a:rPr lang="en-GB" dirty="0">
                <a:solidFill>
                  <a:srgbClr val="00B0F0"/>
                </a:solidFill>
              </a:rPr>
              <a:t>Pessimism about the future</a:t>
            </a:r>
          </a:p>
        </p:txBody>
      </p:sp>
      <p:sp>
        <p:nvSpPr>
          <p:cNvPr id="11" name="TextBox 10">
            <a:extLst>
              <a:ext uri="{FF2B5EF4-FFF2-40B4-BE49-F238E27FC236}">
                <a16:creationId xmlns:a16="http://schemas.microsoft.com/office/drawing/2014/main" id="{A10F13A1-7711-9D1B-646E-359024486004}"/>
              </a:ext>
            </a:extLst>
          </p:cNvPr>
          <p:cNvSpPr txBox="1"/>
          <p:nvPr/>
        </p:nvSpPr>
        <p:spPr>
          <a:xfrm flipH="1">
            <a:off x="908033" y="3626492"/>
            <a:ext cx="1691640" cy="646331"/>
          </a:xfrm>
          <a:prstGeom prst="rect">
            <a:avLst/>
          </a:prstGeom>
          <a:noFill/>
        </p:spPr>
        <p:txBody>
          <a:bodyPr wrap="square" rtlCol="0">
            <a:spAutoFit/>
          </a:bodyPr>
          <a:lstStyle/>
          <a:p>
            <a:r>
              <a:rPr lang="en-GB" dirty="0">
                <a:solidFill>
                  <a:srgbClr val="00B0F0"/>
                </a:solidFill>
              </a:rPr>
              <a:t>Irritable, easily agitated, angry</a:t>
            </a:r>
          </a:p>
        </p:txBody>
      </p:sp>
      <p:sp>
        <p:nvSpPr>
          <p:cNvPr id="12" name="TextBox 11">
            <a:extLst>
              <a:ext uri="{FF2B5EF4-FFF2-40B4-BE49-F238E27FC236}">
                <a16:creationId xmlns:a16="http://schemas.microsoft.com/office/drawing/2014/main" id="{D2A43C44-605D-BEB7-C8DC-12F2802A3B23}"/>
              </a:ext>
            </a:extLst>
          </p:cNvPr>
          <p:cNvSpPr txBox="1"/>
          <p:nvPr/>
        </p:nvSpPr>
        <p:spPr>
          <a:xfrm>
            <a:off x="7097565" y="3273911"/>
            <a:ext cx="2027158" cy="369332"/>
          </a:xfrm>
          <a:prstGeom prst="rect">
            <a:avLst/>
          </a:prstGeom>
          <a:noFill/>
        </p:spPr>
        <p:txBody>
          <a:bodyPr wrap="none" rtlCol="0">
            <a:spAutoFit/>
          </a:bodyPr>
          <a:lstStyle/>
          <a:p>
            <a:r>
              <a:rPr lang="en-GB" dirty="0"/>
              <a:t>Difficult to engage</a:t>
            </a:r>
          </a:p>
        </p:txBody>
      </p:sp>
      <p:sp>
        <p:nvSpPr>
          <p:cNvPr id="13" name="TextBox 12">
            <a:extLst>
              <a:ext uri="{FF2B5EF4-FFF2-40B4-BE49-F238E27FC236}">
                <a16:creationId xmlns:a16="http://schemas.microsoft.com/office/drawing/2014/main" id="{655CD62C-649E-BFB5-61C8-94D5AA07271C}"/>
              </a:ext>
            </a:extLst>
          </p:cNvPr>
          <p:cNvSpPr txBox="1"/>
          <p:nvPr/>
        </p:nvSpPr>
        <p:spPr>
          <a:xfrm>
            <a:off x="2527020" y="4571181"/>
            <a:ext cx="2582758" cy="369332"/>
          </a:xfrm>
          <a:prstGeom prst="rect">
            <a:avLst/>
          </a:prstGeom>
          <a:noFill/>
        </p:spPr>
        <p:txBody>
          <a:bodyPr wrap="none" rtlCol="0">
            <a:spAutoFit/>
          </a:bodyPr>
          <a:lstStyle/>
          <a:p>
            <a:r>
              <a:rPr lang="en-GB" dirty="0"/>
              <a:t>Basic mistrust of others</a:t>
            </a:r>
          </a:p>
        </p:txBody>
      </p:sp>
      <p:sp>
        <p:nvSpPr>
          <p:cNvPr id="14" name="TextBox 13">
            <a:extLst>
              <a:ext uri="{FF2B5EF4-FFF2-40B4-BE49-F238E27FC236}">
                <a16:creationId xmlns:a16="http://schemas.microsoft.com/office/drawing/2014/main" id="{ADB3632B-3019-7080-C777-8B74B2D3FE6D}"/>
              </a:ext>
            </a:extLst>
          </p:cNvPr>
          <p:cNvSpPr txBox="1"/>
          <p:nvPr/>
        </p:nvSpPr>
        <p:spPr>
          <a:xfrm>
            <a:off x="9725025" y="4782401"/>
            <a:ext cx="1602110" cy="923330"/>
          </a:xfrm>
          <a:prstGeom prst="rect">
            <a:avLst/>
          </a:prstGeom>
          <a:noFill/>
        </p:spPr>
        <p:txBody>
          <a:bodyPr wrap="square" rtlCol="0">
            <a:spAutoFit/>
          </a:bodyPr>
          <a:lstStyle/>
          <a:p>
            <a:r>
              <a:rPr lang="en-GB" dirty="0">
                <a:solidFill>
                  <a:srgbClr val="00B0F0"/>
                </a:solidFill>
              </a:rPr>
              <a:t>Difficulty getting motivated</a:t>
            </a:r>
          </a:p>
        </p:txBody>
      </p:sp>
      <p:sp>
        <p:nvSpPr>
          <p:cNvPr id="15" name="TextBox 14">
            <a:extLst>
              <a:ext uri="{FF2B5EF4-FFF2-40B4-BE49-F238E27FC236}">
                <a16:creationId xmlns:a16="http://schemas.microsoft.com/office/drawing/2014/main" id="{B01E85A7-6973-E7B9-DB1E-86DABCDA5F02}"/>
              </a:ext>
            </a:extLst>
          </p:cNvPr>
          <p:cNvSpPr txBox="1"/>
          <p:nvPr/>
        </p:nvSpPr>
        <p:spPr>
          <a:xfrm>
            <a:off x="9285997" y="4358426"/>
            <a:ext cx="2480166" cy="369332"/>
          </a:xfrm>
          <a:prstGeom prst="rect">
            <a:avLst/>
          </a:prstGeom>
          <a:noFill/>
        </p:spPr>
        <p:txBody>
          <a:bodyPr wrap="none" rtlCol="0">
            <a:spAutoFit/>
          </a:bodyPr>
          <a:lstStyle/>
          <a:p>
            <a:r>
              <a:rPr lang="en-GB" dirty="0"/>
              <a:t>Impulsive and reactive</a:t>
            </a:r>
          </a:p>
        </p:txBody>
      </p:sp>
      <p:sp>
        <p:nvSpPr>
          <p:cNvPr id="16" name="TextBox 15">
            <a:extLst>
              <a:ext uri="{FF2B5EF4-FFF2-40B4-BE49-F238E27FC236}">
                <a16:creationId xmlns:a16="http://schemas.microsoft.com/office/drawing/2014/main" id="{B7EF44EC-E8F8-E0E0-806E-BF59FCB88C3F}"/>
              </a:ext>
            </a:extLst>
          </p:cNvPr>
          <p:cNvSpPr txBox="1"/>
          <p:nvPr/>
        </p:nvSpPr>
        <p:spPr>
          <a:xfrm>
            <a:off x="3763907" y="2669352"/>
            <a:ext cx="4406976" cy="461665"/>
          </a:xfrm>
          <a:prstGeom prst="rect">
            <a:avLst/>
          </a:prstGeom>
          <a:noFill/>
        </p:spPr>
        <p:txBody>
          <a:bodyPr wrap="none" rtlCol="0">
            <a:spAutoFit/>
          </a:bodyPr>
          <a:lstStyle/>
          <a:p>
            <a:r>
              <a:rPr lang="en-GB" sz="2400" dirty="0"/>
              <a:t>“</a:t>
            </a:r>
            <a:r>
              <a:rPr lang="en-GB" sz="2400" b="1" dirty="0">
                <a:solidFill>
                  <a:srgbClr val="FF0000"/>
                </a:solidFill>
              </a:rPr>
              <a:t>my own feelings are unsafe</a:t>
            </a:r>
            <a:r>
              <a:rPr lang="en-GB" sz="2400" dirty="0"/>
              <a:t>”</a:t>
            </a:r>
          </a:p>
        </p:txBody>
      </p:sp>
      <p:sp>
        <p:nvSpPr>
          <p:cNvPr id="17" name="TextBox 16">
            <a:extLst>
              <a:ext uri="{FF2B5EF4-FFF2-40B4-BE49-F238E27FC236}">
                <a16:creationId xmlns:a16="http://schemas.microsoft.com/office/drawing/2014/main" id="{2AD92AD7-8B50-A1D6-A1EE-D064A4436AAC}"/>
              </a:ext>
            </a:extLst>
          </p:cNvPr>
          <p:cNvSpPr txBox="1"/>
          <p:nvPr/>
        </p:nvSpPr>
        <p:spPr>
          <a:xfrm>
            <a:off x="2249355" y="1553473"/>
            <a:ext cx="1937390" cy="369332"/>
          </a:xfrm>
          <a:prstGeom prst="rect">
            <a:avLst/>
          </a:prstGeom>
          <a:noFill/>
        </p:spPr>
        <p:txBody>
          <a:bodyPr wrap="none" rtlCol="0">
            <a:spAutoFit/>
          </a:bodyPr>
          <a:lstStyle/>
          <a:p>
            <a:r>
              <a:rPr lang="en-GB" dirty="0"/>
              <a:t>Seems turned off</a:t>
            </a:r>
          </a:p>
        </p:txBody>
      </p:sp>
      <p:sp>
        <p:nvSpPr>
          <p:cNvPr id="18" name="TextBox 17">
            <a:extLst>
              <a:ext uri="{FF2B5EF4-FFF2-40B4-BE49-F238E27FC236}">
                <a16:creationId xmlns:a16="http://schemas.microsoft.com/office/drawing/2014/main" id="{1369200E-B0CA-1267-4B5C-B3D7F78FFC53}"/>
              </a:ext>
            </a:extLst>
          </p:cNvPr>
          <p:cNvSpPr txBox="1"/>
          <p:nvPr/>
        </p:nvSpPr>
        <p:spPr>
          <a:xfrm>
            <a:off x="7229108" y="4866163"/>
            <a:ext cx="1659429" cy="369332"/>
          </a:xfrm>
          <a:prstGeom prst="rect">
            <a:avLst/>
          </a:prstGeom>
          <a:noFill/>
        </p:spPr>
        <p:txBody>
          <a:bodyPr wrap="none" rtlCol="0">
            <a:spAutoFit/>
          </a:bodyPr>
          <a:lstStyle/>
          <a:p>
            <a:r>
              <a:rPr lang="en-GB" dirty="0"/>
              <a:t>Non-compliant</a:t>
            </a:r>
          </a:p>
        </p:txBody>
      </p:sp>
      <p:sp>
        <p:nvSpPr>
          <p:cNvPr id="19" name="TextBox 18">
            <a:extLst>
              <a:ext uri="{FF2B5EF4-FFF2-40B4-BE49-F238E27FC236}">
                <a16:creationId xmlns:a16="http://schemas.microsoft.com/office/drawing/2014/main" id="{52242101-529F-6A0A-938E-9CAD71FC20F5}"/>
              </a:ext>
            </a:extLst>
          </p:cNvPr>
          <p:cNvSpPr txBox="1"/>
          <p:nvPr/>
        </p:nvSpPr>
        <p:spPr>
          <a:xfrm>
            <a:off x="2528937" y="3137654"/>
            <a:ext cx="2287806" cy="369332"/>
          </a:xfrm>
          <a:prstGeom prst="rect">
            <a:avLst/>
          </a:prstGeom>
          <a:noFill/>
        </p:spPr>
        <p:txBody>
          <a:bodyPr wrap="none" rtlCol="0">
            <a:spAutoFit/>
          </a:bodyPr>
          <a:lstStyle/>
          <a:p>
            <a:r>
              <a:rPr lang="en-GB" dirty="0"/>
              <a:t>Appear manipulative</a:t>
            </a:r>
          </a:p>
        </p:txBody>
      </p:sp>
      <p:sp>
        <p:nvSpPr>
          <p:cNvPr id="21" name="TextBox 20">
            <a:extLst>
              <a:ext uri="{FF2B5EF4-FFF2-40B4-BE49-F238E27FC236}">
                <a16:creationId xmlns:a16="http://schemas.microsoft.com/office/drawing/2014/main" id="{9C3946C4-61E3-E8B3-8C9B-4210BD555029}"/>
              </a:ext>
            </a:extLst>
          </p:cNvPr>
          <p:cNvSpPr txBox="1"/>
          <p:nvPr/>
        </p:nvSpPr>
        <p:spPr>
          <a:xfrm>
            <a:off x="7097565" y="1433692"/>
            <a:ext cx="5048177" cy="461665"/>
          </a:xfrm>
          <a:prstGeom prst="rect">
            <a:avLst/>
          </a:prstGeom>
          <a:noFill/>
        </p:spPr>
        <p:txBody>
          <a:bodyPr wrap="none" rtlCol="0">
            <a:spAutoFit/>
          </a:bodyPr>
          <a:lstStyle/>
          <a:p>
            <a:r>
              <a:rPr lang="en-GB" sz="2400" b="1" dirty="0">
                <a:solidFill>
                  <a:srgbClr val="FF0000"/>
                </a:solidFill>
              </a:rPr>
              <a:t>“I expect crisis, danger and loss”</a:t>
            </a:r>
          </a:p>
        </p:txBody>
      </p:sp>
      <p:sp>
        <p:nvSpPr>
          <p:cNvPr id="22" name="TextBox 21">
            <a:extLst>
              <a:ext uri="{FF2B5EF4-FFF2-40B4-BE49-F238E27FC236}">
                <a16:creationId xmlns:a16="http://schemas.microsoft.com/office/drawing/2014/main" id="{E56D1507-340F-7FBF-FC60-3B67A7AC587B}"/>
              </a:ext>
            </a:extLst>
          </p:cNvPr>
          <p:cNvSpPr txBox="1"/>
          <p:nvPr/>
        </p:nvSpPr>
        <p:spPr>
          <a:xfrm>
            <a:off x="5408097" y="4234981"/>
            <a:ext cx="3302122" cy="369332"/>
          </a:xfrm>
          <a:prstGeom prst="rect">
            <a:avLst/>
          </a:prstGeom>
          <a:noFill/>
        </p:spPr>
        <p:txBody>
          <a:bodyPr wrap="none" rtlCol="0">
            <a:spAutoFit/>
          </a:bodyPr>
          <a:lstStyle/>
          <a:p>
            <a:r>
              <a:rPr lang="en-GB" dirty="0">
                <a:solidFill>
                  <a:srgbClr val="00B0F0"/>
                </a:solidFill>
              </a:rPr>
              <a:t>Feel like they are being targeted</a:t>
            </a:r>
          </a:p>
        </p:txBody>
      </p:sp>
      <p:sp>
        <p:nvSpPr>
          <p:cNvPr id="23" name="TextBox 22">
            <a:extLst>
              <a:ext uri="{FF2B5EF4-FFF2-40B4-BE49-F238E27FC236}">
                <a16:creationId xmlns:a16="http://schemas.microsoft.com/office/drawing/2014/main" id="{190BA72E-DE63-93BF-6249-59ED105D7DF1}"/>
              </a:ext>
            </a:extLst>
          </p:cNvPr>
          <p:cNvSpPr txBox="1"/>
          <p:nvPr/>
        </p:nvSpPr>
        <p:spPr>
          <a:xfrm>
            <a:off x="375052" y="2868692"/>
            <a:ext cx="1851789" cy="369332"/>
          </a:xfrm>
          <a:prstGeom prst="rect">
            <a:avLst/>
          </a:prstGeom>
          <a:noFill/>
        </p:spPr>
        <p:txBody>
          <a:bodyPr wrap="none" rtlCol="0">
            <a:spAutoFit/>
          </a:bodyPr>
          <a:lstStyle/>
          <a:p>
            <a:r>
              <a:rPr lang="en-GB" dirty="0"/>
              <a:t>Low self esteem</a:t>
            </a:r>
          </a:p>
        </p:txBody>
      </p:sp>
      <p:sp>
        <p:nvSpPr>
          <p:cNvPr id="26" name="TextBox 25">
            <a:extLst>
              <a:ext uri="{FF2B5EF4-FFF2-40B4-BE49-F238E27FC236}">
                <a16:creationId xmlns:a16="http://schemas.microsoft.com/office/drawing/2014/main" id="{A4662F03-1FDC-379E-E0F0-4602FBAD1B4D}"/>
              </a:ext>
            </a:extLst>
          </p:cNvPr>
          <p:cNvSpPr txBox="1"/>
          <p:nvPr/>
        </p:nvSpPr>
        <p:spPr>
          <a:xfrm>
            <a:off x="622625" y="5050829"/>
            <a:ext cx="6118860" cy="830997"/>
          </a:xfrm>
          <a:prstGeom prst="rect">
            <a:avLst/>
          </a:prstGeom>
          <a:noFill/>
        </p:spPr>
        <p:txBody>
          <a:bodyPr wrap="square">
            <a:spAutoFit/>
          </a:bodyPr>
          <a:lstStyle/>
          <a:p>
            <a:r>
              <a:rPr lang="en-GB" sz="2400" b="1" dirty="0">
                <a:solidFill>
                  <a:srgbClr val="FF0000"/>
                </a:solidFill>
              </a:rPr>
              <a:t>“other people are unsafe and cannot be trusted” </a:t>
            </a:r>
          </a:p>
        </p:txBody>
      </p:sp>
      <p:sp>
        <p:nvSpPr>
          <p:cNvPr id="27" name="TextBox 26">
            <a:extLst>
              <a:ext uri="{FF2B5EF4-FFF2-40B4-BE49-F238E27FC236}">
                <a16:creationId xmlns:a16="http://schemas.microsoft.com/office/drawing/2014/main" id="{C68647E3-4C3D-03DB-DC1C-C366A144A2B1}"/>
              </a:ext>
            </a:extLst>
          </p:cNvPr>
          <p:cNvSpPr txBox="1"/>
          <p:nvPr/>
        </p:nvSpPr>
        <p:spPr>
          <a:xfrm>
            <a:off x="8435294" y="5976654"/>
            <a:ext cx="3369320" cy="369332"/>
          </a:xfrm>
          <a:prstGeom prst="rect">
            <a:avLst/>
          </a:prstGeom>
          <a:noFill/>
        </p:spPr>
        <p:txBody>
          <a:bodyPr wrap="none" rtlCol="0">
            <a:spAutoFit/>
          </a:bodyPr>
          <a:lstStyle/>
          <a:p>
            <a:r>
              <a:rPr lang="en-GB" dirty="0"/>
              <a:t>Adapted from Wave Trust 2009</a:t>
            </a:r>
          </a:p>
        </p:txBody>
      </p:sp>
    </p:spTree>
    <p:extLst>
      <p:ext uri="{BB962C8B-B14F-4D97-AF65-F5344CB8AC3E}">
        <p14:creationId xmlns:p14="http://schemas.microsoft.com/office/powerpoint/2010/main" val="2737600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9868A-4A82-4623-9169-6CBADD48290A}"/>
              </a:ext>
            </a:extLst>
          </p:cNvPr>
          <p:cNvSpPr>
            <a:spLocks noGrp="1"/>
          </p:cNvSpPr>
          <p:nvPr>
            <p:ph type="title"/>
          </p:nvPr>
        </p:nvSpPr>
        <p:spPr>
          <a:xfrm>
            <a:off x="286244" y="365128"/>
            <a:ext cx="11950812" cy="520698"/>
          </a:xfrm>
        </p:spPr>
        <p:txBody>
          <a:bodyPr>
            <a:noAutofit/>
          </a:bodyPr>
          <a:lstStyle/>
          <a:p>
            <a:r>
              <a:rPr lang="en-GB" sz="2800" dirty="0"/>
              <a:t>Where are you at? Where is Yp at ?: Start with safety</a:t>
            </a:r>
          </a:p>
        </p:txBody>
      </p:sp>
      <p:sp>
        <p:nvSpPr>
          <p:cNvPr id="6" name="Content Placeholder 5">
            <a:extLst>
              <a:ext uri="{FF2B5EF4-FFF2-40B4-BE49-F238E27FC236}">
                <a16:creationId xmlns:a16="http://schemas.microsoft.com/office/drawing/2014/main" id="{36E43991-578F-466E-AC31-33238015DEB2}"/>
              </a:ext>
            </a:extLst>
          </p:cNvPr>
          <p:cNvSpPr>
            <a:spLocks noGrp="1"/>
          </p:cNvSpPr>
          <p:nvPr>
            <p:ph idx="1"/>
          </p:nvPr>
        </p:nvSpPr>
        <p:spPr>
          <a:xfrm>
            <a:off x="7480964" y="1598633"/>
            <a:ext cx="3187037" cy="5139733"/>
          </a:xfrm>
        </p:spPr>
        <p:txBody>
          <a:bodyPr>
            <a:normAutofit fontScale="92500" lnSpcReduction="10000"/>
          </a:bodyPr>
          <a:lstStyle/>
          <a:p>
            <a:pPr>
              <a:lnSpc>
                <a:spcPct val="200000"/>
              </a:lnSpc>
            </a:pPr>
            <a:r>
              <a:rPr lang="en-GB"/>
              <a:t>Resilience</a:t>
            </a:r>
          </a:p>
          <a:p>
            <a:pPr>
              <a:lnSpc>
                <a:spcPct val="200000"/>
              </a:lnSpc>
            </a:pPr>
            <a:r>
              <a:rPr lang="en-GB"/>
              <a:t>Empathy</a:t>
            </a:r>
          </a:p>
          <a:p>
            <a:pPr>
              <a:lnSpc>
                <a:spcPct val="200000"/>
              </a:lnSpc>
            </a:pPr>
            <a:r>
              <a:rPr lang="en-GB"/>
              <a:t>Comfort and co-regulation</a:t>
            </a:r>
          </a:p>
          <a:p>
            <a:pPr>
              <a:lnSpc>
                <a:spcPct val="200000"/>
              </a:lnSpc>
            </a:pPr>
            <a:r>
              <a:rPr lang="en-GB"/>
              <a:t>Relationships</a:t>
            </a:r>
          </a:p>
          <a:p>
            <a:pPr>
              <a:lnSpc>
                <a:spcPct val="200000"/>
              </a:lnSpc>
            </a:pPr>
            <a:r>
              <a:rPr lang="en-GB"/>
              <a:t>Safety </a:t>
            </a:r>
            <a:endParaRPr lang="en-GB" dirty="0"/>
          </a:p>
        </p:txBody>
      </p:sp>
      <p:graphicFrame>
        <p:nvGraphicFramePr>
          <p:cNvPr id="4" name="Diagram 3">
            <a:extLst>
              <a:ext uri="{FF2B5EF4-FFF2-40B4-BE49-F238E27FC236}">
                <a16:creationId xmlns:a16="http://schemas.microsoft.com/office/drawing/2014/main" id="{030A04A5-C405-421E-8095-6B9BECE466DB}"/>
              </a:ext>
            </a:extLst>
          </p:cNvPr>
          <p:cNvGraphicFramePr/>
          <p:nvPr>
            <p:extLst>
              <p:ext uri="{D42A27DB-BD31-4B8C-83A1-F6EECF244321}">
                <p14:modId xmlns:p14="http://schemas.microsoft.com/office/powerpoint/2010/main" val="2029228496"/>
              </p:ext>
            </p:extLst>
          </p:nvPr>
        </p:nvGraphicFramePr>
        <p:xfrm>
          <a:off x="1524000" y="1319698"/>
          <a:ext cx="6096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1144BB3-D386-4B38-A496-3E0EDA1D7E27}"/>
              </a:ext>
            </a:extLst>
          </p:cNvPr>
          <p:cNvSpPr txBox="1"/>
          <p:nvPr/>
        </p:nvSpPr>
        <p:spPr>
          <a:xfrm>
            <a:off x="9144000" y="6028767"/>
            <a:ext cx="1423416" cy="646331"/>
          </a:xfrm>
          <a:prstGeom prst="rect">
            <a:avLst/>
          </a:prstGeom>
          <a:noFill/>
        </p:spPr>
        <p:txBody>
          <a:bodyPr wrap="square" rtlCol="0">
            <a:spAutoFit/>
          </a:bodyPr>
          <a:lstStyle/>
          <a:p>
            <a:r>
              <a:rPr lang="en-GB" dirty="0"/>
              <a:t>Kim Golding, 2007</a:t>
            </a:r>
          </a:p>
        </p:txBody>
      </p:sp>
      <p:cxnSp>
        <p:nvCxnSpPr>
          <p:cNvPr id="7" name="Straight Arrow Connector 6">
            <a:extLst>
              <a:ext uri="{FF2B5EF4-FFF2-40B4-BE49-F238E27FC236}">
                <a16:creationId xmlns:a16="http://schemas.microsoft.com/office/drawing/2014/main" id="{302BA1A8-A8EE-48B3-B4D9-D48677881F5C}"/>
              </a:ext>
            </a:extLst>
          </p:cNvPr>
          <p:cNvCxnSpPr/>
          <p:nvPr/>
        </p:nvCxnSpPr>
        <p:spPr>
          <a:xfrm flipH="1">
            <a:off x="1728032" y="1389686"/>
            <a:ext cx="2395728" cy="4218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BC3FCF1-A91E-4824-B576-1BA16D8A1575}"/>
              </a:ext>
            </a:extLst>
          </p:cNvPr>
          <p:cNvCxnSpPr/>
          <p:nvPr/>
        </p:nvCxnSpPr>
        <p:spPr>
          <a:xfrm flipV="1">
            <a:off x="1849002" y="1549980"/>
            <a:ext cx="2404872" cy="4255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999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4BA98D-0701-73BD-D54F-D17CA07C24C3}"/>
              </a:ext>
            </a:extLst>
          </p:cNvPr>
          <p:cNvPicPr>
            <a:picLocks noChangeAspect="1"/>
          </p:cNvPicPr>
          <p:nvPr/>
        </p:nvPicPr>
        <p:blipFill>
          <a:blip r:embed="rId3"/>
          <a:stretch>
            <a:fillRect/>
          </a:stretch>
        </p:blipFill>
        <p:spPr>
          <a:xfrm>
            <a:off x="5187617" y="498700"/>
            <a:ext cx="908383" cy="859611"/>
          </a:xfrm>
          <a:prstGeom prst="rect">
            <a:avLst/>
          </a:prstGeom>
        </p:spPr>
      </p:pic>
      <p:sp>
        <p:nvSpPr>
          <p:cNvPr id="5" name="Content Placeholder 4">
            <a:extLst>
              <a:ext uri="{FF2B5EF4-FFF2-40B4-BE49-F238E27FC236}">
                <a16:creationId xmlns:a16="http://schemas.microsoft.com/office/drawing/2014/main" id="{03D955C7-5E38-43CD-8BD1-46A861099C9E}"/>
              </a:ext>
            </a:extLst>
          </p:cNvPr>
          <p:cNvSpPr>
            <a:spLocks noGrp="1"/>
          </p:cNvSpPr>
          <p:nvPr>
            <p:ph idx="1"/>
          </p:nvPr>
        </p:nvSpPr>
        <p:spPr>
          <a:xfrm>
            <a:off x="825871" y="1369424"/>
            <a:ext cx="3136900" cy="3176587"/>
          </a:xfrm>
          <a:prstGeom prst="rect">
            <a:avLst/>
          </a:prstGeom>
        </p:spPr>
        <p:txBody>
          <a:bodyPr wrap="square">
            <a:spAutoFit/>
          </a:bodyPr>
          <a:lstStyle/>
          <a:p>
            <a:pPr marL="0" indent="0">
              <a:buNone/>
            </a:pPr>
            <a:r>
              <a:rPr lang="en-GB" sz="2400" dirty="0">
                <a:latin typeface="Calibri-Light"/>
              </a:rPr>
              <a:t>Five principles</a:t>
            </a:r>
          </a:p>
          <a:p>
            <a:pPr marL="0" indent="0">
              <a:buNone/>
            </a:pPr>
            <a:r>
              <a:rPr lang="en-GB" sz="2400" dirty="0">
                <a:latin typeface="Calibri-Light"/>
              </a:rPr>
              <a:t>to guide the</a:t>
            </a:r>
          </a:p>
          <a:p>
            <a:pPr marL="0" indent="0">
              <a:buNone/>
            </a:pPr>
            <a:r>
              <a:rPr lang="en-GB" sz="2400" dirty="0">
                <a:latin typeface="Calibri-Light"/>
              </a:rPr>
              <a:t>environment</a:t>
            </a:r>
          </a:p>
          <a:p>
            <a:pPr marL="0" indent="0">
              <a:buNone/>
            </a:pPr>
            <a:r>
              <a:rPr lang="en-GB" sz="2400" dirty="0">
                <a:latin typeface="Calibri-Light"/>
              </a:rPr>
              <a:t>for recovery</a:t>
            </a:r>
          </a:p>
          <a:p>
            <a:pPr marL="0" indent="0">
              <a:buNone/>
            </a:pPr>
            <a:r>
              <a:rPr lang="en-GB" sz="2400" dirty="0">
                <a:latin typeface="Calibri-Light"/>
              </a:rPr>
              <a:t>from traumatic</a:t>
            </a:r>
          </a:p>
          <a:p>
            <a:pPr marL="0" indent="0">
              <a:buNone/>
            </a:pPr>
            <a:r>
              <a:rPr lang="en-GB" sz="2400" dirty="0">
                <a:latin typeface="Calibri-Light"/>
              </a:rPr>
              <a:t>events</a:t>
            </a:r>
          </a:p>
          <a:p>
            <a:pPr marL="0" indent="0">
              <a:buNone/>
            </a:pPr>
            <a:r>
              <a:rPr lang="en-GB" sz="2400" dirty="0">
                <a:latin typeface="Calibri-Light"/>
              </a:rPr>
              <a:t>(</a:t>
            </a:r>
            <a:r>
              <a:rPr lang="en-GB" sz="2400" dirty="0" err="1">
                <a:latin typeface="Calibri-Light"/>
              </a:rPr>
              <a:t>Hobfoll</a:t>
            </a:r>
            <a:r>
              <a:rPr lang="en-GB" sz="2400" dirty="0">
                <a:latin typeface="Calibri-Light"/>
              </a:rPr>
              <a:t> et al., 2007)</a:t>
            </a:r>
            <a:endParaRPr lang="en-GB" sz="2400" dirty="0"/>
          </a:p>
        </p:txBody>
      </p:sp>
      <p:sp>
        <p:nvSpPr>
          <p:cNvPr id="8" name="TextBox 7">
            <a:extLst>
              <a:ext uri="{FF2B5EF4-FFF2-40B4-BE49-F238E27FC236}">
                <a16:creationId xmlns:a16="http://schemas.microsoft.com/office/drawing/2014/main" id="{D98E0148-C63C-414C-BE9C-0CC8DC9E87F1}"/>
              </a:ext>
            </a:extLst>
          </p:cNvPr>
          <p:cNvSpPr txBox="1"/>
          <p:nvPr/>
        </p:nvSpPr>
        <p:spPr>
          <a:xfrm>
            <a:off x="6667500" y="657860"/>
            <a:ext cx="4724400" cy="597086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Sense of Safety</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Sense of Calm</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Sense of Connection</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Sense of Control</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Sense of Hope</a:t>
            </a:r>
          </a:p>
          <a:p>
            <a:endParaRPr lang="en-GB" dirty="0"/>
          </a:p>
        </p:txBody>
      </p:sp>
      <p:pic>
        <p:nvPicPr>
          <p:cNvPr id="9" name="Picture 8">
            <a:extLst>
              <a:ext uri="{FF2B5EF4-FFF2-40B4-BE49-F238E27FC236}">
                <a16:creationId xmlns:a16="http://schemas.microsoft.com/office/drawing/2014/main" id="{CF1AF9E2-2389-F77E-18D4-A7504BC9C907}"/>
              </a:ext>
            </a:extLst>
          </p:cNvPr>
          <p:cNvPicPr>
            <a:picLocks noChangeAspect="1"/>
          </p:cNvPicPr>
          <p:nvPr/>
        </p:nvPicPr>
        <p:blipFill>
          <a:blip r:embed="rId4"/>
          <a:stretch>
            <a:fillRect/>
          </a:stretch>
        </p:blipFill>
        <p:spPr>
          <a:xfrm>
            <a:off x="5187617" y="1852613"/>
            <a:ext cx="999831" cy="853514"/>
          </a:xfrm>
          <a:prstGeom prst="rect">
            <a:avLst/>
          </a:prstGeom>
        </p:spPr>
      </p:pic>
      <p:pic>
        <p:nvPicPr>
          <p:cNvPr id="10" name="Picture 9">
            <a:extLst>
              <a:ext uri="{FF2B5EF4-FFF2-40B4-BE49-F238E27FC236}">
                <a16:creationId xmlns:a16="http://schemas.microsoft.com/office/drawing/2014/main" id="{E1664386-A1F2-4250-8E0F-CD17CCF83F55}"/>
              </a:ext>
            </a:extLst>
          </p:cNvPr>
          <p:cNvPicPr>
            <a:picLocks noChangeAspect="1"/>
          </p:cNvPicPr>
          <p:nvPr/>
        </p:nvPicPr>
        <p:blipFill>
          <a:blip r:embed="rId5"/>
          <a:stretch>
            <a:fillRect/>
          </a:stretch>
        </p:blipFill>
        <p:spPr>
          <a:xfrm>
            <a:off x="5050924" y="3181606"/>
            <a:ext cx="1273215" cy="856527"/>
          </a:xfrm>
          <a:prstGeom prst="rect">
            <a:avLst/>
          </a:prstGeom>
        </p:spPr>
      </p:pic>
      <p:pic>
        <p:nvPicPr>
          <p:cNvPr id="11" name="Picture 10">
            <a:extLst>
              <a:ext uri="{FF2B5EF4-FFF2-40B4-BE49-F238E27FC236}">
                <a16:creationId xmlns:a16="http://schemas.microsoft.com/office/drawing/2014/main" id="{2C5D4095-6CBF-4B84-B26B-456622440259}"/>
              </a:ext>
            </a:extLst>
          </p:cNvPr>
          <p:cNvPicPr>
            <a:picLocks noChangeAspect="1"/>
          </p:cNvPicPr>
          <p:nvPr/>
        </p:nvPicPr>
        <p:blipFill>
          <a:blip r:embed="rId6"/>
          <a:stretch>
            <a:fillRect/>
          </a:stretch>
        </p:blipFill>
        <p:spPr>
          <a:xfrm>
            <a:off x="5187617" y="4513612"/>
            <a:ext cx="1036865" cy="845625"/>
          </a:xfrm>
          <a:prstGeom prst="rect">
            <a:avLst/>
          </a:prstGeom>
        </p:spPr>
      </p:pic>
      <p:pic>
        <p:nvPicPr>
          <p:cNvPr id="12" name="Picture 11">
            <a:extLst>
              <a:ext uri="{FF2B5EF4-FFF2-40B4-BE49-F238E27FC236}">
                <a16:creationId xmlns:a16="http://schemas.microsoft.com/office/drawing/2014/main" id="{0CED9CAB-D29A-4C54-80FC-A18BB7544576}"/>
              </a:ext>
            </a:extLst>
          </p:cNvPr>
          <p:cNvPicPr>
            <a:picLocks noChangeAspect="1"/>
          </p:cNvPicPr>
          <p:nvPr/>
        </p:nvPicPr>
        <p:blipFill>
          <a:blip r:embed="rId7"/>
          <a:stretch>
            <a:fillRect/>
          </a:stretch>
        </p:blipFill>
        <p:spPr>
          <a:xfrm>
            <a:off x="5331156" y="5615940"/>
            <a:ext cx="787078" cy="1012785"/>
          </a:xfrm>
          <a:prstGeom prst="rect">
            <a:avLst/>
          </a:prstGeom>
        </p:spPr>
      </p:pic>
    </p:spTree>
    <p:extLst>
      <p:ext uri="{BB962C8B-B14F-4D97-AF65-F5344CB8AC3E}">
        <p14:creationId xmlns:p14="http://schemas.microsoft.com/office/powerpoint/2010/main" val="1605206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9E6996-A3E7-EC4A-C691-4ED0525E446A}"/>
              </a:ext>
            </a:extLst>
          </p:cNvPr>
          <p:cNvSpPr txBox="1"/>
          <p:nvPr/>
        </p:nvSpPr>
        <p:spPr>
          <a:xfrm>
            <a:off x="929739" y="671691"/>
            <a:ext cx="5608222" cy="6186309"/>
          </a:xfrm>
          <a:prstGeom prst="rect">
            <a:avLst/>
          </a:prstGeom>
          <a:noFill/>
        </p:spPr>
        <p:txBody>
          <a:bodyPr wrap="square" rtlCol="0">
            <a:spAutoFit/>
          </a:bodyPr>
          <a:lstStyle/>
          <a:p>
            <a:r>
              <a:rPr lang="en-GB" sz="4400" b="1" dirty="0">
                <a:solidFill>
                  <a:srgbClr val="FF0000"/>
                </a:solidFill>
              </a:rPr>
              <a:t>P</a:t>
            </a:r>
            <a:r>
              <a:rPr lang="en-GB" sz="4400" dirty="0">
                <a:solidFill>
                  <a:srgbClr val="FF0000"/>
                </a:solidFill>
              </a:rPr>
              <a:t>layfulness</a:t>
            </a:r>
            <a:endParaRPr lang="en-GB" sz="4400" b="1" dirty="0">
              <a:solidFill>
                <a:srgbClr val="FF0000"/>
              </a:solidFill>
            </a:endParaRPr>
          </a:p>
          <a:p>
            <a:endParaRPr lang="en-GB" sz="4400" dirty="0">
              <a:solidFill>
                <a:srgbClr val="FF0000"/>
              </a:solidFill>
            </a:endParaRPr>
          </a:p>
          <a:p>
            <a:r>
              <a:rPr lang="en-GB" sz="4400" b="1" dirty="0">
                <a:solidFill>
                  <a:srgbClr val="FF0000"/>
                </a:solidFill>
              </a:rPr>
              <a:t>A</a:t>
            </a:r>
            <a:r>
              <a:rPr lang="en-GB" sz="4400" dirty="0">
                <a:solidFill>
                  <a:srgbClr val="FF0000"/>
                </a:solidFill>
              </a:rPr>
              <a:t>cceptance</a:t>
            </a:r>
            <a:endParaRPr lang="en-GB" sz="4400" b="1" dirty="0">
              <a:solidFill>
                <a:srgbClr val="FF0000"/>
              </a:solidFill>
            </a:endParaRPr>
          </a:p>
          <a:p>
            <a:endParaRPr lang="en-GB" sz="4400" b="1" dirty="0">
              <a:solidFill>
                <a:srgbClr val="FF0000"/>
              </a:solidFill>
            </a:endParaRPr>
          </a:p>
          <a:p>
            <a:r>
              <a:rPr lang="en-GB" sz="4400" b="1" dirty="0">
                <a:solidFill>
                  <a:srgbClr val="FF0000"/>
                </a:solidFill>
              </a:rPr>
              <a:t>C</a:t>
            </a:r>
            <a:r>
              <a:rPr lang="en-GB" sz="4400" dirty="0">
                <a:solidFill>
                  <a:srgbClr val="FF0000"/>
                </a:solidFill>
              </a:rPr>
              <a:t>uriosity</a:t>
            </a:r>
            <a:endParaRPr lang="en-GB" sz="4400" b="1" dirty="0">
              <a:solidFill>
                <a:srgbClr val="FF0000"/>
              </a:solidFill>
            </a:endParaRPr>
          </a:p>
          <a:p>
            <a:endParaRPr lang="en-GB" sz="4400" b="1" dirty="0">
              <a:solidFill>
                <a:srgbClr val="FF0000"/>
              </a:solidFill>
            </a:endParaRPr>
          </a:p>
          <a:p>
            <a:r>
              <a:rPr lang="en-GB" sz="4400" b="1" dirty="0">
                <a:solidFill>
                  <a:srgbClr val="FF0000"/>
                </a:solidFill>
              </a:rPr>
              <a:t>E</a:t>
            </a:r>
            <a:r>
              <a:rPr lang="en-GB" sz="4400" dirty="0">
                <a:solidFill>
                  <a:srgbClr val="FF0000"/>
                </a:solidFill>
              </a:rPr>
              <a:t>mpathy</a:t>
            </a:r>
            <a:endParaRPr lang="en-GB" sz="4400" b="1" dirty="0">
              <a:solidFill>
                <a:srgbClr val="FF0000"/>
              </a:solidFill>
            </a:endParaRPr>
          </a:p>
          <a:p>
            <a:endParaRPr lang="en-GB" sz="4400" dirty="0">
              <a:solidFill>
                <a:srgbClr val="FF0000"/>
              </a:solidFill>
            </a:endParaRPr>
          </a:p>
          <a:p>
            <a:endParaRPr lang="en-GB" sz="4400" dirty="0">
              <a:solidFill>
                <a:srgbClr val="FF0000"/>
              </a:solidFill>
            </a:endParaRPr>
          </a:p>
        </p:txBody>
      </p:sp>
      <p:pic>
        <p:nvPicPr>
          <p:cNvPr id="7" name="Picture 6">
            <a:extLst>
              <a:ext uri="{FF2B5EF4-FFF2-40B4-BE49-F238E27FC236}">
                <a16:creationId xmlns:a16="http://schemas.microsoft.com/office/drawing/2014/main" id="{C4F6E938-3EA7-6393-2282-116CD9B1AC7D}"/>
              </a:ext>
            </a:extLst>
          </p:cNvPr>
          <p:cNvPicPr>
            <a:picLocks noChangeAspect="1"/>
          </p:cNvPicPr>
          <p:nvPr/>
        </p:nvPicPr>
        <p:blipFill>
          <a:blip r:embed="rId3"/>
          <a:stretch>
            <a:fillRect/>
          </a:stretch>
        </p:blipFill>
        <p:spPr>
          <a:xfrm>
            <a:off x="478595" y="585337"/>
            <a:ext cx="451143" cy="5072312"/>
          </a:xfrm>
          <a:prstGeom prst="rect">
            <a:avLst/>
          </a:prstGeom>
        </p:spPr>
      </p:pic>
      <p:sp>
        <p:nvSpPr>
          <p:cNvPr id="8" name="TextBox 7">
            <a:extLst>
              <a:ext uri="{FF2B5EF4-FFF2-40B4-BE49-F238E27FC236}">
                <a16:creationId xmlns:a16="http://schemas.microsoft.com/office/drawing/2014/main" id="{8E65B805-AF9D-8AB7-5466-1B4FC73A5E9E}"/>
              </a:ext>
            </a:extLst>
          </p:cNvPr>
          <p:cNvSpPr txBox="1"/>
          <p:nvPr/>
        </p:nvSpPr>
        <p:spPr>
          <a:xfrm>
            <a:off x="3910064" y="482154"/>
            <a:ext cx="4371871" cy="7848302"/>
          </a:xfrm>
          <a:prstGeom prst="rect">
            <a:avLst/>
          </a:prstGeom>
          <a:noFill/>
        </p:spPr>
        <p:txBody>
          <a:bodyPr wrap="square" rtlCol="0">
            <a:spAutoFit/>
          </a:bodyPr>
          <a:lstStyle/>
          <a:p>
            <a:r>
              <a:rPr lang="en-GB" dirty="0"/>
              <a:t>A playful approach can help you to feel someone is alongside you and can add enjoyment when things are tough</a:t>
            </a:r>
          </a:p>
          <a:p>
            <a:endParaRPr lang="en-GB" dirty="0"/>
          </a:p>
          <a:p>
            <a:endParaRPr lang="en-GB" dirty="0"/>
          </a:p>
          <a:p>
            <a:r>
              <a:rPr lang="en-GB" dirty="0"/>
              <a:t>When someone accepts your experiences and the reasons for your behaviour, this can you feel safe. Non- judgemental approach.</a:t>
            </a:r>
          </a:p>
          <a:p>
            <a:endParaRPr lang="en-GB" dirty="0"/>
          </a:p>
          <a:p>
            <a:r>
              <a:rPr lang="en-GB" dirty="0"/>
              <a:t>Someone being curious about your feelings and behaviour can help you feel understood and help you make sense of difficult feelings and experiences ‘I wonder’</a:t>
            </a:r>
          </a:p>
          <a:p>
            <a:endParaRPr lang="en-GB" dirty="0"/>
          </a:p>
          <a:p>
            <a:r>
              <a:rPr lang="en-GB" dirty="0"/>
              <a:t>Having support helps you to feel you are not alone, someone who can be with you in the darkest places, you can then think safely about past and current experiences.</a:t>
            </a:r>
          </a:p>
          <a:p>
            <a:endParaRPr lang="en-GB" dirty="0"/>
          </a:p>
          <a:p>
            <a:r>
              <a:rPr lang="en-GB" dirty="0">
                <a:hlinkClick r:id="rId4"/>
              </a:rPr>
              <a:t>https://youtu.be/1Evwgu369Jw</a:t>
            </a:r>
            <a:endParaRPr lang="en-GB" dirty="0"/>
          </a:p>
          <a:p>
            <a:endParaRPr lang="en-GB" dirty="0"/>
          </a:p>
          <a:p>
            <a:endParaRPr lang="en-GB" dirty="0"/>
          </a:p>
          <a:p>
            <a:endParaRPr lang="en-GB" dirty="0"/>
          </a:p>
          <a:p>
            <a:endParaRPr lang="en-GB" dirty="0"/>
          </a:p>
          <a:p>
            <a:endParaRPr lang="en-GB" dirty="0"/>
          </a:p>
          <a:p>
            <a:endParaRPr lang="en-GB" dirty="0"/>
          </a:p>
        </p:txBody>
      </p:sp>
      <p:pic>
        <p:nvPicPr>
          <p:cNvPr id="9" name="Picture 8">
            <a:extLst>
              <a:ext uri="{FF2B5EF4-FFF2-40B4-BE49-F238E27FC236}">
                <a16:creationId xmlns:a16="http://schemas.microsoft.com/office/drawing/2014/main" id="{65AABCA1-BFE6-4BFB-BC89-B56A8E28AC2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69241" y="671691"/>
            <a:ext cx="1619416" cy="1214562"/>
          </a:xfrm>
          <a:prstGeom prst="rect">
            <a:avLst/>
          </a:prstGeom>
        </p:spPr>
      </p:pic>
      <p:pic>
        <p:nvPicPr>
          <p:cNvPr id="11" name="Picture 10">
            <a:extLst>
              <a:ext uri="{FF2B5EF4-FFF2-40B4-BE49-F238E27FC236}">
                <a16:creationId xmlns:a16="http://schemas.microsoft.com/office/drawing/2014/main" id="{BA15AF8C-5850-411F-82A2-4757A62D207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169241" y="1982932"/>
            <a:ext cx="2032168" cy="1354779"/>
          </a:xfrm>
          <a:prstGeom prst="rect">
            <a:avLst/>
          </a:prstGeom>
        </p:spPr>
      </p:pic>
      <p:pic>
        <p:nvPicPr>
          <p:cNvPr id="13" name="Picture 12">
            <a:extLst>
              <a:ext uri="{FF2B5EF4-FFF2-40B4-BE49-F238E27FC236}">
                <a16:creationId xmlns:a16="http://schemas.microsoft.com/office/drawing/2014/main" id="{0DFA091C-D02B-414D-9FE7-ABB4E23E6F4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170428" y="3520288"/>
            <a:ext cx="2045142" cy="1362349"/>
          </a:xfrm>
          <a:prstGeom prst="rect">
            <a:avLst/>
          </a:prstGeom>
        </p:spPr>
      </p:pic>
      <p:pic>
        <p:nvPicPr>
          <p:cNvPr id="16" name="Picture 15">
            <a:extLst>
              <a:ext uri="{FF2B5EF4-FFF2-40B4-BE49-F238E27FC236}">
                <a16:creationId xmlns:a16="http://schemas.microsoft.com/office/drawing/2014/main" id="{267F233D-89DA-4757-8FBA-A3960F87783A}"/>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194576" y="5065214"/>
            <a:ext cx="2046722" cy="1362349"/>
          </a:xfrm>
          <a:prstGeom prst="rect">
            <a:avLst/>
          </a:prstGeom>
        </p:spPr>
      </p:pic>
    </p:spTree>
    <p:extLst>
      <p:ext uri="{BB962C8B-B14F-4D97-AF65-F5344CB8AC3E}">
        <p14:creationId xmlns:p14="http://schemas.microsoft.com/office/powerpoint/2010/main" val="2616663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0BC8A-BC56-AB54-7492-9B2F546D67B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CAB4861-EAF0-2C70-6E20-7EE3240E2B8C}"/>
              </a:ext>
            </a:extLst>
          </p:cNvPr>
          <p:cNvSpPr txBox="1"/>
          <p:nvPr/>
        </p:nvSpPr>
        <p:spPr>
          <a:xfrm>
            <a:off x="500932" y="349563"/>
            <a:ext cx="7323260" cy="954107"/>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Parents/adults try to provide nurture , behavioural support, guidance and teaching…………..however the impact of complex trauma and on children </a:t>
            </a:r>
            <a:r>
              <a:rPr lang="en-GB" sz="2000" dirty="0">
                <a:latin typeface="Arial" panose="020B0604020202020204" pitchFamily="34" charset="0"/>
                <a:cs typeface="Arial" panose="020B0604020202020204" pitchFamily="34" charset="0"/>
              </a:rPr>
              <a:t>means……..</a:t>
            </a:r>
          </a:p>
        </p:txBody>
      </p:sp>
      <p:pic>
        <p:nvPicPr>
          <p:cNvPr id="1033" name="Picture 9" descr="C:\Users\MatthewsS010\AppData\Local\Microsoft\Windows\Temporary Internet Files\Content.IE5\Y5DBO1JX\Bully-Kid[1].gif">
            <a:extLst>
              <a:ext uri="{FF2B5EF4-FFF2-40B4-BE49-F238E27FC236}">
                <a16:creationId xmlns:a16="http://schemas.microsoft.com/office/drawing/2014/main" id="{CDC7AE52-A2D8-67C9-194D-750098EDF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9168"/>
            <a:ext cx="2361884" cy="2209022"/>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6E11FB61-B011-C447-60BE-88E91354E946}"/>
              </a:ext>
            </a:extLst>
          </p:cNvPr>
          <p:cNvSpPr/>
          <p:nvPr/>
        </p:nvSpPr>
        <p:spPr>
          <a:xfrm>
            <a:off x="2608720" y="5195025"/>
            <a:ext cx="1915064" cy="140030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cannot be good enough for you</a:t>
            </a:r>
          </a:p>
        </p:txBody>
      </p:sp>
      <p:sp>
        <p:nvSpPr>
          <p:cNvPr id="12" name="Cloud 11">
            <a:extLst>
              <a:ext uri="{FF2B5EF4-FFF2-40B4-BE49-F238E27FC236}">
                <a16:creationId xmlns:a16="http://schemas.microsoft.com/office/drawing/2014/main" id="{36116106-51A7-9A1D-5149-62A1BED9768C}"/>
              </a:ext>
            </a:extLst>
          </p:cNvPr>
          <p:cNvSpPr/>
          <p:nvPr/>
        </p:nvSpPr>
        <p:spPr>
          <a:xfrm>
            <a:off x="2545906" y="1496161"/>
            <a:ext cx="2138536" cy="154194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need to be in charge so I feel </a:t>
            </a:r>
            <a:r>
              <a:rPr lang="en-GB" sz="3200" b="1" dirty="0"/>
              <a:t>safe</a:t>
            </a:r>
          </a:p>
        </p:txBody>
      </p:sp>
      <p:sp>
        <p:nvSpPr>
          <p:cNvPr id="13" name="Cloud 12">
            <a:extLst>
              <a:ext uri="{FF2B5EF4-FFF2-40B4-BE49-F238E27FC236}">
                <a16:creationId xmlns:a16="http://schemas.microsoft.com/office/drawing/2014/main" id="{F4EDCAC8-7DD5-2105-2FB5-685A4640F9DA}"/>
              </a:ext>
            </a:extLst>
          </p:cNvPr>
          <p:cNvSpPr/>
          <p:nvPr/>
        </p:nvSpPr>
        <p:spPr>
          <a:xfrm>
            <a:off x="235546" y="1413890"/>
            <a:ext cx="1850504" cy="17064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am afraid you will reject me</a:t>
            </a:r>
          </a:p>
        </p:txBody>
      </p:sp>
      <p:sp>
        <p:nvSpPr>
          <p:cNvPr id="14" name="Cloud 13">
            <a:extLst>
              <a:ext uri="{FF2B5EF4-FFF2-40B4-BE49-F238E27FC236}">
                <a16:creationId xmlns:a16="http://schemas.microsoft.com/office/drawing/2014/main" id="{0E2D3F71-31AD-1488-2360-52A9FC276A90}"/>
              </a:ext>
            </a:extLst>
          </p:cNvPr>
          <p:cNvSpPr/>
          <p:nvPr/>
        </p:nvSpPr>
        <p:spPr>
          <a:xfrm>
            <a:off x="2434232" y="3238031"/>
            <a:ext cx="2361884" cy="15379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have learnt adults are not to be </a:t>
            </a:r>
            <a:r>
              <a:rPr lang="en-GB" sz="2800" b="1" dirty="0"/>
              <a:t>trusted</a:t>
            </a:r>
          </a:p>
        </p:txBody>
      </p:sp>
      <p:pic>
        <p:nvPicPr>
          <p:cNvPr id="10" name="Picture 9">
            <a:extLst>
              <a:ext uri="{FF2B5EF4-FFF2-40B4-BE49-F238E27FC236}">
                <a16:creationId xmlns:a16="http://schemas.microsoft.com/office/drawing/2014/main" id="{30BCC5E5-04B1-BC03-BB8C-E80384942996}"/>
              </a:ext>
            </a:extLst>
          </p:cNvPr>
          <p:cNvPicPr>
            <a:picLocks noChangeAspect="1"/>
          </p:cNvPicPr>
          <p:nvPr/>
        </p:nvPicPr>
        <p:blipFill>
          <a:blip r:embed="rId3"/>
          <a:stretch>
            <a:fillRect/>
          </a:stretch>
        </p:blipFill>
        <p:spPr>
          <a:xfrm>
            <a:off x="5046453" y="957535"/>
            <a:ext cx="7039155" cy="5469144"/>
          </a:xfrm>
          <a:prstGeom prst="rect">
            <a:avLst/>
          </a:prstGeom>
        </p:spPr>
      </p:pic>
    </p:spTree>
    <p:extLst>
      <p:ext uri="{BB962C8B-B14F-4D97-AF65-F5344CB8AC3E}">
        <p14:creationId xmlns:p14="http://schemas.microsoft.com/office/powerpoint/2010/main" val="1318841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C214CA-360A-A3CC-C350-8026B9037EE9}"/>
              </a:ext>
            </a:extLst>
          </p:cNvPr>
          <p:cNvSpPr>
            <a:spLocks noGrp="1"/>
          </p:cNvSpPr>
          <p:nvPr>
            <p:ph type="body" sz="quarter" idx="13"/>
          </p:nvPr>
        </p:nvSpPr>
        <p:spPr/>
        <p:txBody>
          <a:bodyPr/>
          <a:lstStyle/>
          <a:p>
            <a:endParaRPr lang="en-GB"/>
          </a:p>
        </p:txBody>
      </p:sp>
      <p:sp>
        <p:nvSpPr>
          <p:cNvPr id="5" name="TextBox 4"/>
          <p:cNvSpPr txBox="1"/>
          <p:nvPr/>
        </p:nvSpPr>
        <p:spPr>
          <a:xfrm>
            <a:off x="2" y="307571"/>
            <a:ext cx="9094122" cy="7909858"/>
          </a:xfrm>
          <a:prstGeom prst="rect">
            <a:avLst/>
          </a:prstGeom>
          <a:noFill/>
        </p:spPr>
        <p:txBody>
          <a:bodyPr wrap="square" rtlCol="0">
            <a:spAutoFit/>
          </a:bodyPr>
          <a:lstStyle/>
          <a:p>
            <a:r>
              <a:rPr lang="en-GB" sz="2400" b="1" dirty="0">
                <a:solidFill>
                  <a:srgbClr val="FF0000"/>
                </a:solidFill>
              </a:rPr>
              <a:t>Behaviour management approaches……………………….</a:t>
            </a:r>
          </a:p>
          <a:p>
            <a:endParaRPr lang="en-GB" sz="2400" b="1" dirty="0">
              <a:solidFill>
                <a:srgbClr val="FF0000"/>
              </a:solidFill>
            </a:endParaRPr>
          </a:p>
          <a:p>
            <a:pPr marL="342900" indent="-342900">
              <a:buFont typeface="Arial" panose="020B0604020202020204" pitchFamily="34" charset="0"/>
              <a:buChar char="•"/>
            </a:pPr>
            <a:r>
              <a:rPr lang="en-GB" sz="2000" dirty="0"/>
              <a:t>Focusing on behaviour , does not help a child build </a:t>
            </a:r>
            <a:r>
              <a:rPr lang="en-GB" sz="2000" b="1" dirty="0">
                <a:solidFill>
                  <a:srgbClr val="FF0000"/>
                </a:solidFill>
              </a:rPr>
              <a:t>trust</a:t>
            </a:r>
            <a:r>
              <a:rPr lang="en-GB" sz="2000" dirty="0"/>
              <a:t> in the relationship and safety</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Without a solid relationship, can be </a:t>
            </a:r>
            <a:r>
              <a:rPr lang="en-GB" sz="2000" b="1" dirty="0">
                <a:solidFill>
                  <a:srgbClr val="FF0000"/>
                </a:solidFill>
              </a:rPr>
              <a:t>shame</a:t>
            </a:r>
            <a:r>
              <a:rPr lang="en-GB" sz="2000" dirty="0"/>
              <a:t> inducing. This prevents the experience of guilt so children cannot feel remorse or learn to make amends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Represents an evaluation. Children experience disproval of </a:t>
            </a:r>
            <a:r>
              <a:rPr lang="en-GB" sz="2000" b="1" dirty="0">
                <a:solidFill>
                  <a:srgbClr val="FF0000"/>
                </a:solidFill>
              </a:rPr>
              <a:t>self</a:t>
            </a:r>
            <a:r>
              <a:rPr lang="en-GB" sz="2000" dirty="0"/>
              <a:t> not behaviour, triggering shame. If rewarded they fear they cannot sustain this, </a:t>
            </a:r>
            <a:r>
              <a:rPr lang="en-GB" sz="2000" b="1" dirty="0">
                <a:solidFill>
                  <a:srgbClr val="FF0000"/>
                </a:solidFill>
              </a:rPr>
              <a:t>triggering anxiety  </a:t>
            </a:r>
            <a:r>
              <a:rPr lang="en-GB" sz="2000" dirty="0"/>
              <a:t>and shame about being found out to be bad really.</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Consequences may feel like loss of relationship. Love is conditional and can be lost. Children expect this and discipline triggers fears of </a:t>
            </a:r>
            <a:r>
              <a:rPr lang="en-GB" sz="2000" b="1" dirty="0">
                <a:solidFill>
                  <a:srgbClr val="FF0000"/>
                </a:solidFill>
              </a:rPr>
              <a:t>abandonment</a:t>
            </a:r>
            <a:r>
              <a:rPr lang="en-GB" sz="2000" dirty="0"/>
              <a:t>.</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Focus on predictability and consistency, so that a child learns cause and effect. If a child has grown up in a chaotic, unpredictable environment they cannot make sense of cause and effect. A consequence will be experienced as a parenting </a:t>
            </a:r>
            <a:r>
              <a:rPr lang="en-GB" sz="2000" b="1" dirty="0">
                <a:solidFill>
                  <a:srgbClr val="FF0000"/>
                </a:solidFill>
              </a:rPr>
              <a:t>being mean </a:t>
            </a:r>
            <a:r>
              <a:rPr lang="en-GB" sz="2000" dirty="0"/>
              <a:t>to them as not linked to the cause.</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r>
              <a:rPr lang="en-GB" sz="2000" dirty="0"/>
              <a:t> </a:t>
            </a:r>
          </a:p>
          <a:p>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p:txBody>
      </p:sp>
    </p:spTree>
    <p:extLst>
      <p:ext uri="{BB962C8B-B14F-4D97-AF65-F5344CB8AC3E}">
        <p14:creationId xmlns:p14="http://schemas.microsoft.com/office/powerpoint/2010/main" val="1426012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BDD21-3188-B75A-6309-95B7536EC7A5}"/>
              </a:ext>
            </a:extLst>
          </p:cNvPr>
          <p:cNvPicPr>
            <a:picLocks noChangeAspect="1"/>
          </p:cNvPicPr>
          <p:nvPr/>
        </p:nvPicPr>
        <p:blipFill>
          <a:blip r:embed="rId3"/>
          <a:stretch>
            <a:fillRect/>
          </a:stretch>
        </p:blipFill>
        <p:spPr>
          <a:xfrm>
            <a:off x="2685115" y="0"/>
            <a:ext cx="6821770" cy="6858000"/>
          </a:xfrm>
          <a:prstGeom prst="rect">
            <a:avLst/>
          </a:prstGeom>
        </p:spPr>
      </p:pic>
    </p:spTree>
    <p:extLst>
      <p:ext uri="{BB962C8B-B14F-4D97-AF65-F5344CB8AC3E}">
        <p14:creationId xmlns:p14="http://schemas.microsoft.com/office/powerpoint/2010/main" val="276166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9428AA-FBB5-4FE0-975A-AAA6CA5FFDCE}"/>
              </a:ext>
            </a:extLst>
          </p:cNvPr>
          <p:cNvSpPr txBox="1">
            <a:spLocks/>
          </p:cNvSpPr>
          <p:nvPr/>
        </p:nvSpPr>
        <p:spPr>
          <a:xfrm>
            <a:off x="511535" y="66602"/>
            <a:ext cx="10892624"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GB" sz="3600" b="1" dirty="0">
                <a:solidFill>
                  <a:srgbClr val="FF0000"/>
                </a:solidFill>
              </a:rPr>
              <a:t>Connect to Calm………………Connection before Correction</a:t>
            </a:r>
          </a:p>
        </p:txBody>
      </p:sp>
      <p:pic>
        <p:nvPicPr>
          <p:cNvPr id="6" name="Content Placeholder 3">
            <a:extLst>
              <a:ext uri="{FF2B5EF4-FFF2-40B4-BE49-F238E27FC236}">
                <a16:creationId xmlns:a16="http://schemas.microsoft.com/office/drawing/2014/main" id="{8459AF83-EFCB-4174-92CC-963BD610C8CF}"/>
              </a:ext>
            </a:extLst>
          </p:cNvPr>
          <p:cNvPicPr>
            <a:picLocks noGrp="1" noChangeAspect="1"/>
          </p:cNvPicPr>
          <p:nvPr>
            <p:ph idx="1"/>
          </p:nvPr>
        </p:nvPicPr>
        <p:blipFill>
          <a:blip r:embed="rId3"/>
          <a:stretch>
            <a:fillRect/>
          </a:stretch>
        </p:blipFill>
        <p:spPr>
          <a:xfrm>
            <a:off x="3021494" y="1618898"/>
            <a:ext cx="6158547" cy="4351338"/>
          </a:xfrm>
          <a:prstGeom prst="rect">
            <a:avLst/>
          </a:prstGeom>
        </p:spPr>
      </p:pic>
      <p:sp>
        <p:nvSpPr>
          <p:cNvPr id="8" name="Rectangle 7">
            <a:extLst>
              <a:ext uri="{FF2B5EF4-FFF2-40B4-BE49-F238E27FC236}">
                <a16:creationId xmlns:a16="http://schemas.microsoft.com/office/drawing/2014/main" id="{DCB81824-A2DB-43E8-955B-DF67C33DD62B}"/>
              </a:ext>
            </a:extLst>
          </p:cNvPr>
          <p:cNvSpPr/>
          <p:nvPr/>
        </p:nvSpPr>
        <p:spPr>
          <a:xfrm>
            <a:off x="511535" y="1449932"/>
            <a:ext cx="3048000" cy="1477328"/>
          </a:xfrm>
          <a:prstGeom prst="rect">
            <a:avLst/>
          </a:prstGeom>
        </p:spPr>
        <p:txBody>
          <a:bodyPr wrap="square">
            <a:spAutoFit/>
          </a:bodyPr>
          <a:lstStyle/>
          <a:p>
            <a:r>
              <a:rPr lang="en-GB" b="1" dirty="0">
                <a:solidFill>
                  <a:srgbClr val="601125"/>
                </a:solidFill>
                <a:latin typeface="Lato-Bold"/>
              </a:rPr>
              <a:t>Third: </a:t>
            </a:r>
            <a:r>
              <a:rPr lang="en-GB" dirty="0">
                <a:solidFill>
                  <a:srgbClr val="601125"/>
                </a:solidFill>
                <a:latin typeface="Lato-Regular"/>
              </a:rPr>
              <a:t>We can</a:t>
            </a:r>
          </a:p>
          <a:p>
            <a:r>
              <a:rPr lang="en-GB" dirty="0">
                <a:solidFill>
                  <a:srgbClr val="601125"/>
                </a:solidFill>
                <a:latin typeface="Lato-Regular"/>
              </a:rPr>
              <a:t>support the child to</a:t>
            </a:r>
          </a:p>
          <a:p>
            <a:r>
              <a:rPr lang="en-GB" dirty="0">
                <a:solidFill>
                  <a:srgbClr val="601125"/>
                </a:solidFill>
                <a:latin typeface="Lato-Regular"/>
              </a:rPr>
              <a:t>reflect, learn, remember,</a:t>
            </a:r>
          </a:p>
          <a:p>
            <a:r>
              <a:rPr lang="en-GB" dirty="0">
                <a:solidFill>
                  <a:srgbClr val="601125"/>
                </a:solidFill>
                <a:latin typeface="Lato-Regular"/>
              </a:rPr>
              <a:t>articulate and become</a:t>
            </a:r>
          </a:p>
          <a:p>
            <a:r>
              <a:rPr lang="en-GB" dirty="0">
                <a:solidFill>
                  <a:srgbClr val="601125"/>
                </a:solidFill>
                <a:latin typeface="Lato-Regular"/>
              </a:rPr>
              <a:t>self-assured.</a:t>
            </a:r>
            <a:endParaRPr lang="en-GB" dirty="0"/>
          </a:p>
        </p:txBody>
      </p:sp>
      <p:sp>
        <p:nvSpPr>
          <p:cNvPr id="7" name="Rectangle 6">
            <a:extLst>
              <a:ext uri="{FF2B5EF4-FFF2-40B4-BE49-F238E27FC236}">
                <a16:creationId xmlns:a16="http://schemas.microsoft.com/office/drawing/2014/main" id="{2E8085EF-EE73-4507-A623-0521A0A12D9A}"/>
              </a:ext>
            </a:extLst>
          </p:cNvPr>
          <p:cNvSpPr/>
          <p:nvPr/>
        </p:nvSpPr>
        <p:spPr>
          <a:xfrm>
            <a:off x="1129085" y="3380725"/>
            <a:ext cx="3784819" cy="1200329"/>
          </a:xfrm>
          <a:prstGeom prst="rect">
            <a:avLst/>
          </a:prstGeom>
        </p:spPr>
        <p:txBody>
          <a:bodyPr wrap="square">
            <a:spAutoFit/>
          </a:bodyPr>
          <a:lstStyle/>
          <a:p>
            <a:r>
              <a:rPr lang="en-GB" b="1" dirty="0">
                <a:solidFill>
                  <a:srgbClr val="601125"/>
                </a:solidFill>
                <a:latin typeface="Lato-Bold"/>
              </a:rPr>
              <a:t>Second: </a:t>
            </a:r>
            <a:r>
              <a:rPr lang="en-GB" dirty="0">
                <a:solidFill>
                  <a:srgbClr val="601125"/>
                </a:solidFill>
                <a:latin typeface="Lato-Regular"/>
              </a:rPr>
              <a:t>We must relate</a:t>
            </a:r>
          </a:p>
          <a:p>
            <a:r>
              <a:rPr lang="en-GB" dirty="0">
                <a:solidFill>
                  <a:srgbClr val="601125"/>
                </a:solidFill>
                <a:latin typeface="Lato-Regular"/>
              </a:rPr>
              <a:t>and connect with the child</a:t>
            </a:r>
          </a:p>
          <a:p>
            <a:r>
              <a:rPr lang="en-GB" dirty="0">
                <a:solidFill>
                  <a:srgbClr val="601125"/>
                </a:solidFill>
                <a:latin typeface="Lato-Regular"/>
              </a:rPr>
              <a:t>through an attuned and</a:t>
            </a:r>
          </a:p>
          <a:p>
            <a:r>
              <a:rPr lang="en-GB" dirty="0">
                <a:solidFill>
                  <a:srgbClr val="601125"/>
                </a:solidFill>
                <a:latin typeface="Lato-Regular"/>
              </a:rPr>
              <a:t>sensitive relationship.</a:t>
            </a:r>
            <a:endParaRPr lang="en-GB" dirty="0"/>
          </a:p>
        </p:txBody>
      </p:sp>
      <p:sp>
        <p:nvSpPr>
          <p:cNvPr id="9" name="Rectangle 8">
            <a:extLst>
              <a:ext uri="{FF2B5EF4-FFF2-40B4-BE49-F238E27FC236}">
                <a16:creationId xmlns:a16="http://schemas.microsoft.com/office/drawing/2014/main" id="{3159CF9A-C6ED-433E-B3EE-01F9D346EA2F}"/>
              </a:ext>
            </a:extLst>
          </p:cNvPr>
          <p:cNvSpPr/>
          <p:nvPr/>
        </p:nvSpPr>
        <p:spPr>
          <a:xfrm>
            <a:off x="2035535" y="4915846"/>
            <a:ext cx="3355450" cy="1200329"/>
          </a:xfrm>
          <a:prstGeom prst="rect">
            <a:avLst/>
          </a:prstGeom>
        </p:spPr>
        <p:txBody>
          <a:bodyPr wrap="square">
            <a:spAutoFit/>
          </a:bodyPr>
          <a:lstStyle/>
          <a:p>
            <a:r>
              <a:rPr lang="en-GB" b="1" dirty="0">
                <a:solidFill>
                  <a:srgbClr val="601125"/>
                </a:solidFill>
                <a:latin typeface="Lato-Bold"/>
              </a:rPr>
              <a:t>First: </a:t>
            </a:r>
            <a:r>
              <a:rPr lang="en-GB" dirty="0">
                <a:solidFill>
                  <a:srgbClr val="601125"/>
                </a:solidFill>
                <a:latin typeface="Lato-Regular"/>
              </a:rPr>
              <a:t>We must help the child</a:t>
            </a:r>
          </a:p>
          <a:p>
            <a:r>
              <a:rPr lang="en-GB" dirty="0">
                <a:solidFill>
                  <a:srgbClr val="601125"/>
                </a:solidFill>
                <a:latin typeface="Lato-Regular"/>
              </a:rPr>
              <a:t>to regulate and calm their</a:t>
            </a:r>
          </a:p>
          <a:p>
            <a:r>
              <a:rPr lang="en-GB" dirty="0">
                <a:solidFill>
                  <a:srgbClr val="601125"/>
                </a:solidFill>
                <a:latin typeface="Lato-Regular"/>
              </a:rPr>
              <a:t>fight/flight/freeze/collapse</a:t>
            </a:r>
          </a:p>
          <a:p>
            <a:r>
              <a:rPr lang="en-GB" dirty="0">
                <a:solidFill>
                  <a:srgbClr val="601125"/>
                </a:solidFill>
                <a:latin typeface="Lato-Regular"/>
              </a:rPr>
              <a:t>responses.</a:t>
            </a:r>
            <a:endParaRPr lang="en-GB" dirty="0"/>
          </a:p>
        </p:txBody>
      </p:sp>
      <p:cxnSp>
        <p:nvCxnSpPr>
          <p:cNvPr id="10" name="Straight Arrow Connector 9">
            <a:extLst>
              <a:ext uri="{FF2B5EF4-FFF2-40B4-BE49-F238E27FC236}">
                <a16:creationId xmlns:a16="http://schemas.microsoft.com/office/drawing/2014/main" id="{CD592BFA-52D5-4942-83E2-ED64E4610BC0}"/>
              </a:ext>
            </a:extLst>
          </p:cNvPr>
          <p:cNvCxnSpPr>
            <a:cxnSpLocks/>
          </p:cNvCxnSpPr>
          <p:nvPr/>
        </p:nvCxnSpPr>
        <p:spPr>
          <a:xfrm flipH="1" flipV="1">
            <a:off x="4142630" y="2194560"/>
            <a:ext cx="596347" cy="1049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43F2268-1F5F-4D90-BB82-CCEBCF76CDF4}"/>
              </a:ext>
            </a:extLst>
          </p:cNvPr>
          <p:cNvCxnSpPr>
            <a:cxnSpLocks/>
          </p:cNvCxnSpPr>
          <p:nvPr/>
        </p:nvCxnSpPr>
        <p:spPr>
          <a:xfrm flipH="1" flipV="1">
            <a:off x="5082208" y="4048539"/>
            <a:ext cx="596347" cy="1049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D6A1CA4-8298-4261-B450-9CC23AEE4F1B}"/>
              </a:ext>
            </a:extLst>
          </p:cNvPr>
          <p:cNvSpPr/>
          <p:nvPr/>
        </p:nvSpPr>
        <p:spPr>
          <a:xfrm>
            <a:off x="8450378" y="2246864"/>
            <a:ext cx="2615979" cy="2862322"/>
          </a:xfrm>
          <a:prstGeom prst="rect">
            <a:avLst/>
          </a:prstGeom>
        </p:spPr>
        <p:txBody>
          <a:bodyPr wrap="square">
            <a:spAutoFit/>
          </a:bodyPr>
          <a:lstStyle/>
          <a:p>
            <a:r>
              <a:rPr lang="en-GB" b="1" dirty="0">
                <a:solidFill>
                  <a:srgbClr val="601125"/>
                </a:solidFill>
                <a:latin typeface="Lato-Bold"/>
              </a:rPr>
              <a:t>Heading straight for the 'reasoning' part of the brain with an expectation of learning,</a:t>
            </a:r>
          </a:p>
          <a:p>
            <a:r>
              <a:rPr lang="en-GB" b="1" dirty="0">
                <a:solidFill>
                  <a:srgbClr val="601125"/>
                </a:solidFill>
                <a:latin typeface="Lato-Bold"/>
              </a:rPr>
              <a:t>will not work so well if the child is dysregulated and disconnected from others.</a:t>
            </a:r>
            <a:endParaRPr lang="en-GB" dirty="0"/>
          </a:p>
        </p:txBody>
      </p:sp>
      <p:sp>
        <p:nvSpPr>
          <p:cNvPr id="2" name="Text Placeholder 1">
            <a:extLst>
              <a:ext uri="{FF2B5EF4-FFF2-40B4-BE49-F238E27FC236}">
                <a16:creationId xmlns:a16="http://schemas.microsoft.com/office/drawing/2014/main" id="{94DA6E3A-45B5-B1FC-7071-4FBD24A23F99}"/>
              </a:ext>
            </a:extLst>
          </p:cNvPr>
          <p:cNvSpPr txBox="1">
            <a:spLocks noGrp="1"/>
          </p:cNvSpPr>
          <p:nvPr>
            <p:ph type="body" sz="quarter" idx="13"/>
          </p:nvPr>
        </p:nvSpPr>
        <p:spPr>
          <a:xfrm>
            <a:off x="7377113" y="6027196"/>
            <a:ext cx="4313237" cy="315407"/>
          </a:xfrm>
          <a:prstGeom prst="rect">
            <a:avLst/>
          </a:prstGeom>
          <a:noFill/>
        </p:spPr>
        <p:txBody>
          <a:bodyPr wrap="square">
            <a:spAutoFit/>
          </a:bodyPr>
          <a:lstStyle/>
          <a:p>
            <a:r>
              <a:rPr lang="en-GB" sz="1600" dirty="0">
                <a:hlinkClick r:id="rId4"/>
              </a:rPr>
              <a:t>Dan Siegel - Connecting to Calm</a:t>
            </a:r>
            <a:endParaRPr lang="en-GB" sz="1600" dirty="0"/>
          </a:p>
        </p:txBody>
      </p:sp>
    </p:spTree>
    <p:extLst>
      <p:ext uri="{BB962C8B-B14F-4D97-AF65-F5344CB8AC3E}">
        <p14:creationId xmlns:p14="http://schemas.microsoft.com/office/powerpoint/2010/main" val="2851257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B61202-F71A-41CC-902F-AA69C34A6E2E}"/>
              </a:ext>
            </a:extLst>
          </p:cNvPr>
          <p:cNvSpPr>
            <a:spLocks noGrp="1"/>
          </p:cNvSpPr>
          <p:nvPr>
            <p:ph type="title"/>
          </p:nvPr>
        </p:nvSpPr>
        <p:spPr>
          <a:xfrm>
            <a:off x="214746" y="982711"/>
            <a:ext cx="10515600" cy="2782927"/>
          </a:xfrm>
        </p:spPr>
        <p:txBody>
          <a:bodyPr>
            <a:normAutofit fontScale="90000"/>
          </a:bodyPr>
          <a:lstStyle/>
          <a:p>
            <a:r>
              <a:rPr lang="en-GB" sz="1800" dirty="0">
                <a:latin typeface="+mn-lt"/>
              </a:rPr>
              <a:t>Trauma can make children and young people experience a range of feelings. These can be exhausting and overwhelming.</a:t>
            </a:r>
            <a:br>
              <a:rPr lang="en-GB" sz="1800" dirty="0">
                <a:latin typeface="+mn-lt"/>
              </a:rPr>
            </a:br>
            <a:r>
              <a:rPr lang="en-GB" sz="1800" dirty="0">
                <a:latin typeface="+mn-lt"/>
              </a:rPr>
              <a:t>These include feeling …</a:t>
            </a:r>
            <a:br>
              <a:rPr lang="en-GB" sz="1800" dirty="0">
                <a:latin typeface="+mn-lt"/>
              </a:rPr>
            </a:br>
            <a:r>
              <a:rPr lang="en-GB" sz="1800" b="1" dirty="0">
                <a:latin typeface="+mn-lt"/>
              </a:rPr>
              <a:t>SLOW AND TIRED </a:t>
            </a:r>
            <a:r>
              <a:rPr lang="en-GB" sz="1800" dirty="0">
                <a:latin typeface="+mn-lt"/>
              </a:rPr>
              <a:t>– you feel tired, droopy, heavy</a:t>
            </a:r>
            <a:br>
              <a:rPr lang="en-GB" sz="1800" dirty="0">
                <a:latin typeface="+mn-lt"/>
              </a:rPr>
            </a:br>
            <a:r>
              <a:rPr lang="en-GB" sz="1800" b="1" dirty="0">
                <a:latin typeface="+mn-lt"/>
              </a:rPr>
              <a:t>FAST AND EMOTIONAL </a:t>
            </a:r>
            <a:r>
              <a:rPr lang="en-GB" sz="1800" dirty="0">
                <a:latin typeface="+mn-lt"/>
              </a:rPr>
              <a:t>– your body moves super-fast, heart races, noises are louder, objects are brighter</a:t>
            </a:r>
            <a:r>
              <a:rPr lang="en-GB" sz="1800" b="1" dirty="0">
                <a:latin typeface="+mn-lt"/>
              </a:rPr>
              <a:t>  </a:t>
            </a:r>
            <a:br>
              <a:rPr lang="en-GB" sz="1800" dirty="0">
                <a:latin typeface="+mn-lt"/>
              </a:rPr>
            </a:br>
            <a:r>
              <a:rPr lang="en-GB" sz="1800" dirty="0">
                <a:latin typeface="+mn-lt"/>
              </a:rPr>
              <a:t> </a:t>
            </a:r>
            <a:r>
              <a:rPr lang="en-GB" sz="1800" b="1" dirty="0">
                <a:latin typeface="+mn-lt"/>
              </a:rPr>
              <a:t>FAST AND WIGGLY </a:t>
            </a:r>
            <a:r>
              <a:rPr lang="en-GB" sz="1800" dirty="0">
                <a:latin typeface="+mn-lt"/>
              </a:rPr>
              <a:t>– you have lots of energy and feel you need to move</a:t>
            </a:r>
            <a:br>
              <a:rPr lang="en-GB" sz="1800" dirty="0">
                <a:latin typeface="+mn-lt"/>
              </a:rPr>
            </a:br>
            <a:br>
              <a:rPr lang="en-GB" dirty="0">
                <a:latin typeface="+mn-lt"/>
              </a:rPr>
            </a:br>
            <a:r>
              <a:rPr lang="en-GB" sz="1800" dirty="0">
                <a:latin typeface="+mn-lt"/>
              </a:rPr>
              <a:t>Children may experience all of these feelings in one day and these feelings may feel out of your control. There are, however, helpful exercises you can use to regulate these feelings. These are simple but very effective. </a:t>
            </a:r>
            <a:br>
              <a:rPr lang="en-GB" dirty="0">
                <a:latin typeface="+mn-lt"/>
              </a:rPr>
            </a:br>
            <a:endParaRPr lang="en-GB" dirty="0">
              <a:latin typeface="+mn-lt"/>
            </a:endParaRPr>
          </a:p>
        </p:txBody>
      </p:sp>
      <p:sp>
        <p:nvSpPr>
          <p:cNvPr id="8" name="Rectangle 11">
            <a:extLst>
              <a:ext uri="{FF2B5EF4-FFF2-40B4-BE49-F238E27FC236}">
                <a16:creationId xmlns:a16="http://schemas.microsoft.com/office/drawing/2014/main" id="{88AC133F-4405-4C35-9952-0B7E368725F3}"/>
              </a:ext>
            </a:extLst>
          </p:cNvPr>
          <p:cNvSpPr>
            <a:spLocks noChangeArrowheads="1"/>
          </p:cNvSpPr>
          <p:nvPr/>
        </p:nvSpPr>
        <p:spPr bwMode="auto">
          <a:xfrm>
            <a:off x="4393155" y="143769"/>
            <a:ext cx="17815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GB" sz="2000" b="1" dirty="0">
                <a:solidFill>
                  <a:srgbClr val="FF0000"/>
                </a:solidFill>
              </a:rPr>
              <a:t>Self Regulation</a:t>
            </a:r>
          </a:p>
        </p:txBody>
      </p:sp>
      <p:sp>
        <p:nvSpPr>
          <p:cNvPr id="15" name="Content Placeholder 2">
            <a:extLst>
              <a:ext uri="{FF2B5EF4-FFF2-40B4-BE49-F238E27FC236}">
                <a16:creationId xmlns:a16="http://schemas.microsoft.com/office/drawing/2014/main" id="{8729A61F-5655-4924-865C-8E383BBA66D5}"/>
              </a:ext>
            </a:extLst>
          </p:cNvPr>
          <p:cNvSpPr>
            <a:spLocks noGrp="1"/>
          </p:cNvSpPr>
          <p:nvPr>
            <p:ph idx="1"/>
          </p:nvPr>
        </p:nvSpPr>
        <p:spPr>
          <a:xfrm>
            <a:off x="849464" y="3393401"/>
            <a:ext cx="10515600" cy="3109567"/>
          </a:xfrm>
        </p:spPr>
        <p:txBody>
          <a:bodyPr>
            <a:normAutofit fontScale="92500" lnSpcReduction="10000"/>
          </a:bodyPr>
          <a:lstStyle/>
          <a:p>
            <a:pPr marL="0" indent="0">
              <a:buNone/>
            </a:pPr>
            <a:r>
              <a:rPr lang="en-GB" dirty="0"/>
              <a:t> </a:t>
            </a:r>
          </a:p>
          <a:p>
            <a:r>
              <a:rPr lang="en-GB" sz="1900" dirty="0"/>
              <a:t>1.</a:t>
            </a:r>
            <a:r>
              <a:rPr lang="en-GB" sz="1900" b="1" dirty="0"/>
              <a:t> HUG - </a:t>
            </a:r>
            <a:r>
              <a:rPr lang="en-GB" sz="1900" dirty="0"/>
              <a:t>Give yourself a tight hug; squeeze each arm as you do this</a:t>
            </a:r>
          </a:p>
          <a:p>
            <a:r>
              <a:rPr lang="en-GB" sz="1900" dirty="0"/>
              <a:t>2. </a:t>
            </a:r>
            <a:r>
              <a:rPr lang="en-GB" sz="1900" b="1" dirty="0"/>
              <a:t>ARM MASSAGE</a:t>
            </a:r>
            <a:r>
              <a:rPr lang="en-GB" sz="1900" dirty="0"/>
              <a:t> - firmly squeeze your arms from your shoulders to your wrists.</a:t>
            </a:r>
          </a:p>
          <a:p>
            <a:r>
              <a:rPr lang="en-GB" sz="1900" dirty="0"/>
              <a:t>3. </a:t>
            </a:r>
            <a:r>
              <a:rPr lang="en-GB" sz="1900" b="1" dirty="0"/>
              <a:t>FINGER PULL</a:t>
            </a:r>
            <a:r>
              <a:rPr lang="en-GB" sz="1900" dirty="0"/>
              <a:t>- lock your two hands together by your finger tips and hold for ten seconds</a:t>
            </a:r>
          </a:p>
          <a:p>
            <a:r>
              <a:rPr lang="en-GB" sz="1900" dirty="0"/>
              <a:t>4. </a:t>
            </a:r>
            <a:r>
              <a:rPr lang="en-GB" sz="1900" b="1" dirty="0"/>
              <a:t>PALM PUSH</a:t>
            </a:r>
            <a:r>
              <a:rPr lang="en-GB" sz="1900" dirty="0"/>
              <a:t> – Push our palms together and hold for five to ten seconds</a:t>
            </a:r>
          </a:p>
          <a:p>
            <a:r>
              <a:rPr lang="en-GB" sz="1900" dirty="0"/>
              <a:t>5. </a:t>
            </a:r>
            <a:r>
              <a:rPr lang="en-GB" sz="1900" b="1" dirty="0"/>
              <a:t>WALL PUSH</a:t>
            </a:r>
            <a:r>
              <a:rPr lang="en-GB" sz="1900" dirty="0"/>
              <a:t> - Push your hand against a sturdy wall, using all your body</a:t>
            </a:r>
          </a:p>
          <a:p>
            <a:r>
              <a:rPr lang="en-GB" sz="1900" dirty="0"/>
              <a:t>6. </a:t>
            </a:r>
            <a:r>
              <a:rPr lang="en-GB" sz="1900" b="1" dirty="0"/>
              <a:t>JUMPING JACKS</a:t>
            </a:r>
            <a:r>
              <a:rPr lang="en-GB" sz="1900" dirty="0"/>
              <a:t> – jump up and down moving your arms and legs up and down making star shapes</a:t>
            </a:r>
          </a:p>
          <a:p>
            <a:r>
              <a:rPr lang="en-GB" sz="1900" dirty="0"/>
              <a:t>7. </a:t>
            </a:r>
            <a:r>
              <a:rPr lang="en-GB" sz="1900" b="1" dirty="0"/>
              <a:t>TAKE SPACE</a:t>
            </a:r>
            <a:r>
              <a:rPr lang="en-GB" sz="1900" dirty="0"/>
              <a:t> – take some alone from others and stressful situations</a:t>
            </a:r>
          </a:p>
          <a:p>
            <a:r>
              <a:rPr lang="en-GB" sz="1900" dirty="0"/>
              <a:t>8. </a:t>
            </a:r>
            <a:r>
              <a:rPr lang="en-GB" sz="1900" b="1" dirty="0"/>
              <a:t>BUTTERFLY PAT</a:t>
            </a:r>
            <a:r>
              <a:rPr lang="en-GB" sz="1900" dirty="0"/>
              <a:t> – cross your arms and pat each arm or shoulder one by on. </a:t>
            </a:r>
          </a:p>
          <a:p>
            <a:endParaRPr lang="en-GB" dirty="0"/>
          </a:p>
        </p:txBody>
      </p:sp>
      <p:pic>
        <p:nvPicPr>
          <p:cNvPr id="16" name="Picture 15">
            <a:extLst>
              <a:ext uri="{FF2B5EF4-FFF2-40B4-BE49-F238E27FC236}">
                <a16:creationId xmlns:a16="http://schemas.microsoft.com/office/drawing/2014/main" id="{2B48211E-C167-4D70-AC64-3B801F5AD9F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604" y="4940907"/>
            <a:ext cx="951505" cy="1221356"/>
          </a:xfrm>
          <a:prstGeom prst="rect">
            <a:avLst/>
          </a:prstGeom>
        </p:spPr>
      </p:pic>
      <p:pic>
        <p:nvPicPr>
          <p:cNvPr id="3080" name="Picture 4137" descr="Jumping-Girl-Silhouette[1]">
            <a:extLst>
              <a:ext uri="{FF2B5EF4-FFF2-40B4-BE49-F238E27FC236}">
                <a16:creationId xmlns:a16="http://schemas.microsoft.com/office/drawing/2014/main" id="{D64CEFA4-3709-4722-842C-3AB8C578D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0346" y="4204470"/>
            <a:ext cx="113030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6903449-B661-88BF-0828-D1C8A98F791D}"/>
              </a:ext>
            </a:extLst>
          </p:cNvPr>
          <p:cNvPicPr>
            <a:picLocks noChangeAspect="1"/>
          </p:cNvPicPr>
          <p:nvPr/>
        </p:nvPicPr>
        <p:blipFill>
          <a:blip r:embed="rId5"/>
          <a:stretch>
            <a:fillRect/>
          </a:stretch>
        </p:blipFill>
        <p:spPr>
          <a:xfrm>
            <a:off x="9168437" y="3011497"/>
            <a:ext cx="1192973" cy="1192973"/>
          </a:xfrm>
          <a:prstGeom prst="rect">
            <a:avLst/>
          </a:prstGeom>
        </p:spPr>
      </p:pic>
    </p:spTree>
    <p:extLst>
      <p:ext uri="{BB962C8B-B14F-4D97-AF65-F5344CB8AC3E}">
        <p14:creationId xmlns:p14="http://schemas.microsoft.com/office/powerpoint/2010/main" val="638106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800ED-19C0-DC35-B5F8-38293277954F}"/>
              </a:ext>
            </a:extLst>
          </p:cNvPr>
          <p:cNvSpPr>
            <a:spLocks noGrp="1"/>
          </p:cNvSpPr>
          <p:nvPr>
            <p:ph type="title"/>
          </p:nvPr>
        </p:nvSpPr>
        <p:spPr/>
        <p:txBody>
          <a:bodyPr/>
          <a:lstStyle/>
          <a:p>
            <a:r>
              <a:rPr lang="en-GB" b="1" dirty="0">
                <a:solidFill>
                  <a:srgbClr val="FF0000"/>
                </a:solidFill>
              </a:rPr>
              <a:t>Grounding</a:t>
            </a:r>
            <a:endParaRPr lang="en-GB" dirty="0"/>
          </a:p>
        </p:txBody>
      </p:sp>
      <p:graphicFrame>
        <p:nvGraphicFramePr>
          <p:cNvPr id="5" name="Content Placeholder 2">
            <a:extLst>
              <a:ext uri="{FF2B5EF4-FFF2-40B4-BE49-F238E27FC236}">
                <a16:creationId xmlns:a16="http://schemas.microsoft.com/office/drawing/2014/main" id="{8D47DB1F-B457-4669-A3E4-FB7FDD38076F}"/>
              </a:ext>
            </a:extLst>
          </p:cNvPr>
          <p:cNvGraphicFramePr>
            <a:graphicFrameLocks noGrp="1"/>
          </p:cNvGraphicFramePr>
          <p:nvPr>
            <p:ph idx="1"/>
            <p:extLst>
              <p:ext uri="{D42A27DB-BD31-4B8C-83A1-F6EECF244321}">
                <p14:modId xmlns:p14="http://schemas.microsoft.com/office/powerpoint/2010/main" val="1030619753"/>
              </p:ext>
            </p:extLst>
          </p:nvPr>
        </p:nvGraphicFramePr>
        <p:xfrm>
          <a:off x="825871" y="1565388"/>
          <a:ext cx="3499199" cy="5131686"/>
        </p:xfrm>
        <a:graphic>
          <a:graphicData uri="http://schemas.openxmlformats.org/drawingml/2006/table">
            <a:tbl>
              <a:tblPr firstRow="1" firstCol="1" bandRow="1">
                <a:tableStyleId>{5C22544A-7EE6-4342-B048-85BDC9FD1C3A}</a:tableStyleId>
              </a:tblPr>
              <a:tblGrid>
                <a:gridCol w="1208176">
                  <a:extLst>
                    <a:ext uri="{9D8B030D-6E8A-4147-A177-3AD203B41FA5}">
                      <a16:colId xmlns:a16="http://schemas.microsoft.com/office/drawing/2014/main" val="2858646001"/>
                    </a:ext>
                  </a:extLst>
                </a:gridCol>
                <a:gridCol w="1294882">
                  <a:extLst>
                    <a:ext uri="{9D8B030D-6E8A-4147-A177-3AD203B41FA5}">
                      <a16:colId xmlns:a16="http://schemas.microsoft.com/office/drawing/2014/main" val="1464228619"/>
                    </a:ext>
                  </a:extLst>
                </a:gridCol>
                <a:gridCol w="996141">
                  <a:extLst>
                    <a:ext uri="{9D8B030D-6E8A-4147-A177-3AD203B41FA5}">
                      <a16:colId xmlns:a16="http://schemas.microsoft.com/office/drawing/2014/main" val="2443149210"/>
                    </a:ext>
                  </a:extLst>
                </a:gridCol>
              </a:tblGrid>
              <a:tr h="951959">
                <a:tc>
                  <a:txBody>
                    <a:bodyPr/>
                    <a:lstStyle/>
                    <a:p>
                      <a:pPr algn="ctr">
                        <a:lnSpc>
                          <a:spcPct val="115000"/>
                        </a:lnSpc>
                        <a:spcAft>
                          <a:spcPts val="0"/>
                        </a:spcAft>
                      </a:pPr>
                      <a:r>
                        <a:rPr lang="en-GB" sz="2200">
                          <a:effectLst/>
                        </a:rPr>
                        <a:t>5</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651" marR="62651" marT="0" marB="0" anchor="ctr"/>
                </a:tc>
                <a:tc>
                  <a:txBody>
                    <a:bodyPr/>
                    <a:lstStyle/>
                    <a:p>
                      <a:pPr algn="ctr">
                        <a:lnSpc>
                          <a:spcPct val="115000"/>
                        </a:lnSpc>
                        <a:spcAft>
                          <a:spcPts val="0"/>
                        </a:spcAft>
                      </a:pPr>
                      <a:r>
                        <a:rPr lang="en-GB" sz="1000" b="0" dirty="0">
                          <a:solidFill>
                            <a:schemeClr val="tx1"/>
                          </a:solidFill>
                          <a:effectLst/>
                        </a:rPr>
                        <a:t>Five THINGS YOU CAN SEE</a:t>
                      </a:r>
                    </a:p>
                    <a:p>
                      <a:pPr algn="ctr">
                        <a:lnSpc>
                          <a:spcPct val="115000"/>
                        </a:lnSpc>
                        <a:spcAft>
                          <a:spcPts val="0"/>
                        </a:spcAft>
                      </a:pPr>
                      <a:r>
                        <a:rPr lang="en-GB" sz="1000" b="0" dirty="0">
                          <a:solidFill>
                            <a:schemeClr val="tx1"/>
                          </a:solidFill>
                          <a:effectLst/>
                        </a:rPr>
                        <a:t>(notice shapes, light, shadows, colours of the things you see) </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651" marR="62651" marT="0" marB="0" anchor="ctr">
                    <a:solidFill>
                      <a:schemeClr val="accent5">
                        <a:lumMod val="40000"/>
                        <a:lumOff val="60000"/>
                      </a:schemeClr>
                    </a:solidFill>
                  </a:tcPr>
                </a:tc>
                <a:tc>
                  <a:txBody>
                    <a:bodyPr/>
                    <a:lstStyle/>
                    <a:p>
                      <a:pPr algn="ctr">
                        <a:lnSpc>
                          <a:spcPct val="115000"/>
                        </a:lnSpc>
                        <a:spcAft>
                          <a:spcPts val="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51" marR="62651" marT="0" marB="0"/>
                </a:tc>
                <a:extLst>
                  <a:ext uri="{0D108BD9-81ED-4DB2-BD59-A6C34878D82A}">
                    <a16:rowId xmlns:a16="http://schemas.microsoft.com/office/drawing/2014/main" val="1627605335"/>
                  </a:ext>
                </a:extLst>
              </a:tr>
              <a:tr h="951959">
                <a:tc>
                  <a:txBody>
                    <a:bodyPr/>
                    <a:lstStyle/>
                    <a:p>
                      <a:pPr algn="ctr">
                        <a:lnSpc>
                          <a:spcPct val="115000"/>
                        </a:lnSpc>
                        <a:spcAft>
                          <a:spcPts val="0"/>
                        </a:spcAft>
                      </a:pPr>
                      <a:r>
                        <a:rPr lang="en-GB" sz="2200">
                          <a:effectLst/>
                        </a:rPr>
                        <a:t>4</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651" marR="62651" marT="0" marB="0" anchor="ctr"/>
                </a:tc>
                <a:tc>
                  <a:txBody>
                    <a:bodyPr/>
                    <a:lstStyle/>
                    <a:p>
                      <a:pPr algn="ctr">
                        <a:lnSpc>
                          <a:spcPct val="115000"/>
                        </a:lnSpc>
                        <a:spcAft>
                          <a:spcPts val="0"/>
                        </a:spcAft>
                      </a:pPr>
                      <a:r>
                        <a:rPr lang="en-GB" sz="1000">
                          <a:effectLst/>
                        </a:rPr>
                        <a:t>Four THINGS YOU CAN HEAR</a:t>
                      </a:r>
                    </a:p>
                    <a:p>
                      <a:pPr algn="ctr">
                        <a:lnSpc>
                          <a:spcPct val="115000"/>
                        </a:lnSpc>
                        <a:spcAft>
                          <a:spcPts val="0"/>
                        </a:spcAft>
                      </a:pPr>
                      <a:r>
                        <a:rPr lang="en-GB" sz="1000">
                          <a:effectLst/>
                        </a:rPr>
                        <a:t>(Notice how loud, soft, close the sounds are, where are they?)</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651" marR="62651" marT="0" marB="0" anchor="ctr">
                    <a:solidFill>
                      <a:schemeClr val="accent5">
                        <a:lumMod val="40000"/>
                        <a:lumOff val="60000"/>
                      </a:schemeClr>
                    </a:solidFill>
                  </a:tcPr>
                </a:tc>
                <a:tc>
                  <a:txBody>
                    <a:bodyPr/>
                    <a:lstStyle/>
                    <a:p>
                      <a:pPr algn="ctr">
                        <a:lnSpc>
                          <a:spcPct val="115000"/>
                        </a:lnSpc>
                        <a:spcAft>
                          <a:spcPts val="0"/>
                        </a:spcAft>
                      </a:pPr>
                      <a:endParaRPr lang="en-GB" sz="90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651" marR="62651" marT="0" marB="0"/>
                </a:tc>
                <a:extLst>
                  <a:ext uri="{0D108BD9-81ED-4DB2-BD59-A6C34878D82A}">
                    <a16:rowId xmlns:a16="http://schemas.microsoft.com/office/drawing/2014/main" val="3581544198"/>
                  </a:ext>
                </a:extLst>
              </a:tr>
              <a:tr h="1144609">
                <a:tc>
                  <a:txBody>
                    <a:bodyPr/>
                    <a:lstStyle/>
                    <a:p>
                      <a:pPr algn="ctr">
                        <a:lnSpc>
                          <a:spcPct val="115000"/>
                        </a:lnSpc>
                        <a:spcAft>
                          <a:spcPts val="0"/>
                        </a:spcAft>
                      </a:pPr>
                      <a:r>
                        <a:rPr lang="en-GB" sz="2200" dirty="0">
                          <a:effectLst/>
                        </a:rPr>
                        <a:t>3</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51" marR="62651" marT="0" marB="0" anchor="ctr"/>
                </a:tc>
                <a:tc>
                  <a:txBody>
                    <a:bodyPr/>
                    <a:lstStyle/>
                    <a:p>
                      <a:pPr algn="ctr">
                        <a:lnSpc>
                          <a:spcPct val="115000"/>
                        </a:lnSpc>
                        <a:spcAft>
                          <a:spcPts val="0"/>
                        </a:spcAft>
                      </a:pPr>
                      <a:r>
                        <a:rPr lang="en-GB" sz="1000">
                          <a:effectLst/>
                        </a:rPr>
                        <a:t>Three THINGS YOU CAN TOUCH</a:t>
                      </a:r>
                    </a:p>
                    <a:p>
                      <a:pPr algn="ctr">
                        <a:lnSpc>
                          <a:spcPct val="115000"/>
                        </a:lnSpc>
                        <a:spcAft>
                          <a:spcPts val="0"/>
                        </a:spcAft>
                      </a:pPr>
                      <a:r>
                        <a:rPr lang="en-GB" sz="1000">
                          <a:effectLst/>
                        </a:rPr>
                        <a:t>(notice the temperature, texture, feel of objects you can touch)</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651" marR="62651" marT="0" marB="0" anchor="ctr">
                    <a:solidFill>
                      <a:schemeClr val="accent5">
                        <a:lumMod val="40000"/>
                        <a:lumOff val="60000"/>
                      </a:schemeClr>
                    </a:solidFill>
                  </a:tcPr>
                </a:tc>
                <a:tc>
                  <a:txBody>
                    <a:bodyPr/>
                    <a:lstStyle/>
                    <a:p>
                      <a:pPr algn="ctr">
                        <a:lnSpc>
                          <a:spcPct val="115000"/>
                        </a:lnSpc>
                        <a:spcAft>
                          <a:spcPts val="0"/>
                        </a:spcAft>
                      </a:pP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651" marR="62651" marT="0" marB="0"/>
                </a:tc>
                <a:extLst>
                  <a:ext uri="{0D108BD9-81ED-4DB2-BD59-A6C34878D82A}">
                    <a16:rowId xmlns:a16="http://schemas.microsoft.com/office/drawing/2014/main" val="1984937150"/>
                  </a:ext>
                </a:extLst>
              </a:tr>
              <a:tr h="951959">
                <a:tc>
                  <a:txBody>
                    <a:bodyPr/>
                    <a:lstStyle/>
                    <a:p>
                      <a:pPr algn="ctr">
                        <a:lnSpc>
                          <a:spcPct val="115000"/>
                        </a:lnSpc>
                        <a:spcAft>
                          <a:spcPts val="0"/>
                        </a:spcAft>
                      </a:pPr>
                      <a:r>
                        <a:rPr lang="en-GB" sz="2200">
                          <a:effectLst/>
                        </a:rPr>
                        <a:t>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651" marR="62651" marT="0" marB="0" anchor="ctr"/>
                </a:tc>
                <a:tc>
                  <a:txBody>
                    <a:bodyPr/>
                    <a:lstStyle/>
                    <a:p>
                      <a:pPr algn="ctr">
                        <a:lnSpc>
                          <a:spcPct val="115000"/>
                        </a:lnSpc>
                        <a:spcAft>
                          <a:spcPts val="0"/>
                        </a:spcAft>
                      </a:pPr>
                      <a:r>
                        <a:rPr lang="en-GB" sz="1000">
                          <a:effectLst/>
                        </a:rPr>
                        <a:t>Two THINGS YOU CAN TASTE OR SMELL</a:t>
                      </a:r>
                    </a:p>
                    <a:p>
                      <a:pPr algn="ctr">
                        <a:lnSpc>
                          <a:spcPct val="115000"/>
                        </a:lnSpc>
                        <a:spcAft>
                          <a:spcPts val="0"/>
                        </a:spcAft>
                      </a:pPr>
                      <a:r>
                        <a:rPr lang="en-GB" sz="1000">
                          <a:effectLst/>
                        </a:rPr>
                        <a:t>(notice the tastes and smells of the place you are in)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651" marR="62651" marT="0" marB="0" anchor="ctr">
                    <a:solidFill>
                      <a:schemeClr val="accent5">
                        <a:lumMod val="40000"/>
                        <a:lumOff val="60000"/>
                      </a:schemeClr>
                    </a:solidFill>
                  </a:tcPr>
                </a:tc>
                <a:tc>
                  <a:txBody>
                    <a:bodyPr/>
                    <a:lstStyle/>
                    <a:p>
                      <a:pPr algn="ctr">
                        <a:lnSpc>
                          <a:spcPct val="115000"/>
                        </a:lnSpc>
                        <a:spcAft>
                          <a:spcPts val="0"/>
                        </a:spcAft>
                      </a:pP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651" marR="62651" marT="0" marB="0"/>
                </a:tc>
                <a:extLst>
                  <a:ext uri="{0D108BD9-81ED-4DB2-BD59-A6C34878D82A}">
                    <a16:rowId xmlns:a16="http://schemas.microsoft.com/office/drawing/2014/main" val="2462981566"/>
                  </a:ext>
                </a:extLst>
              </a:tr>
              <a:tr h="876838">
                <a:tc>
                  <a:txBody>
                    <a:bodyPr/>
                    <a:lstStyle/>
                    <a:p>
                      <a:pPr algn="ctr">
                        <a:lnSpc>
                          <a:spcPct val="115000"/>
                        </a:lnSpc>
                        <a:spcAft>
                          <a:spcPts val="0"/>
                        </a:spcAft>
                      </a:pPr>
                      <a:r>
                        <a:rPr lang="en-GB" sz="2200" dirty="0">
                          <a:effectLst/>
                        </a:rPr>
                        <a:t>1</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51" marR="62651" marT="0" marB="0" anchor="ctr"/>
                </a:tc>
                <a:tc>
                  <a:txBody>
                    <a:bodyPr/>
                    <a:lstStyle/>
                    <a:p>
                      <a:pPr algn="ctr">
                        <a:lnSpc>
                          <a:spcPct val="115000"/>
                        </a:lnSpc>
                        <a:spcAft>
                          <a:spcPts val="0"/>
                        </a:spcAft>
                      </a:pPr>
                      <a:r>
                        <a:rPr lang="en-GB" sz="1000" dirty="0">
                          <a:effectLst/>
                        </a:rPr>
                        <a:t>One LONG BREATHE</a:t>
                      </a:r>
                    </a:p>
                    <a:p>
                      <a:pPr algn="ctr">
                        <a:lnSpc>
                          <a:spcPct val="115000"/>
                        </a:lnSpc>
                        <a:spcAft>
                          <a:spcPts val="0"/>
                        </a:spcAft>
                      </a:pPr>
                      <a:r>
                        <a:rPr lang="en-GB" sz="1000" dirty="0">
                          <a:effectLst/>
                        </a:rPr>
                        <a:t>(pay attention to your breathe, notice how this feels)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51" marR="62651" marT="0" marB="0" anchor="ctr">
                    <a:solidFill>
                      <a:schemeClr val="accent5">
                        <a:lumMod val="40000"/>
                        <a:lumOff val="60000"/>
                      </a:schemeClr>
                    </a:solidFill>
                  </a:tcPr>
                </a:tc>
                <a:tc>
                  <a:txBody>
                    <a:bodyPr/>
                    <a:lstStyle/>
                    <a:p>
                      <a:pPr algn="ctr">
                        <a:lnSpc>
                          <a:spcPct val="115000"/>
                        </a:lnSpc>
                        <a:spcAft>
                          <a:spcPts val="0"/>
                        </a:spcAft>
                      </a:pPr>
                      <a:endParaRPr lang="en-GB" sz="900"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651" marR="62651" marT="0" marB="0"/>
                </a:tc>
                <a:extLst>
                  <a:ext uri="{0D108BD9-81ED-4DB2-BD59-A6C34878D82A}">
                    <a16:rowId xmlns:a16="http://schemas.microsoft.com/office/drawing/2014/main" val="2791597816"/>
                  </a:ext>
                </a:extLst>
              </a:tr>
            </a:tbl>
          </a:graphicData>
        </a:graphic>
      </p:graphicFrame>
      <p:pic>
        <p:nvPicPr>
          <p:cNvPr id="1048" name="Picture 4131" descr="wq_senses[1]">
            <a:extLst>
              <a:ext uri="{FF2B5EF4-FFF2-40B4-BE49-F238E27FC236}">
                <a16:creationId xmlns:a16="http://schemas.microsoft.com/office/drawing/2014/main" id="{BAFFC13A-35AB-4F55-B4FB-2D9E8E66B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75" t="20869" r="65591" b="39861"/>
          <a:stretch>
            <a:fillRect/>
          </a:stretch>
        </p:blipFill>
        <p:spPr bwMode="auto">
          <a:xfrm>
            <a:off x="4539158" y="1565388"/>
            <a:ext cx="1021020" cy="93637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4132" descr="wq_senses[1]">
            <a:extLst>
              <a:ext uri="{FF2B5EF4-FFF2-40B4-BE49-F238E27FC236}">
                <a16:creationId xmlns:a16="http://schemas.microsoft.com/office/drawing/2014/main" id="{633E1B27-B0D5-40EC-8634-01D69DE3B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004" r="33565" b="61739"/>
          <a:stretch>
            <a:fillRect/>
          </a:stretch>
        </p:blipFill>
        <p:spPr bwMode="auto">
          <a:xfrm>
            <a:off x="4539158" y="2595102"/>
            <a:ext cx="1014428" cy="93637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4133" descr="wq_senses[1]">
            <a:extLst>
              <a:ext uri="{FF2B5EF4-FFF2-40B4-BE49-F238E27FC236}">
                <a16:creationId xmlns:a16="http://schemas.microsoft.com/office/drawing/2014/main" id="{943DA0A6-730E-4C07-8579-A2DA4E5DA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689" t="61304" r="12903"/>
          <a:stretch>
            <a:fillRect/>
          </a:stretch>
        </p:blipFill>
        <p:spPr bwMode="auto">
          <a:xfrm>
            <a:off x="4534482" y="3649006"/>
            <a:ext cx="1019104" cy="1125081"/>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4134" descr="wq_senses[1]">
            <a:extLst>
              <a:ext uri="{FF2B5EF4-FFF2-40B4-BE49-F238E27FC236}">
                <a16:creationId xmlns:a16="http://schemas.microsoft.com/office/drawing/2014/main" id="{BD7218FB-9E38-41D1-9FD1-96DD452A7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829" t="59129" r="55197"/>
          <a:stretch>
            <a:fillRect/>
          </a:stretch>
        </p:blipFill>
        <p:spPr bwMode="auto">
          <a:xfrm>
            <a:off x="4541074" y="4875541"/>
            <a:ext cx="1019104" cy="94433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4135" descr="wq_senses[1]">
            <a:extLst>
              <a:ext uri="{FF2B5EF4-FFF2-40B4-BE49-F238E27FC236}">
                <a16:creationId xmlns:a16="http://schemas.microsoft.com/office/drawing/2014/main" id="{81328A6C-75AA-4013-BE06-32ABB5288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253" t="23044" r="3226" b="38126"/>
          <a:stretch>
            <a:fillRect/>
          </a:stretch>
        </p:blipFill>
        <p:spPr bwMode="auto">
          <a:xfrm>
            <a:off x="4541074" y="5905255"/>
            <a:ext cx="1021020" cy="8818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1AA062-3156-4181-AB23-517AF358C38A}"/>
              </a:ext>
            </a:extLst>
          </p:cNvPr>
          <p:cNvSpPr txBox="1"/>
          <p:nvPr/>
        </p:nvSpPr>
        <p:spPr>
          <a:xfrm>
            <a:off x="6162261" y="1110342"/>
            <a:ext cx="5009322" cy="4801314"/>
          </a:xfrm>
          <a:prstGeom prst="rect">
            <a:avLst/>
          </a:prstGeom>
          <a:noFill/>
        </p:spPr>
        <p:txBody>
          <a:bodyPr wrap="square" rtlCol="0">
            <a:spAutoFit/>
          </a:bodyPr>
          <a:lstStyle/>
          <a:p>
            <a:r>
              <a:rPr lang="en-GB" b="1" dirty="0"/>
              <a:t>What is Grounding? </a:t>
            </a:r>
            <a:endParaRPr lang="en-GB" dirty="0"/>
          </a:p>
          <a:p>
            <a:r>
              <a:rPr lang="en-GB" dirty="0"/>
              <a:t>Grounding is a technique that helps keep someone in the present. Sometimes when we feel overwhelmed or experience traumatic events we can almost feel out of touch with our surrounding or feel not present in the moment. This can often feel scary and can make it very difficult for us to do daily activities and engage with other people. Grounding ourselves in these moments can be very helpful in giving us some control over our thoughts and feelings. </a:t>
            </a:r>
          </a:p>
          <a:p>
            <a:r>
              <a:rPr lang="en-GB" b="1" dirty="0"/>
              <a:t>Grounding technique</a:t>
            </a:r>
            <a:endParaRPr lang="en-GB" dirty="0"/>
          </a:p>
          <a:p>
            <a:r>
              <a:rPr lang="en-GB" dirty="0"/>
              <a:t>When we cannot change a situation or experience but feel overwhelmed by upsetting thoughts, images or very uncomfortable feelings, our five senses are a great tool to help us do something in the moment to manage</a:t>
            </a:r>
          </a:p>
        </p:txBody>
      </p:sp>
      <p:sp>
        <p:nvSpPr>
          <p:cNvPr id="8" name="TextBox 7">
            <a:extLst>
              <a:ext uri="{FF2B5EF4-FFF2-40B4-BE49-F238E27FC236}">
                <a16:creationId xmlns:a16="http://schemas.microsoft.com/office/drawing/2014/main" id="{C2156B87-B636-F0E8-4773-3BF08976E110}"/>
              </a:ext>
            </a:extLst>
          </p:cNvPr>
          <p:cNvSpPr txBox="1"/>
          <p:nvPr/>
        </p:nvSpPr>
        <p:spPr>
          <a:xfrm>
            <a:off x="6162261" y="5925033"/>
            <a:ext cx="4515889" cy="923330"/>
          </a:xfrm>
          <a:prstGeom prst="rect">
            <a:avLst/>
          </a:prstGeom>
          <a:noFill/>
        </p:spPr>
        <p:txBody>
          <a:bodyPr wrap="square">
            <a:spAutoFit/>
          </a:bodyPr>
          <a:lstStyle/>
          <a:p>
            <a:r>
              <a:rPr lang="en-GB" b="1" dirty="0"/>
              <a:t>You can do on your own or with someone else. If one step is too hard, go on to the next. </a:t>
            </a:r>
            <a:endParaRPr lang="en-GB" dirty="0"/>
          </a:p>
        </p:txBody>
      </p:sp>
    </p:spTree>
    <p:extLst>
      <p:ext uri="{BB962C8B-B14F-4D97-AF65-F5344CB8AC3E}">
        <p14:creationId xmlns:p14="http://schemas.microsoft.com/office/powerpoint/2010/main" val="57513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997C54-9AF5-DDDB-A847-CD13B89A06B8}"/>
              </a:ext>
            </a:extLst>
          </p:cNvPr>
          <p:cNvSpPr>
            <a:spLocks noGrp="1"/>
          </p:cNvSpPr>
          <p:nvPr>
            <p:ph type="body" sz="quarter" idx="13"/>
          </p:nvPr>
        </p:nvSpPr>
        <p:spPr/>
        <p:txBody>
          <a:bodyPr/>
          <a:lstStyle/>
          <a:p>
            <a:endParaRPr lang="en-GB"/>
          </a:p>
        </p:txBody>
      </p:sp>
      <p:sp>
        <p:nvSpPr>
          <p:cNvPr id="5" name="Title 1">
            <a:extLst>
              <a:ext uri="{FF2B5EF4-FFF2-40B4-BE49-F238E27FC236}">
                <a16:creationId xmlns:a16="http://schemas.microsoft.com/office/drawing/2014/main" id="{6694309A-CE31-4DC5-A240-8A569758AE4F}"/>
              </a:ext>
            </a:extLst>
          </p:cNvPr>
          <p:cNvSpPr>
            <a:spLocks noGrp="1"/>
          </p:cNvSpPr>
          <p:nvPr>
            <p:ph type="title"/>
          </p:nvPr>
        </p:nvSpPr>
        <p:spPr>
          <a:xfrm>
            <a:off x="405938" y="356813"/>
            <a:ext cx="10515600" cy="882650"/>
          </a:xfrm>
        </p:spPr>
        <p:txBody>
          <a:bodyPr>
            <a:normAutofit/>
          </a:bodyPr>
          <a:lstStyle/>
          <a:p>
            <a:r>
              <a:rPr lang="en-GB" sz="3600" b="1" dirty="0">
                <a:solidFill>
                  <a:srgbClr val="FF0000"/>
                </a:solidFill>
                <a:latin typeface="+mn-lt"/>
              </a:rPr>
              <a:t>Sensory self soothe kit and safe/calm space</a:t>
            </a:r>
          </a:p>
        </p:txBody>
      </p:sp>
      <p:sp>
        <p:nvSpPr>
          <p:cNvPr id="6" name="Content Placeholder 2">
            <a:extLst>
              <a:ext uri="{FF2B5EF4-FFF2-40B4-BE49-F238E27FC236}">
                <a16:creationId xmlns:a16="http://schemas.microsoft.com/office/drawing/2014/main" id="{8692C640-F4B3-41C5-BDD8-B185D1727DB3}"/>
              </a:ext>
            </a:extLst>
          </p:cNvPr>
          <p:cNvSpPr>
            <a:spLocks noGrp="1"/>
          </p:cNvSpPr>
          <p:nvPr>
            <p:ph idx="1"/>
          </p:nvPr>
        </p:nvSpPr>
        <p:spPr>
          <a:xfrm>
            <a:off x="838200" y="1323975"/>
            <a:ext cx="5429250" cy="4852988"/>
          </a:xfrm>
        </p:spPr>
        <p:txBody>
          <a:bodyPr/>
          <a:lstStyle/>
          <a:p>
            <a:r>
              <a:rPr lang="en-GB" dirty="0"/>
              <a:t>Notebook, pens</a:t>
            </a:r>
          </a:p>
          <a:p>
            <a:r>
              <a:rPr lang="en-GB" dirty="0"/>
              <a:t>Mindful colouring</a:t>
            </a:r>
          </a:p>
          <a:p>
            <a:r>
              <a:rPr lang="en-GB" dirty="0"/>
              <a:t>Essential oils</a:t>
            </a:r>
          </a:p>
          <a:p>
            <a:r>
              <a:rPr lang="en-GB" dirty="0"/>
              <a:t>Bubbles- increases deep breathing</a:t>
            </a:r>
          </a:p>
          <a:p>
            <a:r>
              <a:rPr lang="en-GB" dirty="0"/>
              <a:t>Weighted blanket</a:t>
            </a:r>
          </a:p>
          <a:p>
            <a:r>
              <a:rPr lang="en-GB" dirty="0"/>
              <a:t>Fidget/squishy toys</a:t>
            </a:r>
          </a:p>
          <a:p>
            <a:r>
              <a:rPr lang="en-GB" dirty="0"/>
              <a:t>Ice pack- feel grounded, present</a:t>
            </a:r>
          </a:p>
          <a:p>
            <a:r>
              <a:rPr lang="en-GB" dirty="0"/>
              <a:t>Crunchy/chewy food</a:t>
            </a:r>
          </a:p>
        </p:txBody>
      </p:sp>
      <p:sp>
        <p:nvSpPr>
          <p:cNvPr id="7" name="TextBox 6">
            <a:extLst>
              <a:ext uri="{FF2B5EF4-FFF2-40B4-BE49-F238E27FC236}">
                <a16:creationId xmlns:a16="http://schemas.microsoft.com/office/drawing/2014/main" id="{99E62C7D-06D5-49BA-AC8B-8A54439EED63}"/>
              </a:ext>
            </a:extLst>
          </p:cNvPr>
          <p:cNvSpPr txBox="1"/>
          <p:nvPr/>
        </p:nvSpPr>
        <p:spPr>
          <a:xfrm>
            <a:off x="6928484" y="1239463"/>
            <a:ext cx="3514726" cy="1877437"/>
          </a:xfrm>
          <a:prstGeom prst="rect">
            <a:avLst/>
          </a:prstGeom>
          <a:noFill/>
        </p:spPr>
        <p:txBody>
          <a:bodyPr wrap="square" rtlCol="0">
            <a:spAutoFit/>
          </a:bodyPr>
          <a:lstStyle/>
          <a:p>
            <a:r>
              <a:rPr lang="en-GB" sz="2000" dirty="0"/>
              <a:t>Space at home/school that feels calm </a:t>
            </a:r>
          </a:p>
          <a:p>
            <a:endParaRPr lang="en-GB" sz="2000" dirty="0"/>
          </a:p>
          <a:p>
            <a:r>
              <a:rPr lang="en-GB" sz="2000" dirty="0"/>
              <a:t>With sensory soothe kit items</a:t>
            </a:r>
          </a:p>
          <a:p>
            <a:endParaRPr lang="en-GB" dirty="0"/>
          </a:p>
          <a:p>
            <a:endParaRPr lang="en-GB" dirty="0"/>
          </a:p>
        </p:txBody>
      </p:sp>
    </p:spTree>
    <p:extLst>
      <p:ext uri="{BB962C8B-B14F-4D97-AF65-F5344CB8AC3E}">
        <p14:creationId xmlns:p14="http://schemas.microsoft.com/office/powerpoint/2010/main" val="2625193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B6F399-0C9F-249F-6AA3-1BB919CD20F0}"/>
              </a:ext>
            </a:extLst>
          </p:cNvPr>
          <p:cNvSpPr>
            <a:spLocks noGrp="1"/>
          </p:cNvSpPr>
          <p:nvPr>
            <p:ph type="sldNum" sz="quarter" idx="12"/>
          </p:nvPr>
        </p:nvSpPr>
        <p:spPr/>
        <p:txBody>
          <a:bodyPr/>
          <a:lstStyle/>
          <a:p>
            <a:fld id="{01898949-DBEE-42AF-93B8-E24DF2BBF04D}" type="slidenum">
              <a:rPr lang="en-GB" smtClean="0"/>
              <a:pPr/>
              <a:t>3</a:t>
            </a:fld>
            <a:endParaRPr lang="en-GB" dirty="0"/>
          </a:p>
        </p:txBody>
      </p:sp>
      <p:sp>
        <p:nvSpPr>
          <p:cNvPr id="3" name="Title 2">
            <a:extLst>
              <a:ext uri="{FF2B5EF4-FFF2-40B4-BE49-F238E27FC236}">
                <a16:creationId xmlns:a16="http://schemas.microsoft.com/office/drawing/2014/main" id="{E7AD57F6-A516-1BC2-31A1-B1995F894C1E}"/>
              </a:ext>
            </a:extLst>
          </p:cNvPr>
          <p:cNvSpPr>
            <a:spLocks noGrp="1"/>
          </p:cNvSpPr>
          <p:nvPr>
            <p:ph type="title"/>
          </p:nvPr>
        </p:nvSpPr>
        <p:spPr/>
        <p:txBody>
          <a:bodyPr/>
          <a:lstStyle/>
          <a:p>
            <a:r>
              <a:rPr lang="en-GB" sz="2800" b="1" dirty="0"/>
              <a:t>What are the child’s </a:t>
            </a:r>
            <a:r>
              <a:rPr lang="en-GB" sz="2800" b="1"/>
              <a:t>and adult’s </a:t>
            </a:r>
            <a:r>
              <a:rPr lang="en-GB" sz="2800" b="1" dirty="0"/>
              <a:t>experiences currently?</a:t>
            </a:r>
            <a:endParaRPr lang="en-GB" dirty="0"/>
          </a:p>
        </p:txBody>
      </p:sp>
      <p:pic>
        <p:nvPicPr>
          <p:cNvPr id="6" name="Content Placeholder 5">
            <a:extLst>
              <a:ext uri="{FF2B5EF4-FFF2-40B4-BE49-F238E27FC236}">
                <a16:creationId xmlns:a16="http://schemas.microsoft.com/office/drawing/2014/main" id="{6B09FE4E-8875-C369-D1DC-8273F54616D7}"/>
              </a:ext>
            </a:extLst>
          </p:cNvPr>
          <p:cNvPicPr>
            <a:picLocks noGrp="1" noChangeAspect="1"/>
          </p:cNvPicPr>
          <p:nvPr>
            <p:ph idx="1"/>
          </p:nvPr>
        </p:nvPicPr>
        <p:blipFill>
          <a:blip r:embed="rId3"/>
          <a:stretch>
            <a:fillRect/>
          </a:stretch>
        </p:blipFill>
        <p:spPr>
          <a:xfrm>
            <a:off x="633075" y="1616452"/>
            <a:ext cx="3389670" cy="1042506"/>
          </a:xfrm>
          <a:prstGeom prst="rect">
            <a:avLst/>
          </a:prstGeom>
        </p:spPr>
      </p:pic>
      <p:sp>
        <p:nvSpPr>
          <p:cNvPr id="5" name="Text Placeholder 4">
            <a:extLst>
              <a:ext uri="{FF2B5EF4-FFF2-40B4-BE49-F238E27FC236}">
                <a16:creationId xmlns:a16="http://schemas.microsoft.com/office/drawing/2014/main" id="{68AE3586-9BD5-98C1-6ED1-092EB7712E0A}"/>
              </a:ext>
            </a:extLst>
          </p:cNvPr>
          <p:cNvSpPr>
            <a:spLocks noGrp="1"/>
          </p:cNvSpPr>
          <p:nvPr>
            <p:ph type="body" sz="quarter" idx="13"/>
          </p:nvPr>
        </p:nvSpPr>
        <p:spPr>
          <a:xfrm>
            <a:off x="270509" y="6350071"/>
            <a:ext cx="9657261" cy="507929"/>
          </a:xfrm>
        </p:spPr>
        <p:txBody>
          <a:bodyPr>
            <a:normAutofit fontScale="92500" lnSpcReduction="20000"/>
          </a:bodyPr>
          <a:lstStyle/>
          <a:p>
            <a:r>
              <a:rPr lang="en-US" sz="1300" i="1" dirty="0">
                <a:solidFill>
                  <a:srgbClr val="0070C0"/>
                </a:solidFill>
                <a:effectLst/>
                <a:latin typeface="Arial" panose="020B0604020202020204" pitchFamily="34" charset="0"/>
                <a:ea typeface="Lato-Light"/>
                <a:cs typeface="Times New Roman" panose="02020603050405020304" pitchFamily="18" charset="0"/>
              </a:rPr>
              <a:t>It is highly unlikely when working with young people with complex difficulties who may have experienced significant adversity, that a single intervention or agency will provide a single solution. In general, complex situations require complex solutions and good cross-agency collaboration focused on achieving consensus is likely to have the most productive results.</a:t>
            </a:r>
            <a:r>
              <a:rPr lang="en-US" sz="1300" dirty="0">
                <a:solidFill>
                  <a:srgbClr val="0070C0"/>
                </a:solidFill>
                <a:effectLst/>
                <a:latin typeface="Arial" panose="020B0604020202020204" pitchFamily="34" charset="0"/>
                <a:ea typeface="Lato-Light"/>
                <a:cs typeface="Times New Roman" panose="02020603050405020304" pitchFamily="18" charset="0"/>
              </a:rPr>
              <a:t>.</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dirty="0"/>
          </a:p>
        </p:txBody>
      </p:sp>
      <p:pic>
        <p:nvPicPr>
          <p:cNvPr id="7" name="Picture 6">
            <a:extLst>
              <a:ext uri="{FF2B5EF4-FFF2-40B4-BE49-F238E27FC236}">
                <a16:creationId xmlns:a16="http://schemas.microsoft.com/office/drawing/2014/main" id="{3B2331C3-FEA5-6078-8A49-261D910E66CA}"/>
              </a:ext>
            </a:extLst>
          </p:cNvPr>
          <p:cNvPicPr>
            <a:picLocks noChangeAspect="1"/>
          </p:cNvPicPr>
          <p:nvPr/>
        </p:nvPicPr>
        <p:blipFill>
          <a:blip r:embed="rId4"/>
          <a:stretch>
            <a:fillRect/>
          </a:stretch>
        </p:blipFill>
        <p:spPr>
          <a:xfrm>
            <a:off x="4705422" y="1565388"/>
            <a:ext cx="3060457" cy="1316850"/>
          </a:xfrm>
          <a:prstGeom prst="rect">
            <a:avLst/>
          </a:prstGeom>
        </p:spPr>
      </p:pic>
      <p:pic>
        <p:nvPicPr>
          <p:cNvPr id="8" name="Picture 7">
            <a:extLst>
              <a:ext uri="{FF2B5EF4-FFF2-40B4-BE49-F238E27FC236}">
                <a16:creationId xmlns:a16="http://schemas.microsoft.com/office/drawing/2014/main" id="{BD6C1F68-518E-E620-8E9F-E589391381B1}"/>
              </a:ext>
            </a:extLst>
          </p:cNvPr>
          <p:cNvPicPr>
            <a:picLocks noChangeAspect="1"/>
          </p:cNvPicPr>
          <p:nvPr/>
        </p:nvPicPr>
        <p:blipFill>
          <a:blip r:embed="rId5"/>
          <a:stretch>
            <a:fillRect/>
          </a:stretch>
        </p:blipFill>
        <p:spPr>
          <a:xfrm>
            <a:off x="8243568" y="1565388"/>
            <a:ext cx="3731075" cy="1500696"/>
          </a:xfrm>
          <a:prstGeom prst="rect">
            <a:avLst/>
          </a:prstGeom>
        </p:spPr>
      </p:pic>
      <p:pic>
        <p:nvPicPr>
          <p:cNvPr id="9" name="Picture 8">
            <a:extLst>
              <a:ext uri="{FF2B5EF4-FFF2-40B4-BE49-F238E27FC236}">
                <a16:creationId xmlns:a16="http://schemas.microsoft.com/office/drawing/2014/main" id="{17DE4122-599F-DA6E-D902-D283C6807F3F}"/>
              </a:ext>
            </a:extLst>
          </p:cNvPr>
          <p:cNvPicPr>
            <a:picLocks noChangeAspect="1"/>
          </p:cNvPicPr>
          <p:nvPr/>
        </p:nvPicPr>
        <p:blipFill>
          <a:blip r:embed="rId6"/>
          <a:stretch>
            <a:fillRect/>
          </a:stretch>
        </p:blipFill>
        <p:spPr>
          <a:xfrm>
            <a:off x="633075" y="3174274"/>
            <a:ext cx="3048264" cy="2897801"/>
          </a:xfrm>
          <a:prstGeom prst="rect">
            <a:avLst/>
          </a:prstGeom>
        </p:spPr>
      </p:pic>
      <p:pic>
        <p:nvPicPr>
          <p:cNvPr id="10" name="Picture 9">
            <a:extLst>
              <a:ext uri="{FF2B5EF4-FFF2-40B4-BE49-F238E27FC236}">
                <a16:creationId xmlns:a16="http://schemas.microsoft.com/office/drawing/2014/main" id="{C5FCB7DF-5347-3FAB-2C5A-57D620FE5CE0}"/>
              </a:ext>
            </a:extLst>
          </p:cNvPr>
          <p:cNvPicPr>
            <a:picLocks noChangeAspect="1"/>
          </p:cNvPicPr>
          <p:nvPr/>
        </p:nvPicPr>
        <p:blipFill>
          <a:blip r:embed="rId6"/>
          <a:stretch>
            <a:fillRect/>
          </a:stretch>
        </p:blipFill>
        <p:spPr>
          <a:xfrm>
            <a:off x="4705422" y="3174274"/>
            <a:ext cx="3048264" cy="2897801"/>
          </a:xfrm>
          <a:prstGeom prst="rect">
            <a:avLst/>
          </a:prstGeom>
        </p:spPr>
      </p:pic>
      <p:pic>
        <p:nvPicPr>
          <p:cNvPr id="12" name="Picture 11">
            <a:extLst>
              <a:ext uri="{FF2B5EF4-FFF2-40B4-BE49-F238E27FC236}">
                <a16:creationId xmlns:a16="http://schemas.microsoft.com/office/drawing/2014/main" id="{85980EFC-5C82-69AD-1E5E-F8A479AF3E89}"/>
              </a:ext>
            </a:extLst>
          </p:cNvPr>
          <p:cNvPicPr>
            <a:picLocks noChangeAspect="1"/>
          </p:cNvPicPr>
          <p:nvPr/>
        </p:nvPicPr>
        <p:blipFill>
          <a:blip r:embed="rId7"/>
          <a:stretch>
            <a:fillRect/>
          </a:stretch>
        </p:blipFill>
        <p:spPr>
          <a:xfrm>
            <a:off x="8584974" y="3066085"/>
            <a:ext cx="3048264" cy="3005990"/>
          </a:xfrm>
          <a:prstGeom prst="rect">
            <a:avLst/>
          </a:prstGeom>
        </p:spPr>
      </p:pic>
    </p:spTree>
    <p:extLst>
      <p:ext uri="{BB962C8B-B14F-4D97-AF65-F5344CB8AC3E}">
        <p14:creationId xmlns:p14="http://schemas.microsoft.com/office/powerpoint/2010/main" val="4268218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328E8B-597E-F327-EB4A-36CF48A721CE}"/>
              </a:ext>
            </a:extLst>
          </p:cNvPr>
          <p:cNvSpPr>
            <a:spLocks noGrp="1"/>
          </p:cNvSpPr>
          <p:nvPr>
            <p:ph type="body" sz="quarter" idx="13"/>
          </p:nvPr>
        </p:nvSpPr>
        <p:spPr/>
        <p:txBody>
          <a:bodyPr/>
          <a:lstStyle/>
          <a:p>
            <a:endParaRPr lang="en-GB"/>
          </a:p>
        </p:txBody>
      </p:sp>
      <p:sp>
        <p:nvSpPr>
          <p:cNvPr id="5" name="Content Placeholder 2">
            <a:extLst>
              <a:ext uri="{FF2B5EF4-FFF2-40B4-BE49-F238E27FC236}">
                <a16:creationId xmlns:a16="http://schemas.microsoft.com/office/drawing/2014/main" id="{2A065A8B-18C4-42ED-8D32-0164D8B93231}"/>
              </a:ext>
            </a:extLst>
          </p:cNvPr>
          <p:cNvSpPr>
            <a:spLocks noGrp="1"/>
          </p:cNvSpPr>
          <p:nvPr>
            <p:ph idx="1"/>
          </p:nvPr>
        </p:nvSpPr>
        <p:spPr>
          <a:xfrm>
            <a:off x="838200" y="1123950"/>
            <a:ext cx="4067175" cy="5053013"/>
          </a:xfrm>
        </p:spPr>
        <p:txBody>
          <a:bodyPr>
            <a:normAutofit fontScale="85000" lnSpcReduction="20000"/>
          </a:bodyPr>
          <a:lstStyle/>
          <a:p>
            <a:r>
              <a:rPr lang="en-GB" dirty="0"/>
              <a:t>Walking			</a:t>
            </a:r>
          </a:p>
          <a:p>
            <a:r>
              <a:rPr lang="en-GB" dirty="0"/>
              <a:t>Dancing</a:t>
            </a:r>
          </a:p>
          <a:p>
            <a:r>
              <a:rPr lang="en-GB" dirty="0"/>
              <a:t>Running</a:t>
            </a:r>
          </a:p>
          <a:p>
            <a:r>
              <a:rPr lang="en-GB" dirty="0"/>
              <a:t>Trampolining/jumping</a:t>
            </a:r>
          </a:p>
          <a:p>
            <a:r>
              <a:rPr lang="en-GB" dirty="0"/>
              <a:t>Skipping</a:t>
            </a:r>
          </a:p>
          <a:p>
            <a:r>
              <a:rPr lang="en-GB" dirty="0"/>
              <a:t>Movement</a:t>
            </a:r>
          </a:p>
          <a:p>
            <a:r>
              <a:rPr lang="en-GB" dirty="0"/>
              <a:t>Stretching/rocking</a:t>
            </a:r>
          </a:p>
          <a:p>
            <a:r>
              <a:rPr lang="en-GB" dirty="0"/>
              <a:t>Drumming</a:t>
            </a:r>
          </a:p>
          <a:p>
            <a:r>
              <a:rPr lang="en-GB" dirty="0"/>
              <a:t>Tapping</a:t>
            </a:r>
          </a:p>
          <a:p>
            <a:r>
              <a:rPr lang="en-GB" dirty="0"/>
              <a:t>Singing</a:t>
            </a:r>
          </a:p>
          <a:p>
            <a:r>
              <a:rPr lang="en-GB" dirty="0"/>
              <a:t>Music</a:t>
            </a:r>
          </a:p>
          <a:p>
            <a:r>
              <a:rPr lang="en-GB" dirty="0"/>
              <a:t>Breathing</a:t>
            </a:r>
          </a:p>
          <a:p>
            <a:r>
              <a:rPr lang="en-GB" dirty="0"/>
              <a:t>Yoga</a:t>
            </a:r>
          </a:p>
          <a:p>
            <a:endParaRPr lang="en-GB" dirty="0"/>
          </a:p>
          <a:p>
            <a:pPr marL="0" indent="0">
              <a:buNone/>
            </a:pPr>
            <a:endParaRPr lang="en-GB" dirty="0"/>
          </a:p>
        </p:txBody>
      </p:sp>
      <p:sp>
        <p:nvSpPr>
          <p:cNvPr id="6" name="Title 1">
            <a:extLst>
              <a:ext uri="{FF2B5EF4-FFF2-40B4-BE49-F238E27FC236}">
                <a16:creationId xmlns:a16="http://schemas.microsoft.com/office/drawing/2014/main" id="{B790803B-8A09-4DD0-B658-B86B48882E8F}"/>
              </a:ext>
            </a:extLst>
          </p:cNvPr>
          <p:cNvSpPr>
            <a:spLocks noGrp="1"/>
          </p:cNvSpPr>
          <p:nvPr>
            <p:ph type="title"/>
          </p:nvPr>
        </p:nvSpPr>
        <p:spPr>
          <a:xfrm>
            <a:off x="838200" y="365126"/>
            <a:ext cx="10515600" cy="635000"/>
          </a:xfrm>
        </p:spPr>
        <p:txBody>
          <a:bodyPr>
            <a:normAutofit/>
          </a:bodyPr>
          <a:lstStyle/>
          <a:p>
            <a:pPr algn="ctr"/>
            <a:r>
              <a:rPr lang="en-GB" sz="3600" b="1" dirty="0">
                <a:solidFill>
                  <a:srgbClr val="FF0000"/>
                </a:solidFill>
                <a:latin typeface="+mn-lt"/>
              </a:rPr>
              <a:t>Brain stem calming activities  </a:t>
            </a:r>
          </a:p>
        </p:txBody>
      </p:sp>
      <p:sp>
        <p:nvSpPr>
          <p:cNvPr id="8" name="TextBox 7">
            <a:extLst>
              <a:ext uri="{FF2B5EF4-FFF2-40B4-BE49-F238E27FC236}">
                <a16:creationId xmlns:a16="http://schemas.microsoft.com/office/drawing/2014/main" id="{0495C9F3-BB95-FB4A-BDCE-3408655E7BFD}"/>
              </a:ext>
            </a:extLst>
          </p:cNvPr>
          <p:cNvSpPr txBox="1"/>
          <p:nvPr/>
        </p:nvSpPr>
        <p:spPr>
          <a:xfrm>
            <a:off x="4320541" y="1326912"/>
            <a:ext cx="6097384" cy="646331"/>
          </a:xfrm>
          <a:prstGeom prst="rect">
            <a:avLst/>
          </a:prstGeom>
          <a:noFill/>
        </p:spPr>
        <p:txBody>
          <a:bodyPr wrap="square">
            <a:spAutoFit/>
          </a:bodyPr>
          <a:lstStyle/>
          <a:p>
            <a:r>
              <a:rPr lang="en-GB" sz="1800" dirty="0"/>
              <a:t>Weave into everyday routine individually or as whole family, class activity</a:t>
            </a:r>
          </a:p>
        </p:txBody>
      </p:sp>
      <p:pic>
        <p:nvPicPr>
          <p:cNvPr id="24" name="Picture 23">
            <a:extLst>
              <a:ext uri="{FF2B5EF4-FFF2-40B4-BE49-F238E27FC236}">
                <a16:creationId xmlns:a16="http://schemas.microsoft.com/office/drawing/2014/main" id="{A4D58F0F-3467-4A47-99D6-00D0AC5CADF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46620" y="2278776"/>
            <a:ext cx="2856050" cy="1904964"/>
          </a:xfrm>
          <a:prstGeom prst="rect">
            <a:avLst/>
          </a:prstGeom>
        </p:spPr>
      </p:pic>
      <p:pic>
        <p:nvPicPr>
          <p:cNvPr id="29" name="Picture 28">
            <a:extLst>
              <a:ext uri="{FF2B5EF4-FFF2-40B4-BE49-F238E27FC236}">
                <a16:creationId xmlns:a16="http://schemas.microsoft.com/office/drawing/2014/main" id="{61927FFD-4682-4958-BED0-243171E5565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05375" y="4542822"/>
            <a:ext cx="2797295" cy="1865265"/>
          </a:xfrm>
          <a:prstGeom prst="rect">
            <a:avLst/>
          </a:prstGeom>
        </p:spPr>
      </p:pic>
      <p:pic>
        <p:nvPicPr>
          <p:cNvPr id="27" name="Picture 26">
            <a:extLst>
              <a:ext uri="{FF2B5EF4-FFF2-40B4-BE49-F238E27FC236}">
                <a16:creationId xmlns:a16="http://schemas.microsoft.com/office/drawing/2014/main" id="{99ADD41B-BFFC-4A30-ACFB-11CF19FBAC3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667394" y="2225703"/>
            <a:ext cx="2356631" cy="1904965"/>
          </a:xfrm>
          <a:prstGeom prst="rect">
            <a:avLst/>
          </a:prstGeom>
        </p:spPr>
      </p:pic>
      <p:pic>
        <p:nvPicPr>
          <p:cNvPr id="9" name="Picture 8">
            <a:extLst>
              <a:ext uri="{FF2B5EF4-FFF2-40B4-BE49-F238E27FC236}">
                <a16:creationId xmlns:a16="http://schemas.microsoft.com/office/drawing/2014/main" id="{85BA1ECE-277C-40FC-8203-E374098DAE8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667394" y="4503123"/>
            <a:ext cx="2845884" cy="1904964"/>
          </a:xfrm>
          <a:prstGeom prst="rect">
            <a:avLst/>
          </a:prstGeom>
        </p:spPr>
      </p:pic>
    </p:spTree>
    <p:extLst>
      <p:ext uri="{BB962C8B-B14F-4D97-AF65-F5344CB8AC3E}">
        <p14:creationId xmlns:p14="http://schemas.microsoft.com/office/powerpoint/2010/main" val="408835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5F40CE-538D-CE43-A1CD-13EEEAC841A1}"/>
              </a:ext>
            </a:extLst>
          </p:cNvPr>
          <p:cNvSpPr>
            <a:spLocks noGrp="1"/>
          </p:cNvSpPr>
          <p:nvPr>
            <p:ph type="sldNum" sz="quarter" idx="12"/>
          </p:nvPr>
        </p:nvSpPr>
        <p:spPr/>
        <p:txBody>
          <a:bodyPr/>
          <a:lstStyle/>
          <a:p>
            <a:fld id="{01898949-DBEE-42AF-93B8-E24DF2BBF04D}" type="slidenum">
              <a:rPr lang="en-GB" smtClean="0"/>
              <a:pPr/>
              <a:t>31</a:t>
            </a:fld>
            <a:endParaRPr lang="en-GB" dirty="0"/>
          </a:p>
        </p:txBody>
      </p:sp>
      <p:sp>
        <p:nvSpPr>
          <p:cNvPr id="3" name="Title 2">
            <a:extLst>
              <a:ext uri="{FF2B5EF4-FFF2-40B4-BE49-F238E27FC236}">
                <a16:creationId xmlns:a16="http://schemas.microsoft.com/office/drawing/2014/main" id="{E34FB93F-46E1-362C-7E74-85B066D0D58B}"/>
              </a:ext>
            </a:extLst>
          </p:cNvPr>
          <p:cNvSpPr>
            <a:spLocks noGrp="1"/>
          </p:cNvSpPr>
          <p:nvPr>
            <p:ph type="title"/>
          </p:nvPr>
        </p:nvSpPr>
        <p:spPr/>
        <p:txBody>
          <a:bodyPr/>
          <a:lstStyle/>
          <a:p>
            <a:r>
              <a:rPr lang="en-GB" dirty="0"/>
              <a:t>Resources</a:t>
            </a:r>
          </a:p>
        </p:txBody>
      </p:sp>
      <p:sp>
        <p:nvSpPr>
          <p:cNvPr id="4" name="Content Placeholder 3">
            <a:extLst>
              <a:ext uri="{FF2B5EF4-FFF2-40B4-BE49-F238E27FC236}">
                <a16:creationId xmlns:a16="http://schemas.microsoft.com/office/drawing/2014/main" id="{407A7D57-71B1-5CD4-09FE-9128C55215D2}"/>
              </a:ext>
            </a:extLst>
          </p:cNvPr>
          <p:cNvSpPr>
            <a:spLocks noGrp="1"/>
          </p:cNvSpPr>
          <p:nvPr>
            <p:ph idx="1"/>
          </p:nvPr>
        </p:nvSpPr>
        <p:spPr>
          <a:xfrm>
            <a:off x="501778" y="1852523"/>
            <a:ext cx="7759103" cy="4219552"/>
          </a:xfrm>
        </p:spPr>
        <p:txBody>
          <a:bodyPr>
            <a:normAutofit fontScale="92500" lnSpcReduction="10000"/>
          </a:bodyPr>
          <a:lstStyle/>
          <a:p>
            <a:r>
              <a:rPr lang="en-GB" dirty="0">
                <a:hlinkClick r:id="rId3"/>
              </a:rPr>
              <a:t>Resources - UK Trauma Council</a:t>
            </a:r>
            <a:endParaRPr lang="en-GB" dirty="0"/>
          </a:p>
          <a:p>
            <a:endParaRPr lang="en-GB" dirty="0"/>
          </a:p>
          <a:p>
            <a:r>
              <a:rPr lang="en-GB" dirty="0">
                <a:hlinkClick r:id="rId4"/>
              </a:rPr>
              <a:t>ChildhoodTraumathBrainSocialWorldv1.0.pdf</a:t>
            </a:r>
            <a:endParaRPr lang="en-GB" dirty="0"/>
          </a:p>
          <a:p>
            <a:endParaRPr lang="en-GB" dirty="0"/>
          </a:p>
          <a:p>
            <a:r>
              <a:rPr lang="en-GB" dirty="0">
                <a:hlinkClick r:id="rId5"/>
              </a:rPr>
              <a:t>https://beaconhouse.org.uk/resources/</a:t>
            </a:r>
            <a:endParaRPr lang="en-GB" dirty="0"/>
          </a:p>
          <a:p>
            <a:endParaRPr lang="en-GB" dirty="0">
              <a:hlinkClick r:id="" action="ppaction://noaction"/>
            </a:endParaRPr>
          </a:p>
          <a:p>
            <a:r>
              <a:rPr lang="en-GB" dirty="0">
                <a:hlinkClick r:id="rId6"/>
              </a:rPr>
              <a:t>https://hampshirecamhs.nhs.uk/videos-podcasts/</a:t>
            </a:r>
            <a:endParaRPr lang="en-GB" dirty="0"/>
          </a:p>
          <a:p>
            <a:endParaRPr lang="en-GB" dirty="0"/>
          </a:p>
          <a:p>
            <a:r>
              <a:rPr lang="en-GB" dirty="0">
                <a:hlinkClick r:id="rId7"/>
              </a:rPr>
              <a:t>Trauma and the Nervous System: A Polyvagal Perspective - YouTube</a:t>
            </a: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5" name="Text Placeholder 4">
            <a:extLst>
              <a:ext uri="{FF2B5EF4-FFF2-40B4-BE49-F238E27FC236}">
                <a16:creationId xmlns:a16="http://schemas.microsoft.com/office/drawing/2014/main" id="{D5E49658-24C7-DDC5-BB45-19462E3DDDE3}"/>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880433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2E3D13-CE23-30DA-A8FC-397B6AA06CC1}"/>
              </a:ext>
            </a:extLst>
          </p:cNvPr>
          <p:cNvSpPr>
            <a:spLocks noGrp="1"/>
          </p:cNvSpPr>
          <p:nvPr>
            <p:ph type="sldNum" sz="quarter" idx="12"/>
          </p:nvPr>
        </p:nvSpPr>
        <p:spPr/>
        <p:txBody>
          <a:bodyPr/>
          <a:lstStyle/>
          <a:p>
            <a:fld id="{01898949-DBEE-42AF-93B8-E24DF2BBF04D}" type="slidenum">
              <a:rPr lang="en-GB" smtClean="0"/>
              <a:pPr/>
              <a:t>4</a:t>
            </a:fld>
            <a:endParaRPr lang="en-GB" dirty="0"/>
          </a:p>
        </p:txBody>
      </p:sp>
      <p:sp>
        <p:nvSpPr>
          <p:cNvPr id="3" name="Title 2">
            <a:extLst>
              <a:ext uri="{FF2B5EF4-FFF2-40B4-BE49-F238E27FC236}">
                <a16:creationId xmlns:a16="http://schemas.microsoft.com/office/drawing/2014/main" id="{8EA23098-95FB-7F10-9E79-F13D2F8A04C6}"/>
              </a:ext>
            </a:extLst>
          </p:cNvPr>
          <p:cNvSpPr>
            <a:spLocks noGrp="1"/>
          </p:cNvSpPr>
          <p:nvPr>
            <p:ph type="title"/>
          </p:nvPr>
        </p:nvSpPr>
        <p:spPr/>
        <p:txBody>
          <a:bodyPr/>
          <a:lstStyle/>
          <a:p>
            <a:pPr algn="ctr"/>
            <a:r>
              <a:rPr lang="en-GB" sz="2800" b="1" dirty="0">
                <a:solidFill>
                  <a:srgbClr val="FF0000"/>
                </a:solidFill>
              </a:rPr>
              <a:t>What is Trauma ?</a:t>
            </a:r>
            <a:br>
              <a:rPr lang="en-GB" sz="2800" b="1" dirty="0">
                <a:solidFill>
                  <a:srgbClr val="FF0000"/>
                </a:solidFill>
              </a:rPr>
            </a:br>
            <a:endParaRPr lang="en-GB" dirty="0"/>
          </a:p>
        </p:txBody>
      </p:sp>
      <p:sp>
        <p:nvSpPr>
          <p:cNvPr id="4" name="Content Placeholder 3">
            <a:extLst>
              <a:ext uri="{FF2B5EF4-FFF2-40B4-BE49-F238E27FC236}">
                <a16:creationId xmlns:a16="http://schemas.microsoft.com/office/drawing/2014/main" id="{09723FF9-6F00-86CF-376E-F9773C14E5CA}"/>
              </a:ext>
            </a:extLst>
          </p:cNvPr>
          <p:cNvSpPr>
            <a:spLocks noGrp="1"/>
          </p:cNvSpPr>
          <p:nvPr>
            <p:ph idx="1"/>
          </p:nvPr>
        </p:nvSpPr>
        <p:spPr>
          <a:xfrm>
            <a:off x="2106791" y="1395664"/>
            <a:ext cx="7759104" cy="4359060"/>
          </a:xfrm>
        </p:spPr>
        <p:txBody>
          <a:bodyPr>
            <a:normAutofit fontScale="77500" lnSpcReduction="20000"/>
          </a:bodyPr>
          <a:lstStyle/>
          <a:p>
            <a:pPr marL="0" indent="0">
              <a:buNone/>
            </a:pPr>
            <a:r>
              <a:rPr lang="en-GB" sz="2900" dirty="0"/>
              <a:t>A psychological trauma can occur when a child experiences either a single event or long lasting or repeated events that are so overwhelming it affects their ability to cope or make sense of what happened.</a:t>
            </a:r>
          </a:p>
          <a:p>
            <a:pPr marL="0" indent="0">
              <a:buNone/>
            </a:pPr>
            <a:endParaRPr lang="en-GB" sz="2900" dirty="0"/>
          </a:p>
          <a:p>
            <a:pPr marL="0" indent="0">
              <a:buNone/>
            </a:pPr>
            <a:r>
              <a:rPr lang="en-GB" sz="2900" dirty="0"/>
              <a:t>Examples of traumatic events include:</a:t>
            </a:r>
          </a:p>
          <a:p>
            <a:pPr lvl="1"/>
            <a:r>
              <a:rPr lang="en-GB" sz="2900" dirty="0"/>
              <a:t>Natural or man-made disasters, war</a:t>
            </a:r>
          </a:p>
          <a:p>
            <a:pPr lvl="1"/>
            <a:r>
              <a:rPr lang="en-GB" sz="2900" dirty="0"/>
              <a:t>Serious accidents i.e. road traffic collision</a:t>
            </a:r>
          </a:p>
          <a:p>
            <a:pPr lvl="1"/>
            <a:r>
              <a:rPr lang="en-GB" sz="2900" dirty="0"/>
              <a:t>Illness of self and others </a:t>
            </a:r>
          </a:p>
          <a:p>
            <a:pPr lvl="1"/>
            <a:r>
              <a:rPr lang="en-GB" sz="2900" dirty="0"/>
              <a:t>Bullying</a:t>
            </a:r>
          </a:p>
          <a:p>
            <a:pPr lvl="1"/>
            <a:r>
              <a:rPr lang="en-GB" sz="2900" dirty="0"/>
              <a:t>Loss and grief </a:t>
            </a:r>
          </a:p>
          <a:p>
            <a:pPr lvl="1"/>
            <a:r>
              <a:rPr lang="en-GB" sz="2900" dirty="0"/>
              <a:t>Experiencing or witnessing violence </a:t>
            </a:r>
          </a:p>
          <a:p>
            <a:pPr lvl="1"/>
            <a:r>
              <a:rPr lang="en-GB" sz="2900" dirty="0"/>
              <a:t>Physical, emotional or sexual abuse</a:t>
            </a:r>
          </a:p>
          <a:p>
            <a:pPr lvl="1"/>
            <a:r>
              <a:rPr lang="en-GB" sz="2900" dirty="0"/>
              <a:t>Neglect</a:t>
            </a:r>
          </a:p>
          <a:p>
            <a:endParaRPr lang="en-GB" dirty="0"/>
          </a:p>
        </p:txBody>
      </p:sp>
      <p:sp>
        <p:nvSpPr>
          <p:cNvPr id="5" name="Text Placeholder 4">
            <a:extLst>
              <a:ext uri="{FF2B5EF4-FFF2-40B4-BE49-F238E27FC236}">
                <a16:creationId xmlns:a16="http://schemas.microsoft.com/office/drawing/2014/main" id="{7E058FB6-E9EB-4952-07DE-338FEAD7F82B}"/>
              </a:ext>
            </a:extLst>
          </p:cNvPr>
          <p:cNvSpPr>
            <a:spLocks noGrp="1"/>
          </p:cNvSpPr>
          <p:nvPr>
            <p:ph type="body" sz="quarter" idx="13"/>
          </p:nvPr>
        </p:nvSpPr>
        <p:spPr/>
        <p:txBody>
          <a:bodyPr/>
          <a:lstStyle/>
          <a:p>
            <a:endParaRPr lang="en-GB"/>
          </a:p>
        </p:txBody>
      </p:sp>
      <p:pic>
        <p:nvPicPr>
          <p:cNvPr id="9" name="Picture 8">
            <a:extLst>
              <a:ext uri="{FF2B5EF4-FFF2-40B4-BE49-F238E27FC236}">
                <a16:creationId xmlns:a16="http://schemas.microsoft.com/office/drawing/2014/main" id="{5059257B-CCC1-4334-ECCF-CBAA54DF7394}"/>
              </a:ext>
            </a:extLst>
          </p:cNvPr>
          <p:cNvPicPr>
            <a:picLocks noChangeAspect="1"/>
          </p:cNvPicPr>
          <p:nvPr/>
        </p:nvPicPr>
        <p:blipFill>
          <a:blip r:embed="rId3"/>
          <a:stretch>
            <a:fillRect/>
          </a:stretch>
        </p:blipFill>
        <p:spPr>
          <a:xfrm>
            <a:off x="8382188" y="2511174"/>
            <a:ext cx="1942344" cy="1914464"/>
          </a:xfrm>
          <a:prstGeom prst="rect">
            <a:avLst/>
          </a:prstGeom>
        </p:spPr>
      </p:pic>
      <p:pic>
        <p:nvPicPr>
          <p:cNvPr id="10" name="Picture 9">
            <a:extLst>
              <a:ext uri="{FF2B5EF4-FFF2-40B4-BE49-F238E27FC236}">
                <a16:creationId xmlns:a16="http://schemas.microsoft.com/office/drawing/2014/main" id="{BF68918F-A1F0-79D8-DB95-4B31FC70C536}"/>
              </a:ext>
            </a:extLst>
          </p:cNvPr>
          <p:cNvPicPr>
            <a:picLocks noChangeAspect="1"/>
          </p:cNvPicPr>
          <p:nvPr/>
        </p:nvPicPr>
        <p:blipFill>
          <a:blip r:embed="rId4"/>
          <a:stretch>
            <a:fillRect/>
          </a:stretch>
        </p:blipFill>
        <p:spPr>
          <a:xfrm>
            <a:off x="7786000" y="4730507"/>
            <a:ext cx="1274174" cy="1176630"/>
          </a:xfrm>
          <a:prstGeom prst="rect">
            <a:avLst/>
          </a:prstGeom>
        </p:spPr>
      </p:pic>
      <p:pic>
        <p:nvPicPr>
          <p:cNvPr id="12" name="Picture 11">
            <a:extLst>
              <a:ext uri="{FF2B5EF4-FFF2-40B4-BE49-F238E27FC236}">
                <a16:creationId xmlns:a16="http://schemas.microsoft.com/office/drawing/2014/main" id="{71908DB7-27BF-DCDA-BA55-3BC73BD24886}"/>
              </a:ext>
            </a:extLst>
          </p:cNvPr>
          <p:cNvPicPr>
            <a:picLocks noChangeAspect="1"/>
          </p:cNvPicPr>
          <p:nvPr/>
        </p:nvPicPr>
        <p:blipFill>
          <a:blip r:embed="rId5"/>
          <a:stretch>
            <a:fillRect/>
          </a:stretch>
        </p:blipFill>
        <p:spPr>
          <a:xfrm>
            <a:off x="9700634" y="4730507"/>
            <a:ext cx="1785956" cy="1176630"/>
          </a:xfrm>
          <a:prstGeom prst="rect">
            <a:avLst/>
          </a:prstGeom>
        </p:spPr>
      </p:pic>
    </p:spTree>
    <p:extLst>
      <p:ext uri="{BB962C8B-B14F-4D97-AF65-F5344CB8AC3E}">
        <p14:creationId xmlns:p14="http://schemas.microsoft.com/office/powerpoint/2010/main" val="620820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8BB5B4-2D8B-2FCA-A5F3-B73AAF562D68}"/>
              </a:ext>
            </a:extLst>
          </p:cNvPr>
          <p:cNvSpPr>
            <a:spLocks noGrp="1"/>
          </p:cNvSpPr>
          <p:nvPr>
            <p:ph type="sldNum" sz="quarter" idx="12"/>
          </p:nvPr>
        </p:nvSpPr>
        <p:spPr/>
        <p:txBody>
          <a:bodyPr/>
          <a:lstStyle/>
          <a:p>
            <a:fld id="{01898949-DBEE-42AF-93B8-E24DF2BBF04D}" type="slidenum">
              <a:rPr lang="en-GB" smtClean="0"/>
              <a:pPr/>
              <a:t>5</a:t>
            </a:fld>
            <a:endParaRPr lang="en-GB" dirty="0"/>
          </a:p>
        </p:txBody>
      </p:sp>
      <p:sp>
        <p:nvSpPr>
          <p:cNvPr id="3" name="Title 2">
            <a:extLst>
              <a:ext uri="{FF2B5EF4-FFF2-40B4-BE49-F238E27FC236}">
                <a16:creationId xmlns:a16="http://schemas.microsoft.com/office/drawing/2014/main" id="{5EE5C5D4-C2D1-1FF6-5FC5-F244EB2E9AEB}"/>
              </a:ext>
            </a:extLst>
          </p:cNvPr>
          <p:cNvSpPr>
            <a:spLocks noGrp="1"/>
          </p:cNvSpPr>
          <p:nvPr>
            <p:ph type="title"/>
          </p:nvPr>
        </p:nvSpPr>
        <p:spPr>
          <a:xfrm>
            <a:off x="825871" y="400158"/>
            <a:ext cx="7759103" cy="779463"/>
          </a:xfrm>
        </p:spPr>
        <p:txBody>
          <a:bodyPr/>
          <a:lstStyle/>
          <a:p>
            <a:r>
              <a:rPr lang="en-GB" b="1" dirty="0">
                <a:solidFill>
                  <a:srgbClr val="FF0000"/>
                </a:solidFill>
                <a:latin typeface="+mn-lt"/>
              </a:rPr>
              <a:t>Typical reactions after a traumatic event</a:t>
            </a:r>
            <a:endParaRPr lang="en-GB" dirty="0"/>
          </a:p>
        </p:txBody>
      </p:sp>
      <p:pic>
        <p:nvPicPr>
          <p:cNvPr id="6" name="Content Placeholder 5">
            <a:extLst>
              <a:ext uri="{FF2B5EF4-FFF2-40B4-BE49-F238E27FC236}">
                <a16:creationId xmlns:a16="http://schemas.microsoft.com/office/drawing/2014/main" id="{FC4AE71F-CD0B-7F27-2511-D897D1E251D8}"/>
              </a:ext>
            </a:extLst>
          </p:cNvPr>
          <p:cNvPicPr>
            <a:picLocks noGrp="1" noChangeAspect="1"/>
          </p:cNvPicPr>
          <p:nvPr>
            <p:ph idx="1"/>
          </p:nvPr>
        </p:nvPicPr>
        <p:blipFill>
          <a:blip r:embed="rId3"/>
          <a:stretch>
            <a:fillRect/>
          </a:stretch>
        </p:blipFill>
        <p:spPr>
          <a:xfrm>
            <a:off x="528638" y="1179621"/>
            <a:ext cx="10851779" cy="5535760"/>
          </a:xfrm>
          <a:prstGeom prst="rect">
            <a:avLst/>
          </a:prstGeom>
        </p:spPr>
      </p:pic>
      <p:pic>
        <p:nvPicPr>
          <p:cNvPr id="7" name="Picture 6">
            <a:extLst>
              <a:ext uri="{FF2B5EF4-FFF2-40B4-BE49-F238E27FC236}">
                <a16:creationId xmlns:a16="http://schemas.microsoft.com/office/drawing/2014/main" id="{F3A07A1B-E3C2-A94E-91C8-4E46DBF29C8B}"/>
              </a:ext>
            </a:extLst>
          </p:cNvPr>
          <p:cNvPicPr>
            <a:picLocks noChangeAspect="1"/>
          </p:cNvPicPr>
          <p:nvPr/>
        </p:nvPicPr>
        <p:blipFill>
          <a:blip r:embed="rId4"/>
          <a:stretch>
            <a:fillRect/>
          </a:stretch>
        </p:blipFill>
        <p:spPr>
          <a:xfrm>
            <a:off x="2113397" y="2129596"/>
            <a:ext cx="1085182" cy="859611"/>
          </a:xfrm>
          <a:prstGeom prst="rect">
            <a:avLst/>
          </a:prstGeom>
        </p:spPr>
      </p:pic>
      <p:pic>
        <p:nvPicPr>
          <p:cNvPr id="8" name="Picture 7">
            <a:extLst>
              <a:ext uri="{FF2B5EF4-FFF2-40B4-BE49-F238E27FC236}">
                <a16:creationId xmlns:a16="http://schemas.microsoft.com/office/drawing/2014/main" id="{80E661CA-3953-6DC2-4B33-FF78D54E1CB0}"/>
              </a:ext>
            </a:extLst>
          </p:cNvPr>
          <p:cNvPicPr>
            <a:picLocks noChangeAspect="1"/>
          </p:cNvPicPr>
          <p:nvPr/>
        </p:nvPicPr>
        <p:blipFill>
          <a:blip r:embed="rId5"/>
          <a:stretch>
            <a:fillRect/>
          </a:stretch>
        </p:blipFill>
        <p:spPr>
          <a:xfrm>
            <a:off x="1328468" y="3649124"/>
            <a:ext cx="1060796" cy="731583"/>
          </a:xfrm>
          <a:prstGeom prst="rect">
            <a:avLst/>
          </a:prstGeom>
        </p:spPr>
      </p:pic>
      <p:pic>
        <p:nvPicPr>
          <p:cNvPr id="9" name="Picture 8">
            <a:extLst>
              <a:ext uri="{FF2B5EF4-FFF2-40B4-BE49-F238E27FC236}">
                <a16:creationId xmlns:a16="http://schemas.microsoft.com/office/drawing/2014/main" id="{A6F31355-9700-661B-5A9F-F7F37FC28092}"/>
              </a:ext>
            </a:extLst>
          </p:cNvPr>
          <p:cNvPicPr>
            <a:picLocks noChangeAspect="1"/>
          </p:cNvPicPr>
          <p:nvPr/>
        </p:nvPicPr>
        <p:blipFill>
          <a:blip r:embed="rId6"/>
          <a:stretch>
            <a:fillRect/>
          </a:stretch>
        </p:blipFill>
        <p:spPr>
          <a:xfrm>
            <a:off x="1056569" y="5394019"/>
            <a:ext cx="1002929" cy="686215"/>
          </a:xfrm>
          <a:prstGeom prst="rect">
            <a:avLst/>
          </a:prstGeom>
        </p:spPr>
      </p:pic>
      <p:pic>
        <p:nvPicPr>
          <p:cNvPr id="10" name="Picture 9">
            <a:extLst>
              <a:ext uri="{FF2B5EF4-FFF2-40B4-BE49-F238E27FC236}">
                <a16:creationId xmlns:a16="http://schemas.microsoft.com/office/drawing/2014/main" id="{7F8D9725-814D-BEA0-7123-CE6C7A423A63}"/>
              </a:ext>
            </a:extLst>
          </p:cNvPr>
          <p:cNvPicPr>
            <a:picLocks noChangeAspect="1"/>
          </p:cNvPicPr>
          <p:nvPr/>
        </p:nvPicPr>
        <p:blipFill>
          <a:blip r:embed="rId7"/>
          <a:stretch>
            <a:fillRect/>
          </a:stretch>
        </p:blipFill>
        <p:spPr>
          <a:xfrm>
            <a:off x="4967242" y="5354402"/>
            <a:ext cx="1124839" cy="765451"/>
          </a:xfrm>
          <a:prstGeom prst="rect">
            <a:avLst/>
          </a:prstGeom>
        </p:spPr>
      </p:pic>
      <p:pic>
        <p:nvPicPr>
          <p:cNvPr id="11" name="Picture 10">
            <a:extLst>
              <a:ext uri="{FF2B5EF4-FFF2-40B4-BE49-F238E27FC236}">
                <a16:creationId xmlns:a16="http://schemas.microsoft.com/office/drawing/2014/main" id="{1CB6BCCC-B64D-3F9E-F9A0-B64C97F9EC01}"/>
              </a:ext>
            </a:extLst>
          </p:cNvPr>
          <p:cNvPicPr>
            <a:picLocks noChangeAspect="1"/>
          </p:cNvPicPr>
          <p:nvPr/>
        </p:nvPicPr>
        <p:blipFill>
          <a:blip r:embed="rId8"/>
          <a:stretch>
            <a:fillRect/>
          </a:stretch>
        </p:blipFill>
        <p:spPr>
          <a:xfrm>
            <a:off x="9353518" y="5523574"/>
            <a:ext cx="711618" cy="707057"/>
          </a:xfrm>
          <a:prstGeom prst="rect">
            <a:avLst/>
          </a:prstGeom>
        </p:spPr>
      </p:pic>
      <p:pic>
        <p:nvPicPr>
          <p:cNvPr id="12" name="Picture 11">
            <a:extLst>
              <a:ext uri="{FF2B5EF4-FFF2-40B4-BE49-F238E27FC236}">
                <a16:creationId xmlns:a16="http://schemas.microsoft.com/office/drawing/2014/main" id="{11BB5745-2AD7-1A8B-4619-428CD1BFC222}"/>
              </a:ext>
            </a:extLst>
          </p:cNvPr>
          <p:cNvPicPr>
            <a:picLocks noChangeAspect="1"/>
          </p:cNvPicPr>
          <p:nvPr/>
        </p:nvPicPr>
        <p:blipFill>
          <a:blip r:embed="rId9"/>
          <a:stretch>
            <a:fillRect/>
          </a:stretch>
        </p:blipFill>
        <p:spPr>
          <a:xfrm>
            <a:off x="9293521" y="3800622"/>
            <a:ext cx="719390" cy="713294"/>
          </a:xfrm>
          <a:prstGeom prst="rect">
            <a:avLst/>
          </a:prstGeom>
        </p:spPr>
      </p:pic>
      <p:pic>
        <p:nvPicPr>
          <p:cNvPr id="13" name="Picture 12">
            <a:extLst>
              <a:ext uri="{FF2B5EF4-FFF2-40B4-BE49-F238E27FC236}">
                <a16:creationId xmlns:a16="http://schemas.microsoft.com/office/drawing/2014/main" id="{86AA3A4F-E694-FA31-F23A-2D952F27BB84}"/>
              </a:ext>
            </a:extLst>
          </p:cNvPr>
          <p:cNvPicPr>
            <a:picLocks noChangeAspect="1"/>
          </p:cNvPicPr>
          <p:nvPr/>
        </p:nvPicPr>
        <p:blipFill>
          <a:blip r:embed="rId10"/>
          <a:stretch>
            <a:fillRect/>
          </a:stretch>
        </p:blipFill>
        <p:spPr>
          <a:xfrm>
            <a:off x="8927729" y="2098819"/>
            <a:ext cx="1085182" cy="816935"/>
          </a:xfrm>
          <a:prstGeom prst="rect">
            <a:avLst/>
          </a:prstGeom>
        </p:spPr>
      </p:pic>
      <p:pic>
        <p:nvPicPr>
          <p:cNvPr id="14" name="Picture 13">
            <a:extLst>
              <a:ext uri="{FF2B5EF4-FFF2-40B4-BE49-F238E27FC236}">
                <a16:creationId xmlns:a16="http://schemas.microsoft.com/office/drawing/2014/main" id="{8045CF39-A4CD-877B-97CB-FA193A50FEF5}"/>
              </a:ext>
            </a:extLst>
          </p:cNvPr>
          <p:cNvPicPr>
            <a:picLocks noChangeAspect="1"/>
          </p:cNvPicPr>
          <p:nvPr/>
        </p:nvPicPr>
        <p:blipFill>
          <a:blip r:embed="rId11"/>
          <a:stretch>
            <a:fillRect/>
          </a:stretch>
        </p:blipFill>
        <p:spPr>
          <a:xfrm>
            <a:off x="4871442" y="2614451"/>
            <a:ext cx="1992126" cy="1992126"/>
          </a:xfrm>
          <a:prstGeom prst="rect">
            <a:avLst/>
          </a:prstGeom>
        </p:spPr>
      </p:pic>
    </p:spTree>
    <p:extLst>
      <p:ext uri="{BB962C8B-B14F-4D97-AF65-F5344CB8AC3E}">
        <p14:creationId xmlns:p14="http://schemas.microsoft.com/office/powerpoint/2010/main" val="3805255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CC7B82-568B-B09B-4FF5-972F5CF7F817}"/>
              </a:ext>
            </a:extLst>
          </p:cNvPr>
          <p:cNvSpPr>
            <a:spLocks noGrp="1"/>
          </p:cNvSpPr>
          <p:nvPr>
            <p:ph type="sldNum" sz="quarter" idx="12"/>
          </p:nvPr>
        </p:nvSpPr>
        <p:spPr/>
        <p:txBody>
          <a:bodyPr/>
          <a:lstStyle/>
          <a:p>
            <a:fld id="{01898949-DBEE-42AF-93B8-E24DF2BBF04D}" type="slidenum">
              <a:rPr lang="en-GB" smtClean="0"/>
              <a:pPr/>
              <a:t>6</a:t>
            </a:fld>
            <a:endParaRPr lang="en-GB" dirty="0"/>
          </a:p>
        </p:txBody>
      </p:sp>
      <p:sp>
        <p:nvSpPr>
          <p:cNvPr id="3" name="Title 2">
            <a:extLst>
              <a:ext uri="{FF2B5EF4-FFF2-40B4-BE49-F238E27FC236}">
                <a16:creationId xmlns:a16="http://schemas.microsoft.com/office/drawing/2014/main" id="{F198DC0B-7EF3-C544-79A8-E95713DCF907}"/>
              </a:ext>
            </a:extLst>
          </p:cNvPr>
          <p:cNvSpPr>
            <a:spLocks noGrp="1"/>
          </p:cNvSpPr>
          <p:nvPr>
            <p:ph type="title"/>
          </p:nvPr>
        </p:nvSpPr>
        <p:spPr>
          <a:xfrm>
            <a:off x="413658" y="394039"/>
            <a:ext cx="7759103" cy="779463"/>
          </a:xfrm>
        </p:spPr>
        <p:txBody>
          <a:bodyPr/>
          <a:lstStyle/>
          <a:p>
            <a:r>
              <a:rPr lang="en-GB" sz="2800" b="1" dirty="0">
                <a:solidFill>
                  <a:srgbClr val="FF0000"/>
                </a:solidFill>
                <a:latin typeface="+mn-lt"/>
              </a:rPr>
              <a:t>Typical feelings after trauma</a:t>
            </a:r>
            <a:endParaRPr lang="en-US" dirty="0"/>
          </a:p>
        </p:txBody>
      </p:sp>
      <p:sp>
        <p:nvSpPr>
          <p:cNvPr id="4" name="Content Placeholder 3">
            <a:extLst>
              <a:ext uri="{FF2B5EF4-FFF2-40B4-BE49-F238E27FC236}">
                <a16:creationId xmlns:a16="http://schemas.microsoft.com/office/drawing/2014/main" id="{0842E374-F32E-E987-F2B0-8F829332B0C7}"/>
              </a:ext>
            </a:extLst>
          </p:cNvPr>
          <p:cNvSpPr>
            <a:spLocks noGrp="1"/>
          </p:cNvSpPr>
          <p:nvPr>
            <p:ph idx="1"/>
          </p:nvPr>
        </p:nvSpPr>
        <p:spPr>
          <a:xfrm>
            <a:off x="270960" y="1171346"/>
            <a:ext cx="8015790" cy="5292615"/>
          </a:xfrm>
        </p:spPr>
        <p:txBody>
          <a:bodyPr>
            <a:normAutofit fontScale="70000" lnSpcReduction="20000"/>
          </a:bodyPr>
          <a:lstStyle/>
          <a:p>
            <a:endParaRPr lang="en-GB" sz="2400" dirty="0"/>
          </a:p>
          <a:p>
            <a:r>
              <a:rPr lang="en-GB" sz="2400" dirty="0">
                <a:solidFill>
                  <a:srgbClr val="FF0000"/>
                </a:solidFill>
              </a:rPr>
              <a:t>Anger: </a:t>
            </a:r>
            <a:r>
              <a:rPr lang="en-GB" sz="2400" dirty="0"/>
              <a:t>		About what happened to them and any others involved</a:t>
            </a:r>
          </a:p>
          <a:p>
            <a:endParaRPr lang="en-GB" sz="2900" dirty="0"/>
          </a:p>
          <a:p>
            <a:r>
              <a:rPr lang="en-GB" sz="2400" dirty="0">
                <a:solidFill>
                  <a:srgbClr val="FF0000"/>
                </a:solidFill>
              </a:rPr>
              <a:t>Guilt/shame:</a:t>
            </a:r>
            <a:r>
              <a:rPr lang="en-GB" sz="2400" dirty="0"/>
              <a:t>	That they could/should have done something to prevent 			it/were to blame/ they survived when others suffered or 			died/that they are intrinsically bad so that is why this bad 		                     thing happened to them</a:t>
            </a:r>
          </a:p>
          <a:p>
            <a:endParaRPr lang="en-GB" sz="2400" dirty="0"/>
          </a:p>
          <a:p>
            <a:r>
              <a:rPr lang="en-GB" sz="2400" dirty="0">
                <a:solidFill>
                  <a:srgbClr val="FF0000"/>
                </a:solidFill>
              </a:rPr>
              <a:t>Frightened:  </a:t>
            </a:r>
            <a:r>
              <a:rPr lang="en-GB" sz="2400" dirty="0"/>
              <a:t>	That the same event may happen again/unable to cope with 		their feelings/not in control of what is happening in their life</a:t>
            </a:r>
          </a:p>
          <a:p>
            <a:endParaRPr lang="en-GB" sz="2400" dirty="0"/>
          </a:p>
          <a:p>
            <a:r>
              <a:rPr lang="en-GB" sz="2400" dirty="0">
                <a:solidFill>
                  <a:srgbClr val="FF0000"/>
                </a:solidFill>
              </a:rPr>
              <a:t>Helpless: </a:t>
            </a:r>
            <a:r>
              <a:rPr lang="en-GB" sz="2400" dirty="0"/>
              <a:t>	Unable to do something about what happened</a:t>
            </a:r>
          </a:p>
          <a:p>
            <a:endParaRPr lang="en-GB" sz="2400" dirty="0"/>
          </a:p>
          <a:p>
            <a:r>
              <a:rPr lang="en-GB" sz="2400" dirty="0">
                <a:solidFill>
                  <a:srgbClr val="FF0000"/>
                </a:solidFill>
              </a:rPr>
              <a:t>Sad: 	</a:t>
            </a:r>
            <a:r>
              <a:rPr lang="en-GB" sz="2400" dirty="0"/>
              <a:t>	That the trauma happened and someone was hurt/died, 			especially if they </a:t>
            </a:r>
          </a:p>
          <a:p>
            <a:pPr marL="0" indent="0">
              <a:buNone/>
            </a:pPr>
            <a:r>
              <a:rPr lang="en-GB" sz="2400" dirty="0"/>
              <a:t>		knew/loved them</a:t>
            </a:r>
          </a:p>
          <a:p>
            <a:r>
              <a:rPr lang="en-GB" sz="2400" dirty="0">
                <a:solidFill>
                  <a:srgbClr val="FF0000"/>
                </a:solidFill>
              </a:rPr>
              <a:t>Ashamed/</a:t>
            </a:r>
          </a:p>
          <a:p>
            <a:pPr marL="0" indent="0">
              <a:buNone/>
            </a:pPr>
            <a:r>
              <a:rPr lang="en-GB" sz="2400" dirty="0">
                <a:solidFill>
                  <a:srgbClr val="FF0000"/>
                </a:solidFill>
              </a:rPr>
              <a:t>Embarrassed: </a:t>
            </a:r>
            <a:r>
              <a:rPr lang="en-GB" sz="2400" dirty="0"/>
              <a:t>	By what happened/cannot tell anyone about it </a:t>
            </a:r>
            <a:endParaRPr lang="en-GB" sz="2400" dirty="0">
              <a:solidFill>
                <a:srgbClr val="FF0000"/>
              </a:solidFill>
            </a:endParaRPr>
          </a:p>
          <a:p>
            <a:endParaRPr lang="en-US" dirty="0"/>
          </a:p>
        </p:txBody>
      </p:sp>
      <p:pic>
        <p:nvPicPr>
          <p:cNvPr id="6" name="Picture 5">
            <a:extLst>
              <a:ext uri="{FF2B5EF4-FFF2-40B4-BE49-F238E27FC236}">
                <a16:creationId xmlns:a16="http://schemas.microsoft.com/office/drawing/2014/main" id="{52AC8973-4B19-9A82-0930-7AE6D4202936}"/>
              </a:ext>
            </a:extLst>
          </p:cNvPr>
          <p:cNvPicPr>
            <a:picLocks noChangeAspect="1"/>
          </p:cNvPicPr>
          <p:nvPr/>
        </p:nvPicPr>
        <p:blipFill>
          <a:blip r:embed="rId3"/>
          <a:stretch>
            <a:fillRect/>
          </a:stretch>
        </p:blipFill>
        <p:spPr>
          <a:xfrm>
            <a:off x="8544974" y="2828925"/>
            <a:ext cx="3376066" cy="3305174"/>
          </a:xfrm>
          <a:prstGeom prst="rect">
            <a:avLst/>
          </a:prstGeom>
        </p:spPr>
      </p:pic>
    </p:spTree>
    <p:extLst>
      <p:ext uri="{BB962C8B-B14F-4D97-AF65-F5344CB8AC3E}">
        <p14:creationId xmlns:p14="http://schemas.microsoft.com/office/powerpoint/2010/main" val="375519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5808B5-A4C4-B21B-B68B-5F6A4E152530}"/>
              </a:ext>
            </a:extLst>
          </p:cNvPr>
          <p:cNvSpPr>
            <a:spLocks noGrp="1"/>
          </p:cNvSpPr>
          <p:nvPr>
            <p:ph type="sldNum" sz="quarter" idx="12"/>
          </p:nvPr>
        </p:nvSpPr>
        <p:spPr/>
        <p:txBody>
          <a:bodyPr/>
          <a:lstStyle/>
          <a:p>
            <a:fld id="{01898949-DBEE-42AF-93B8-E24DF2BBF04D}" type="slidenum">
              <a:rPr lang="en-GB" smtClean="0"/>
              <a:pPr/>
              <a:t>7</a:t>
            </a:fld>
            <a:endParaRPr lang="en-GB" dirty="0"/>
          </a:p>
        </p:txBody>
      </p:sp>
      <p:sp>
        <p:nvSpPr>
          <p:cNvPr id="5" name="Text Placeholder 4">
            <a:extLst>
              <a:ext uri="{FF2B5EF4-FFF2-40B4-BE49-F238E27FC236}">
                <a16:creationId xmlns:a16="http://schemas.microsoft.com/office/drawing/2014/main" id="{63432116-E931-E30B-3C34-DDCC39EEDE22}"/>
              </a:ext>
            </a:extLst>
          </p:cNvPr>
          <p:cNvSpPr>
            <a:spLocks noGrp="1"/>
          </p:cNvSpPr>
          <p:nvPr>
            <p:ph type="body" sz="quarter" idx="13"/>
          </p:nvPr>
        </p:nvSpPr>
        <p:spPr/>
        <p:txBody>
          <a:bodyPr/>
          <a:lstStyle/>
          <a:p>
            <a:endParaRPr lang="en-GB" dirty="0"/>
          </a:p>
        </p:txBody>
      </p:sp>
      <p:sp>
        <p:nvSpPr>
          <p:cNvPr id="7" name="TextBox 6">
            <a:extLst>
              <a:ext uri="{FF2B5EF4-FFF2-40B4-BE49-F238E27FC236}">
                <a16:creationId xmlns:a16="http://schemas.microsoft.com/office/drawing/2014/main" id="{C314AC58-C292-1CA6-6087-D79CE7C5216B}"/>
              </a:ext>
            </a:extLst>
          </p:cNvPr>
          <p:cNvSpPr txBox="1"/>
          <p:nvPr/>
        </p:nvSpPr>
        <p:spPr>
          <a:xfrm>
            <a:off x="835313" y="615434"/>
            <a:ext cx="6098720" cy="461665"/>
          </a:xfrm>
          <a:prstGeom prst="rect">
            <a:avLst/>
          </a:prstGeom>
          <a:noFill/>
        </p:spPr>
        <p:txBody>
          <a:bodyPr wrap="square">
            <a:spAutoFit/>
          </a:bodyPr>
          <a:lstStyle/>
          <a:p>
            <a:pPr algn="ctr"/>
            <a:r>
              <a:rPr lang="en-GB" sz="2400" b="1" dirty="0">
                <a:solidFill>
                  <a:srgbClr val="FF0000"/>
                </a:solidFill>
                <a:latin typeface="+mn-lt"/>
              </a:rPr>
              <a:t>Key Signs and Symptoms of PTSD </a:t>
            </a:r>
            <a:endParaRPr lang="en-GB" sz="2400" dirty="0"/>
          </a:p>
        </p:txBody>
      </p:sp>
      <p:sp>
        <p:nvSpPr>
          <p:cNvPr id="11" name="TextBox 10">
            <a:extLst>
              <a:ext uri="{FF2B5EF4-FFF2-40B4-BE49-F238E27FC236}">
                <a16:creationId xmlns:a16="http://schemas.microsoft.com/office/drawing/2014/main" id="{A216E8B4-1251-02B2-2D94-17474F83B7C3}"/>
              </a:ext>
            </a:extLst>
          </p:cNvPr>
          <p:cNvSpPr txBox="1"/>
          <p:nvPr/>
        </p:nvSpPr>
        <p:spPr>
          <a:xfrm>
            <a:off x="244927" y="1247633"/>
            <a:ext cx="8850947"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mn-ea"/>
                <a:cs typeface="Calibri Light" panose="020F0302020204030204" pitchFamily="34" charset="0"/>
              </a:rPr>
              <a:t>Re-experiencing intrusive/flashback memories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mn-ea"/>
                <a:cs typeface="Calibri Light" panose="020F0302020204030204" pitchFamily="34" charset="0"/>
              </a:rPr>
              <a:t>Difficulty falling/staying asleep</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mn-ea"/>
                <a:cs typeface="Calibri Light" panose="020F0302020204030204" pitchFamily="34" charset="0"/>
              </a:rPr>
              <a:t>Difficulty concentrating</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mn-ea"/>
                <a:cs typeface="Calibri Light" panose="020F0302020204030204" pitchFamily="34" charset="0"/>
              </a:rPr>
              <a:t>Hypervigilance to danger/threat</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Fight Response</a:t>
            </a: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mn-ea"/>
                <a:cs typeface="Calibri Light" panose="020F0302020204030204" pitchFamily="34" charset="0"/>
              </a:rPr>
              <a:t>: fighting the danger or threat. Feelings of irritability, anger, agitation. Behaviour aggressive, oppositional, confrontational or defiant.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Flight Response</a:t>
            </a:r>
            <a:r>
              <a:rPr kumimoji="0" lang="en-GB" sz="2000" b="1" i="0" u="none" strike="noStrike" kern="1200" cap="none" spc="0" normalizeH="0" baseline="0" noProof="0" dirty="0">
                <a:ln>
                  <a:noFill/>
                </a:ln>
                <a:solidFill>
                  <a:srgbClr val="005EB8"/>
                </a:solidFill>
                <a:effectLst/>
                <a:uLnTx/>
                <a:uFillTx/>
                <a:latin typeface="Calibri Light" panose="020F0302020204030204" pitchFamily="34" charset="0"/>
                <a:ea typeface="+mn-ea"/>
                <a:cs typeface="Calibri Light" panose="020F0302020204030204" pitchFamily="34" charset="0"/>
              </a:rPr>
              <a:t>:</a:t>
            </a: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mn-ea"/>
                <a:cs typeface="Calibri Light" panose="020F0302020204030204" pitchFamily="34" charset="0"/>
              </a:rPr>
              <a:t> fleeing, escaping, avoiding the danger. Feelings of panic, anxiety. Behaviour running away, disappearing, hiding, avoidant.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Freeze Response</a:t>
            </a:r>
            <a:r>
              <a:rPr kumimoji="0" lang="en-GB" sz="2000" b="1" i="0" u="none" strike="noStrike" kern="1200" cap="none" spc="0" normalizeH="0" baseline="0" noProof="0" dirty="0">
                <a:ln>
                  <a:noFill/>
                </a:ln>
                <a:solidFill>
                  <a:srgbClr val="005EB8"/>
                </a:solidFill>
                <a:effectLst/>
                <a:uLnTx/>
                <a:uFillTx/>
                <a:latin typeface="Calibri Light" panose="020F0302020204030204" pitchFamily="34" charset="0"/>
                <a:ea typeface="+mn-ea"/>
                <a:cs typeface="Calibri Light" panose="020F0302020204030204" pitchFamily="34" charset="0"/>
              </a:rPr>
              <a:t>:</a:t>
            </a: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mn-ea"/>
                <a:cs typeface="Calibri Light" panose="020F0302020204030204" pitchFamily="34" charset="0"/>
              </a:rPr>
              <a:t> becoming tense, still, silent in response to danger. Feeling of anxiety, fear. Behaviour exaggerated startle response, distracted, confused, forgetful</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Flop Response</a:t>
            </a:r>
            <a:r>
              <a:rPr kumimoji="0" lang="en-GB" sz="2000" b="1" i="0" u="none" strike="noStrike" kern="1200" cap="none" spc="0" normalizeH="0" baseline="0" noProof="0" dirty="0">
                <a:ln>
                  <a:noFill/>
                </a:ln>
                <a:solidFill>
                  <a:srgbClr val="005EB8"/>
                </a:solidFill>
                <a:effectLst/>
                <a:uLnTx/>
                <a:uFillTx/>
                <a:latin typeface="Calibri Light" panose="020F0302020204030204" pitchFamily="34" charset="0"/>
                <a:ea typeface="+mn-ea"/>
                <a:cs typeface="Calibri Light" panose="020F0302020204030204" pitchFamily="34" charset="0"/>
              </a:rPr>
              <a:t>:</a:t>
            </a: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mn-ea"/>
                <a:cs typeface="Calibri Light" panose="020F0302020204030204" pitchFamily="34" charset="0"/>
              </a:rPr>
              <a:t> mind and body shutting down in response to danger. Feelings- overwhelmed, hopeless, low. Behaviour- body becoming loose and floppy, low energy, withdrawal, isolation</a:t>
            </a:r>
            <a:endParaRPr kumimoji="0" lang="en-GB" sz="2000" b="1" i="0" u="none" strike="noStrike" kern="1200" cap="none" spc="0" normalizeH="0" baseline="0" noProof="0" dirty="0">
              <a:ln>
                <a:noFill/>
              </a:ln>
              <a:solidFill>
                <a:srgbClr val="005EB8"/>
              </a:solidFill>
              <a:effectLst/>
              <a:uLnTx/>
              <a:uFillTx/>
              <a:latin typeface="Calibri Light" panose="020F0302020204030204" pitchFamily="34" charset="0"/>
              <a:ea typeface="+mn-ea"/>
              <a:cs typeface="Calibri Light" panose="020F0302020204030204" pitchFamily="34" charset="0"/>
            </a:endParaRPr>
          </a:p>
        </p:txBody>
      </p:sp>
      <p:pic>
        <p:nvPicPr>
          <p:cNvPr id="12" name="Picture 11">
            <a:extLst>
              <a:ext uri="{FF2B5EF4-FFF2-40B4-BE49-F238E27FC236}">
                <a16:creationId xmlns:a16="http://schemas.microsoft.com/office/drawing/2014/main" id="{3F526C96-8BF0-E9B6-6F0A-7A55F3C2BE7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669484" y="4597857"/>
            <a:ext cx="2056987" cy="1203145"/>
          </a:xfrm>
          <a:prstGeom prst="rect">
            <a:avLst/>
          </a:prstGeom>
        </p:spPr>
      </p:pic>
      <p:pic>
        <p:nvPicPr>
          <p:cNvPr id="13" name="Picture 12">
            <a:extLst>
              <a:ext uri="{FF2B5EF4-FFF2-40B4-BE49-F238E27FC236}">
                <a16:creationId xmlns:a16="http://schemas.microsoft.com/office/drawing/2014/main" id="{2DADDCE7-97A2-DD10-6978-6393A7FDF6A2}"/>
              </a:ext>
            </a:extLst>
          </p:cNvPr>
          <p:cNvPicPr>
            <a:picLocks noChangeAspect="1"/>
          </p:cNvPicPr>
          <p:nvPr/>
        </p:nvPicPr>
        <p:blipFill>
          <a:blip r:embed="rId5"/>
          <a:stretch>
            <a:fillRect/>
          </a:stretch>
        </p:blipFill>
        <p:spPr>
          <a:xfrm>
            <a:off x="10081538" y="2648177"/>
            <a:ext cx="1232878" cy="1561646"/>
          </a:xfrm>
          <a:prstGeom prst="rect">
            <a:avLst/>
          </a:prstGeom>
        </p:spPr>
      </p:pic>
    </p:spTree>
    <p:extLst>
      <p:ext uri="{BB962C8B-B14F-4D97-AF65-F5344CB8AC3E}">
        <p14:creationId xmlns:p14="http://schemas.microsoft.com/office/powerpoint/2010/main" val="2678812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80E17E-E301-E2CF-96D1-FE8095437D04}"/>
              </a:ext>
            </a:extLst>
          </p:cNvPr>
          <p:cNvSpPr>
            <a:spLocks noGrp="1"/>
          </p:cNvSpPr>
          <p:nvPr>
            <p:ph type="sldNum" sz="quarter" idx="12"/>
          </p:nvPr>
        </p:nvSpPr>
        <p:spPr/>
        <p:txBody>
          <a:bodyPr/>
          <a:lstStyle/>
          <a:p>
            <a:fld id="{01898949-DBEE-42AF-93B8-E24DF2BBF04D}" type="slidenum">
              <a:rPr lang="en-GB" smtClean="0"/>
              <a:pPr/>
              <a:t>8</a:t>
            </a:fld>
            <a:endParaRPr lang="en-GB" dirty="0"/>
          </a:p>
        </p:txBody>
      </p:sp>
      <p:sp>
        <p:nvSpPr>
          <p:cNvPr id="3" name="Title 2">
            <a:extLst>
              <a:ext uri="{FF2B5EF4-FFF2-40B4-BE49-F238E27FC236}">
                <a16:creationId xmlns:a16="http://schemas.microsoft.com/office/drawing/2014/main" id="{E15590D3-6DDD-A475-8D16-8494B41D02B8}"/>
              </a:ext>
            </a:extLst>
          </p:cNvPr>
          <p:cNvSpPr>
            <a:spLocks noGrp="1"/>
          </p:cNvSpPr>
          <p:nvPr>
            <p:ph type="title"/>
          </p:nvPr>
        </p:nvSpPr>
        <p:spPr>
          <a:xfrm>
            <a:off x="582978" y="228707"/>
            <a:ext cx="9061079" cy="779463"/>
          </a:xfrm>
        </p:spPr>
        <p:txBody>
          <a:bodyPr/>
          <a:lstStyle/>
          <a:p>
            <a:r>
              <a:rPr lang="en-GB" dirty="0"/>
              <a:t>Post Traumatic Stress Disorder diagnostic criteria- present for over 1 month post event/s</a:t>
            </a:r>
          </a:p>
        </p:txBody>
      </p:sp>
      <p:sp>
        <p:nvSpPr>
          <p:cNvPr id="4" name="Content Placeholder 3">
            <a:extLst>
              <a:ext uri="{FF2B5EF4-FFF2-40B4-BE49-F238E27FC236}">
                <a16:creationId xmlns:a16="http://schemas.microsoft.com/office/drawing/2014/main" id="{893D19F4-50D7-D9DE-D8EF-279C803759BF}"/>
              </a:ext>
            </a:extLst>
          </p:cNvPr>
          <p:cNvSpPr>
            <a:spLocks noGrp="1"/>
          </p:cNvSpPr>
          <p:nvPr>
            <p:ph idx="1"/>
          </p:nvPr>
        </p:nvSpPr>
        <p:spPr>
          <a:xfrm>
            <a:off x="426129" y="1126702"/>
            <a:ext cx="6351190" cy="5731297"/>
          </a:xfrm>
        </p:spPr>
        <p:txBody>
          <a:bodyPr>
            <a:normAutofit/>
          </a:bodyPr>
          <a:lstStyle/>
          <a:p>
            <a:r>
              <a:rPr lang="en-GB" sz="1800" b="1" i="0" dirty="0">
                <a:solidFill>
                  <a:srgbClr val="FF0000"/>
                </a:solidFill>
                <a:effectLst/>
                <a:latin typeface="effra"/>
              </a:rPr>
              <a:t>Intrusions</a:t>
            </a:r>
            <a:r>
              <a:rPr lang="en-GB" sz="1800" b="0" i="0" dirty="0">
                <a:solidFill>
                  <a:srgbClr val="000000"/>
                </a:solidFill>
                <a:effectLst/>
                <a:latin typeface="effra"/>
              </a:rPr>
              <a:t> or re-experiencing of the event (such as intrusive memories, repetitive play in which the events or aspects of it are expressed, nightmares, flashbacks, distress triggered by reminders of the event or events)</a:t>
            </a:r>
          </a:p>
          <a:p>
            <a:r>
              <a:rPr lang="en-GB" sz="1800" b="1" i="0" dirty="0">
                <a:solidFill>
                  <a:srgbClr val="FF0000"/>
                </a:solidFill>
                <a:effectLst/>
                <a:latin typeface="effra"/>
              </a:rPr>
              <a:t>Avoidance </a:t>
            </a:r>
            <a:r>
              <a:rPr lang="en-GB" sz="1800" b="0" i="0" dirty="0">
                <a:solidFill>
                  <a:srgbClr val="000000"/>
                </a:solidFill>
                <a:effectLst/>
                <a:latin typeface="effra"/>
              </a:rPr>
              <a:t>(avoiding thoughts, feelings or memories of the event or events, or avoiding people, places, conversations or situations that are associated with the event/s). </a:t>
            </a:r>
          </a:p>
          <a:p>
            <a:r>
              <a:rPr lang="en-GB" sz="1800" b="1" i="0" dirty="0">
                <a:solidFill>
                  <a:srgbClr val="FF0000"/>
                </a:solidFill>
                <a:effectLst/>
                <a:latin typeface="effra"/>
              </a:rPr>
              <a:t>Arousal </a:t>
            </a:r>
            <a:r>
              <a:rPr lang="en-GB" sz="1800" b="0" i="0" dirty="0">
                <a:solidFill>
                  <a:srgbClr val="000000"/>
                </a:solidFill>
                <a:effectLst/>
                <a:latin typeface="effra"/>
              </a:rPr>
              <a:t>and reactivity or sense of current threat (such as irritability, being overly vigilant, being easily startled, concentration problems, sleep problems).</a:t>
            </a:r>
          </a:p>
          <a:p>
            <a:endParaRPr lang="en-GB" sz="1800" dirty="0">
              <a:solidFill>
                <a:srgbClr val="000000"/>
              </a:solidFill>
              <a:latin typeface="effra"/>
            </a:endParaRPr>
          </a:p>
          <a:p>
            <a:pPr algn="l" fontAlgn="base">
              <a:buFont typeface="Arial" panose="020B0604020202020204" pitchFamily="34" charset="0"/>
              <a:buChar char="•"/>
            </a:pPr>
            <a:r>
              <a:rPr lang="en-GB" sz="1800" b="0" i="0" dirty="0">
                <a:solidFill>
                  <a:srgbClr val="000000"/>
                </a:solidFill>
                <a:effectLst/>
                <a:latin typeface="effra"/>
              </a:rPr>
              <a:t>Exaggerated negative beliefs about themselves, the world or other people;</a:t>
            </a:r>
          </a:p>
          <a:p>
            <a:pPr algn="l" fontAlgn="base">
              <a:buFont typeface="Arial" panose="020B0604020202020204" pitchFamily="34" charset="0"/>
              <a:buChar char="•"/>
            </a:pPr>
            <a:r>
              <a:rPr lang="en-GB" sz="1800" b="0" i="0" dirty="0">
                <a:solidFill>
                  <a:srgbClr val="000000"/>
                </a:solidFill>
                <a:effectLst/>
                <a:latin typeface="effra"/>
              </a:rPr>
              <a:t>Having distorted thoughts about what caused the event or events and the consequences;</a:t>
            </a:r>
          </a:p>
          <a:p>
            <a:pPr algn="l" fontAlgn="base">
              <a:buFont typeface="Arial" panose="020B0604020202020204" pitchFamily="34" charset="0"/>
              <a:buChar char="•"/>
            </a:pPr>
            <a:r>
              <a:rPr lang="en-GB" sz="1800" b="0" i="0" dirty="0">
                <a:solidFill>
                  <a:srgbClr val="000000"/>
                </a:solidFill>
                <a:effectLst/>
                <a:latin typeface="effra"/>
              </a:rPr>
              <a:t>Persistent negative emotions;</a:t>
            </a:r>
          </a:p>
          <a:p>
            <a:pPr algn="l" fontAlgn="base">
              <a:buFont typeface="Arial" panose="020B0604020202020204" pitchFamily="34" charset="0"/>
              <a:buChar char="•"/>
            </a:pPr>
            <a:r>
              <a:rPr lang="en-GB" sz="1800" b="0" i="0" dirty="0">
                <a:solidFill>
                  <a:srgbClr val="000000"/>
                </a:solidFill>
                <a:effectLst/>
                <a:latin typeface="effra"/>
              </a:rPr>
              <a:t>Less interest in significant events;</a:t>
            </a:r>
          </a:p>
          <a:p>
            <a:pPr algn="l" fontAlgn="base">
              <a:buFont typeface="Arial" panose="020B0604020202020204" pitchFamily="34" charset="0"/>
              <a:buChar char="•"/>
            </a:pPr>
            <a:r>
              <a:rPr lang="en-GB" sz="1800" b="0" i="0" dirty="0">
                <a:solidFill>
                  <a:srgbClr val="000000"/>
                </a:solidFill>
                <a:effectLst/>
                <a:latin typeface="effra"/>
              </a:rPr>
              <a:t>Feeling detached or estranged from others and finding it impossible to experience positive emotions.</a:t>
            </a:r>
          </a:p>
          <a:p>
            <a:endParaRPr lang="en-GB" dirty="0"/>
          </a:p>
        </p:txBody>
      </p:sp>
      <p:pic>
        <p:nvPicPr>
          <p:cNvPr id="7" name="Picture 6">
            <a:extLst>
              <a:ext uri="{FF2B5EF4-FFF2-40B4-BE49-F238E27FC236}">
                <a16:creationId xmlns:a16="http://schemas.microsoft.com/office/drawing/2014/main" id="{45E904DA-D0FA-A859-8B89-2E313550FB28}"/>
              </a:ext>
            </a:extLst>
          </p:cNvPr>
          <p:cNvPicPr>
            <a:picLocks noChangeAspect="1"/>
          </p:cNvPicPr>
          <p:nvPr/>
        </p:nvPicPr>
        <p:blipFill>
          <a:blip r:embed="rId3"/>
          <a:stretch>
            <a:fillRect/>
          </a:stretch>
        </p:blipFill>
        <p:spPr>
          <a:xfrm>
            <a:off x="7279341" y="1424969"/>
            <a:ext cx="4625788" cy="4118580"/>
          </a:xfrm>
          <a:prstGeom prst="rect">
            <a:avLst/>
          </a:prstGeom>
        </p:spPr>
      </p:pic>
    </p:spTree>
    <p:extLst>
      <p:ext uri="{BB962C8B-B14F-4D97-AF65-F5344CB8AC3E}">
        <p14:creationId xmlns:p14="http://schemas.microsoft.com/office/powerpoint/2010/main" val="205724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C97E9D-EAF0-26BE-543B-98D37FB4B540}"/>
              </a:ext>
            </a:extLst>
          </p:cNvPr>
          <p:cNvSpPr>
            <a:spLocks noGrp="1"/>
          </p:cNvSpPr>
          <p:nvPr>
            <p:ph type="sldNum" sz="quarter" idx="12"/>
          </p:nvPr>
        </p:nvSpPr>
        <p:spPr/>
        <p:txBody>
          <a:bodyPr/>
          <a:lstStyle/>
          <a:p>
            <a:fld id="{01898949-DBEE-42AF-93B8-E24DF2BBF04D}" type="slidenum">
              <a:rPr lang="en-GB" smtClean="0"/>
              <a:pPr/>
              <a:t>9</a:t>
            </a:fld>
            <a:endParaRPr lang="en-GB" dirty="0"/>
          </a:p>
        </p:txBody>
      </p:sp>
      <p:sp>
        <p:nvSpPr>
          <p:cNvPr id="5" name="Text Placeholder 4">
            <a:extLst>
              <a:ext uri="{FF2B5EF4-FFF2-40B4-BE49-F238E27FC236}">
                <a16:creationId xmlns:a16="http://schemas.microsoft.com/office/drawing/2014/main" id="{BED50E70-9036-4B54-2A42-3002C1210E71}"/>
              </a:ext>
            </a:extLst>
          </p:cNvPr>
          <p:cNvSpPr>
            <a:spLocks noGrp="1"/>
          </p:cNvSpPr>
          <p:nvPr>
            <p:ph type="body" sz="quarter" idx="13"/>
          </p:nvPr>
        </p:nvSpPr>
        <p:spPr>
          <a:xfrm>
            <a:off x="4038599" y="6452848"/>
            <a:ext cx="4114800" cy="225026"/>
          </a:xfrm>
        </p:spPr>
        <p:txBody>
          <a:bodyPr>
            <a:normAutofit/>
          </a:bodyPr>
          <a:lstStyle/>
          <a:p>
            <a:endParaRPr lang="en-GB" dirty="0"/>
          </a:p>
        </p:txBody>
      </p:sp>
      <p:pic>
        <p:nvPicPr>
          <p:cNvPr id="8" name="Picture 7">
            <a:extLst>
              <a:ext uri="{FF2B5EF4-FFF2-40B4-BE49-F238E27FC236}">
                <a16:creationId xmlns:a16="http://schemas.microsoft.com/office/drawing/2014/main" id="{195F3717-45CF-C906-AC31-2A85B4CD8290}"/>
              </a:ext>
            </a:extLst>
          </p:cNvPr>
          <p:cNvPicPr>
            <a:picLocks noChangeAspect="1"/>
          </p:cNvPicPr>
          <p:nvPr/>
        </p:nvPicPr>
        <p:blipFill>
          <a:blip r:embed="rId3"/>
          <a:stretch>
            <a:fillRect/>
          </a:stretch>
        </p:blipFill>
        <p:spPr>
          <a:xfrm>
            <a:off x="428845" y="1121464"/>
            <a:ext cx="3139712" cy="4615072"/>
          </a:xfrm>
          <a:prstGeom prst="rect">
            <a:avLst/>
          </a:prstGeom>
        </p:spPr>
      </p:pic>
      <p:pic>
        <p:nvPicPr>
          <p:cNvPr id="9" name="Picture 8">
            <a:extLst>
              <a:ext uri="{FF2B5EF4-FFF2-40B4-BE49-F238E27FC236}">
                <a16:creationId xmlns:a16="http://schemas.microsoft.com/office/drawing/2014/main" id="{F3600589-8830-0079-A60A-A43D30B9782C}"/>
              </a:ext>
            </a:extLst>
          </p:cNvPr>
          <p:cNvPicPr>
            <a:picLocks noChangeAspect="1"/>
          </p:cNvPicPr>
          <p:nvPr/>
        </p:nvPicPr>
        <p:blipFill>
          <a:blip r:embed="rId4"/>
          <a:stretch>
            <a:fillRect/>
          </a:stretch>
        </p:blipFill>
        <p:spPr>
          <a:xfrm>
            <a:off x="639778" y="3912127"/>
            <a:ext cx="2615411" cy="1518036"/>
          </a:xfrm>
          <a:prstGeom prst="rect">
            <a:avLst/>
          </a:prstGeom>
        </p:spPr>
      </p:pic>
      <p:pic>
        <p:nvPicPr>
          <p:cNvPr id="10" name="Picture 9">
            <a:extLst>
              <a:ext uri="{FF2B5EF4-FFF2-40B4-BE49-F238E27FC236}">
                <a16:creationId xmlns:a16="http://schemas.microsoft.com/office/drawing/2014/main" id="{E5C6D773-78E3-D2CB-D56C-57F637933151}"/>
              </a:ext>
            </a:extLst>
          </p:cNvPr>
          <p:cNvPicPr>
            <a:picLocks noChangeAspect="1"/>
          </p:cNvPicPr>
          <p:nvPr/>
        </p:nvPicPr>
        <p:blipFill>
          <a:blip r:embed="rId5"/>
          <a:stretch>
            <a:fillRect/>
          </a:stretch>
        </p:blipFill>
        <p:spPr>
          <a:xfrm>
            <a:off x="3782798" y="1074518"/>
            <a:ext cx="4840644" cy="3273836"/>
          </a:xfrm>
          <a:prstGeom prst="rect">
            <a:avLst/>
          </a:prstGeom>
        </p:spPr>
      </p:pic>
      <p:pic>
        <p:nvPicPr>
          <p:cNvPr id="12" name="Picture 11">
            <a:extLst>
              <a:ext uri="{FF2B5EF4-FFF2-40B4-BE49-F238E27FC236}">
                <a16:creationId xmlns:a16="http://schemas.microsoft.com/office/drawing/2014/main" id="{A08AA4A6-793E-E68C-2B8A-35B64AB80C36}"/>
              </a:ext>
            </a:extLst>
          </p:cNvPr>
          <p:cNvPicPr>
            <a:picLocks noChangeAspect="1"/>
          </p:cNvPicPr>
          <p:nvPr/>
        </p:nvPicPr>
        <p:blipFill>
          <a:blip r:embed="rId6"/>
          <a:stretch>
            <a:fillRect/>
          </a:stretch>
        </p:blipFill>
        <p:spPr>
          <a:xfrm>
            <a:off x="4684653" y="3931390"/>
            <a:ext cx="2822693" cy="2182557"/>
          </a:xfrm>
          <a:prstGeom prst="rect">
            <a:avLst/>
          </a:prstGeom>
        </p:spPr>
      </p:pic>
      <p:pic>
        <p:nvPicPr>
          <p:cNvPr id="13" name="Picture 12">
            <a:extLst>
              <a:ext uri="{FF2B5EF4-FFF2-40B4-BE49-F238E27FC236}">
                <a16:creationId xmlns:a16="http://schemas.microsoft.com/office/drawing/2014/main" id="{4CFC3467-09FE-E775-1466-870900ABF5BB}"/>
              </a:ext>
            </a:extLst>
          </p:cNvPr>
          <p:cNvPicPr>
            <a:picLocks noChangeAspect="1"/>
          </p:cNvPicPr>
          <p:nvPr/>
        </p:nvPicPr>
        <p:blipFill>
          <a:blip r:embed="rId7"/>
          <a:stretch>
            <a:fillRect/>
          </a:stretch>
        </p:blipFill>
        <p:spPr>
          <a:xfrm>
            <a:off x="8959687" y="1074518"/>
            <a:ext cx="2767824" cy="2749534"/>
          </a:xfrm>
          <a:prstGeom prst="rect">
            <a:avLst/>
          </a:prstGeom>
        </p:spPr>
      </p:pic>
      <p:pic>
        <p:nvPicPr>
          <p:cNvPr id="14" name="Picture 13">
            <a:extLst>
              <a:ext uri="{FF2B5EF4-FFF2-40B4-BE49-F238E27FC236}">
                <a16:creationId xmlns:a16="http://schemas.microsoft.com/office/drawing/2014/main" id="{E776B674-5A46-75A3-7386-D2720997EBDD}"/>
              </a:ext>
            </a:extLst>
          </p:cNvPr>
          <p:cNvPicPr>
            <a:picLocks noChangeAspect="1"/>
          </p:cNvPicPr>
          <p:nvPr/>
        </p:nvPicPr>
        <p:blipFill>
          <a:blip r:embed="rId8"/>
          <a:stretch>
            <a:fillRect/>
          </a:stretch>
        </p:blipFill>
        <p:spPr>
          <a:xfrm>
            <a:off x="9136486" y="3972813"/>
            <a:ext cx="2414225" cy="1810669"/>
          </a:xfrm>
          <a:prstGeom prst="rect">
            <a:avLst/>
          </a:prstGeom>
        </p:spPr>
      </p:pic>
      <p:sp>
        <p:nvSpPr>
          <p:cNvPr id="3" name="TextBox 2">
            <a:extLst>
              <a:ext uri="{FF2B5EF4-FFF2-40B4-BE49-F238E27FC236}">
                <a16:creationId xmlns:a16="http://schemas.microsoft.com/office/drawing/2014/main" id="{5D3BBE17-F72C-E0C5-498A-02F22BC52BCE}"/>
              </a:ext>
            </a:extLst>
          </p:cNvPr>
          <p:cNvSpPr txBox="1"/>
          <p:nvPr/>
        </p:nvSpPr>
        <p:spPr>
          <a:xfrm>
            <a:off x="1429305" y="239697"/>
            <a:ext cx="184731" cy="369332"/>
          </a:xfrm>
          <a:prstGeom prst="rect">
            <a:avLst/>
          </a:prstGeom>
          <a:noFill/>
        </p:spPr>
        <p:txBody>
          <a:bodyPr wrap="none" rtlCol="0">
            <a:spAutoFit/>
          </a:bodyPr>
          <a:lstStyle/>
          <a:p>
            <a:endParaRPr lang="en-GB" dirty="0"/>
          </a:p>
        </p:txBody>
      </p:sp>
      <p:sp>
        <p:nvSpPr>
          <p:cNvPr id="4" name="TextBox 3">
            <a:extLst>
              <a:ext uri="{FF2B5EF4-FFF2-40B4-BE49-F238E27FC236}">
                <a16:creationId xmlns:a16="http://schemas.microsoft.com/office/drawing/2014/main" id="{13CE1849-4A23-9902-86CD-9C7344142768}"/>
              </a:ext>
            </a:extLst>
          </p:cNvPr>
          <p:cNvSpPr txBox="1"/>
          <p:nvPr/>
        </p:nvSpPr>
        <p:spPr>
          <a:xfrm>
            <a:off x="2840854" y="221939"/>
            <a:ext cx="6295632" cy="523220"/>
          </a:xfrm>
          <a:prstGeom prst="rect">
            <a:avLst/>
          </a:prstGeom>
          <a:noFill/>
        </p:spPr>
        <p:txBody>
          <a:bodyPr wrap="square" rtlCol="0">
            <a:spAutoFit/>
          </a:bodyPr>
          <a:lstStyle/>
          <a:p>
            <a:r>
              <a:rPr lang="en-GB" sz="2800" b="1" dirty="0">
                <a:solidFill>
                  <a:schemeClr val="accent1"/>
                </a:solidFill>
              </a:rPr>
              <a:t>Traumatic Experiences</a:t>
            </a:r>
          </a:p>
        </p:txBody>
      </p:sp>
    </p:spTree>
    <p:extLst>
      <p:ext uri="{BB962C8B-B14F-4D97-AF65-F5344CB8AC3E}">
        <p14:creationId xmlns:p14="http://schemas.microsoft.com/office/powerpoint/2010/main" val="3276891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2263</TotalTime>
  <Words>3031</Words>
  <Application>Microsoft Office PowerPoint</Application>
  <PresentationFormat>Widescreen</PresentationFormat>
  <Paragraphs>368</Paragraphs>
  <Slides>31</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Aptos</vt:lpstr>
      <vt:lpstr>Aptos Display</vt:lpstr>
      <vt:lpstr>Arial</vt:lpstr>
      <vt:lpstr>Calibri</vt:lpstr>
      <vt:lpstr>Calibri Light</vt:lpstr>
      <vt:lpstr>Calibri-Light</vt:lpstr>
      <vt:lpstr>Cambria</vt:lpstr>
      <vt:lpstr>effra</vt:lpstr>
      <vt:lpstr>Lato-Bold</vt:lpstr>
      <vt:lpstr>Lato-Regular</vt:lpstr>
      <vt:lpstr>Office Theme</vt:lpstr>
      <vt:lpstr>Understanding the impact  of trauma on young people and how together we can help them recover </vt:lpstr>
      <vt:lpstr>Working with trauma and intergenerational trauma</vt:lpstr>
      <vt:lpstr>What are the child’s and adult’s experiences currently?</vt:lpstr>
      <vt:lpstr>What is Trauma ? </vt:lpstr>
      <vt:lpstr>Typical reactions after a traumatic event</vt:lpstr>
      <vt:lpstr>Typical feelings after trauma</vt:lpstr>
      <vt:lpstr>PowerPoint Presentation</vt:lpstr>
      <vt:lpstr>Post Traumatic Stress Disorder diagnostic criteria- present for over 1 month post event/s</vt:lpstr>
      <vt:lpstr>PowerPoint Presentation</vt:lpstr>
      <vt:lpstr>Complex PTSD- additional symptoms</vt:lpstr>
      <vt:lpstr>PowerPoint Presentation</vt:lpstr>
      <vt:lpstr>How trauma affects the brain </vt:lpstr>
      <vt:lpstr> </vt:lpstr>
      <vt:lpstr>Physical Response to Trauma</vt:lpstr>
      <vt:lpstr>PowerPoint Presentation</vt:lpstr>
      <vt:lpstr>PowerPoint Presentation</vt:lpstr>
      <vt:lpstr>Triggers/overactive alarm</vt:lpstr>
      <vt:lpstr>Trauma/Neuro Developmental/both </vt:lpstr>
      <vt:lpstr>PowerPoint Presentation</vt:lpstr>
      <vt:lpstr>Where are you at? Where is Yp at ?: Start with safety</vt:lpstr>
      <vt:lpstr>PowerPoint Presentation</vt:lpstr>
      <vt:lpstr>PowerPoint Presentation</vt:lpstr>
      <vt:lpstr>PowerPoint Presentation</vt:lpstr>
      <vt:lpstr>PowerPoint Presentation</vt:lpstr>
      <vt:lpstr>PowerPoint Presentation</vt:lpstr>
      <vt:lpstr>PowerPoint Presentation</vt:lpstr>
      <vt:lpstr>Trauma can make children and young people experience a range of feelings. These can be exhausting and overwhelming. These include feeling … SLOW AND TIRED – you feel tired, droopy, heavy FAST AND EMOTIONAL – your body moves super-fast, heart races, noises are louder, objects are brighter    FAST AND WIGGLY – you have lots of energy and feel you need to move  Children may experience all of these feelings in one day and these feelings may feel out of your control. There are, however, helpful exercises you can use to regulate these feelings. These are simple but very effective.  </vt:lpstr>
      <vt:lpstr>Grounding</vt:lpstr>
      <vt:lpstr>Sensory self soothe kit and safe/calm space</vt:lpstr>
      <vt:lpstr>Brain stem calming activities  </vt:lpstr>
      <vt:lpstr>Resources</vt:lpstr>
    </vt:vector>
  </TitlesOfParts>
  <Company>Southern Health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Moore, Sarah</dc:creator>
  <cp:lastModifiedBy>Hall, Daniel</cp:lastModifiedBy>
  <cp:revision>10</cp:revision>
  <dcterms:created xsi:type="dcterms:W3CDTF">2025-08-07T15:40:20Z</dcterms:created>
  <dcterms:modified xsi:type="dcterms:W3CDTF">2025-11-10T12:05:25Z</dcterms:modified>
</cp:coreProperties>
</file>