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33" r:id="rId3"/>
    <p:sldId id="294" r:id="rId4"/>
    <p:sldId id="308" r:id="rId5"/>
    <p:sldId id="295" r:id="rId6"/>
    <p:sldId id="260" r:id="rId7"/>
    <p:sldId id="262" r:id="rId8"/>
    <p:sldId id="286" r:id="rId9"/>
    <p:sldId id="281" r:id="rId10"/>
    <p:sldId id="273" r:id="rId11"/>
    <p:sldId id="306" r:id="rId12"/>
    <p:sldId id="268" r:id="rId13"/>
    <p:sldId id="278" r:id="rId14"/>
    <p:sldId id="303" r:id="rId15"/>
    <p:sldId id="283" r:id="rId16"/>
    <p:sldId id="258" r:id="rId17"/>
    <p:sldId id="335" r:id="rId18"/>
    <p:sldId id="360" r:id="rId19"/>
    <p:sldId id="361" r:id="rId20"/>
    <p:sldId id="362" r:id="rId21"/>
    <p:sldId id="363" r:id="rId22"/>
    <p:sldId id="364" r:id="rId23"/>
    <p:sldId id="365" r:id="rId24"/>
    <p:sldId id="266" r:id="rId25"/>
    <p:sldId id="384" r:id="rId26"/>
    <p:sldId id="366" r:id="rId27"/>
    <p:sldId id="382" r:id="rId28"/>
    <p:sldId id="383" r:id="rId29"/>
    <p:sldId id="423" r:id="rId30"/>
    <p:sldId id="424" r:id="rId31"/>
    <p:sldId id="425" r:id="rId32"/>
    <p:sldId id="387" r:id="rId33"/>
    <p:sldId id="385" r:id="rId34"/>
    <p:sldId id="367" r:id="rId35"/>
    <p:sldId id="287" r:id="rId36"/>
    <p:sldId id="277" r:id="rId3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464"/>
    <a:srgbClr val="ECD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3" d="100"/>
          <a:sy n="43" d="100"/>
        </p:scale>
        <p:origin x="126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E9FCA-247E-46F2-82BE-F53F85D9E5FF}" type="doc">
      <dgm:prSet loTypeId="urn:microsoft.com/office/officeart/2005/8/layout/hProcess9" loCatId="process" qsTypeId="urn:microsoft.com/office/officeart/2005/8/quickstyle/simple1" qsCatId="simple" csTypeId="urn:microsoft.com/office/officeart/2005/8/colors/accent1_2" csCatId="accent1" phldr="1"/>
      <dgm:spPr/>
    </dgm:pt>
    <dgm:pt modelId="{8E79DED7-66BE-430E-8B05-3F30F1BB49A3}">
      <dgm:prSet phldrT="[Text]" custT="1"/>
      <dgm:spPr/>
      <dgm:t>
        <a:bodyPr/>
        <a:lstStyle/>
        <a:p>
          <a:r>
            <a:rPr lang="en-GB" sz="2000" dirty="0"/>
            <a:t>Referral received</a:t>
          </a:r>
        </a:p>
      </dgm:t>
    </dgm:pt>
    <dgm:pt modelId="{915EB5DF-6881-4FB3-8F8B-FD5AA7C3895F}" type="parTrans" cxnId="{2A6E2FB1-2004-4CD6-A383-CBA44B860471}">
      <dgm:prSet/>
      <dgm:spPr/>
      <dgm:t>
        <a:bodyPr/>
        <a:lstStyle/>
        <a:p>
          <a:endParaRPr lang="en-GB"/>
        </a:p>
      </dgm:t>
    </dgm:pt>
    <dgm:pt modelId="{4726E9E9-0B8C-414A-AC94-3C42C57BDF96}" type="sibTrans" cxnId="{2A6E2FB1-2004-4CD6-A383-CBA44B860471}">
      <dgm:prSet/>
      <dgm:spPr/>
      <dgm:t>
        <a:bodyPr/>
        <a:lstStyle/>
        <a:p>
          <a:endParaRPr lang="en-GB"/>
        </a:p>
      </dgm:t>
    </dgm:pt>
    <dgm:pt modelId="{4FC91773-08F1-459D-A53A-F22E25DF0C9E}">
      <dgm:prSet phldrT="[Text]" custT="1"/>
      <dgm:spPr/>
      <dgm:t>
        <a:bodyPr/>
        <a:lstStyle/>
        <a:p>
          <a:r>
            <a:rPr lang="en-GB" sz="2000" dirty="0"/>
            <a:t>EDT duty triage call to gather further information or signpost</a:t>
          </a:r>
        </a:p>
      </dgm:t>
    </dgm:pt>
    <dgm:pt modelId="{C43C212D-DF2F-4241-B0F6-17C351C4AE47}" type="parTrans" cxnId="{8191C234-930C-4C3D-B6B1-640B92CE5CB8}">
      <dgm:prSet/>
      <dgm:spPr/>
      <dgm:t>
        <a:bodyPr/>
        <a:lstStyle/>
        <a:p>
          <a:endParaRPr lang="en-GB"/>
        </a:p>
      </dgm:t>
    </dgm:pt>
    <dgm:pt modelId="{96CBFEF0-005E-41FE-87E7-63B1C5B8D174}" type="sibTrans" cxnId="{8191C234-930C-4C3D-B6B1-640B92CE5CB8}">
      <dgm:prSet/>
      <dgm:spPr/>
      <dgm:t>
        <a:bodyPr/>
        <a:lstStyle/>
        <a:p>
          <a:endParaRPr lang="en-GB"/>
        </a:p>
      </dgm:t>
    </dgm:pt>
    <dgm:pt modelId="{898E9CB3-08C9-4F61-9572-19A19D730294}">
      <dgm:prSet phldrT="[Text]" custT="1"/>
      <dgm:spPr/>
      <dgm:t>
        <a:bodyPr/>
        <a:lstStyle/>
        <a:p>
          <a:r>
            <a:rPr lang="en-GB" sz="2000" dirty="0"/>
            <a:t>Initial Assessment and if appropriate accept into treatment</a:t>
          </a:r>
        </a:p>
      </dgm:t>
    </dgm:pt>
    <dgm:pt modelId="{32C70E5E-108F-4496-B706-2A3EEAB3DB2C}" type="parTrans" cxnId="{5F17B97D-6B84-413A-BC5A-8B99416273AF}">
      <dgm:prSet/>
      <dgm:spPr/>
      <dgm:t>
        <a:bodyPr/>
        <a:lstStyle/>
        <a:p>
          <a:endParaRPr lang="en-GB"/>
        </a:p>
      </dgm:t>
    </dgm:pt>
    <dgm:pt modelId="{1D9D8605-08A7-4891-97A9-C5AF6ACB3CDB}" type="sibTrans" cxnId="{5F17B97D-6B84-413A-BC5A-8B99416273AF}">
      <dgm:prSet/>
      <dgm:spPr/>
      <dgm:t>
        <a:bodyPr/>
        <a:lstStyle/>
        <a:p>
          <a:endParaRPr lang="en-GB"/>
        </a:p>
      </dgm:t>
    </dgm:pt>
    <dgm:pt modelId="{A9399EB0-B867-492C-AD52-7DFA83D46D1C}" type="pres">
      <dgm:prSet presAssocID="{5FBE9FCA-247E-46F2-82BE-F53F85D9E5FF}" presName="CompostProcess" presStyleCnt="0">
        <dgm:presLayoutVars>
          <dgm:dir/>
          <dgm:resizeHandles val="exact"/>
        </dgm:presLayoutVars>
      </dgm:prSet>
      <dgm:spPr/>
    </dgm:pt>
    <dgm:pt modelId="{7E199BB3-9280-4306-B567-691C8802F5CD}" type="pres">
      <dgm:prSet presAssocID="{5FBE9FCA-247E-46F2-82BE-F53F85D9E5FF}" presName="arrow" presStyleLbl="bgShp" presStyleIdx="0" presStyleCnt="1"/>
      <dgm:spPr/>
    </dgm:pt>
    <dgm:pt modelId="{41D69A7D-2735-4722-9B81-EF723F890C7C}" type="pres">
      <dgm:prSet presAssocID="{5FBE9FCA-247E-46F2-82BE-F53F85D9E5FF}" presName="linearProcess" presStyleCnt="0"/>
      <dgm:spPr/>
    </dgm:pt>
    <dgm:pt modelId="{D2415FA7-5212-4C3D-B082-FB50D03ACE0B}" type="pres">
      <dgm:prSet presAssocID="{8E79DED7-66BE-430E-8B05-3F30F1BB49A3}" presName="textNode" presStyleLbl="node1" presStyleIdx="0" presStyleCnt="3">
        <dgm:presLayoutVars>
          <dgm:bulletEnabled val="1"/>
        </dgm:presLayoutVars>
      </dgm:prSet>
      <dgm:spPr/>
    </dgm:pt>
    <dgm:pt modelId="{12067571-6F32-4ACA-BDDE-9F7F30020ABE}" type="pres">
      <dgm:prSet presAssocID="{4726E9E9-0B8C-414A-AC94-3C42C57BDF96}" presName="sibTrans" presStyleCnt="0"/>
      <dgm:spPr/>
    </dgm:pt>
    <dgm:pt modelId="{4EDE4382-7066-4E51-AA80-AD0E317AE3F4}" type="pres">
      <dgm:prSet presAssocID="{4FC91773-08F1-459D-A53A-F22E25DF0C9E}" presName="textNode" presStyleLbl="node1" presStyleIdx="1" presStyleCnt="3">
        <dgm:presLayoutVars>
          <dgm:bulletEnabled val="1"/>
        </dgm:presLayoutVars>
      </dgm:prSet>
      <dgm:spPr/>
    </dgm:pt>
    <dgm:pt modelId="{A69FC925-52C1-46A6-8A7E-8E1B7E9A273C}" type="pres">
      <dgm:prSet presAssocID="{96CBFEF0-005E-41FE-87E7-63B1C5B8D174}" presName="sibTrans" presStyleCnt="0"/>
      <dgm:spPr/>
    </dgm:pt>
    <dgm:pt modelId="{39CFF205-B0C6-4FAF-8AF8-3B72608A4C98}" type="pres">
      <dgm:prSet presAssocID="{898E9CB3-08C9-4F61-9572-19A19D730294}" presName="textNode" presStyleLbl="node1" presStyleIdx="2" presStyleCnt="3">
        <dgm:presLayoutVars>
          <dgm:bulletEnabled val="1"/>
        </dgm:presLayoutVars>
      </dgm:prSet>
      <dgm:spPr/>
    </dgm:pt>
  </dgm:ptLst>
  <dgm:cxnLst>
    <dgm:cxn modelId="{8191C234-930C-4C3D-B6B1-640B92CE5CB8}" srcId="{5FBE9FCA-247E-46F2-82BE-F53F85D9E5FF}" destId="{4FC91773-08F1-459D-A53A-F22E25DF0C9E}" srcOrd="1" destOrd="0" parTransId="{C43C212D-DF2F-4241-B0F6-17C351C4AE47}" sibTransId="{96CBFEF0-005E-41FE-87E7-63B1C5B8D174}"/>
    <dgm:cxn modelId="{C425033C-E373-4165-B589-8D157CFBB08D}" type="presOf" srcId="{5FBE9FCA-247E-46F2-82BE-F53F85D9E5FF}" destId="{A9399EB0-B867-492C-AD52-7DFA83D46D1C}" srcOrd="0" destOrd="0" presId="urn:microsoft.com/office/officeart/2005/8/layout/hProcess9"/>
    <dgm:cxn modelId="{09323B73-14DB-496B-A8AB-225DFA5F17C0}" type="presOf" srcId="{898E9CB3-08C9-4F61-9572-19A19D730294}" destId="{39CFF205-B0C6-4FAF-8AF8-3B72608A4C98}" srcOrd="0" destOrd="0" presId="urn:microsoft.com/office/officeart/2005/8/layout/hProcess9"/>
    <dgm:cxn modelId="{5F17B97D-6B84-413A-BC5A-8B99416273AF}" srcId="{5FBE9FCA-247E-46F2-82BE-F53F85D9E5FF}" destId="{898E9CB3-08C9-4F61-9572-19A19D730294}" srcOrd="2" destOrd="0" parTransId="{32C70E5E-108F-4496-B706-2A3EEAB3DB2C}" sibTransId="{1D9D8605-08A7-4891-97A9-C5AF6ACB3CDB}"/>
    <dgm:cxn modelId="{9028A49D-B846-4C44-99D5-307109B11449}" type="presOf" srcId="{8E79DED7-66BE-430E-8B05-3F30F1BB49A3}" destId="{D2415FA7-5212-4C3D-B082-FB50D03ACE0B}" srcOrd="0" destOrd="0" presId="urn:microsoft.com/office/officeart/2005/8/layout/hProcess9"/>
    <dgm:cxn modelId="{2A6E2FB1-2004-4CD6-A383-CBA44B860471}" srcId="{5FBE9FCA-247E-46F2-82BE-F53F85D9E5FF}" destId="{8E79DED7-66BE-430E-8B05-3F30F1BB49A3}" srcOrd="0" destOrd="0" parTransId="{915EB5DF-6881-4FB3-8F8B-FD5AA7C3895F}" sibTransId="{4726E9E9-0B8C-414A-AC94-3C42C57BDF96}"/>
    <dgm:cxn modelId="{883D75B6-2B24-4A0E-BA94-E050CCA4A280}" type="presOf" srcId="{4FC91773-08F1-459D-A53A-F22E25DF0C9E}" destId="{4EDE4382-7066-4E51-AA80-AD0E317AE3F4}" srcOrd="0" destOrd="0" presId="urn:microsoft.com/office/officeart/2005/8/layout/hProcess9"/>
    <dgm:cxn modelId="{6BC436EE-11FA-4EC7-B269-F144E2AE4C8F}" type="presParOf" srcId="{A9399EB0-B867-492C-AD52-7DFA83D46D1C}" destId="{7E199BB3-9280-4306-B567-691C8802F5CD}" srcOrd="0" destOrd="0" presId="urn:microsoft.com/office/officeart/2005/8/layout/hProcess9"/>
    <dgm:cxn modelId="{82038FAC-F33F-477A-A590-644DB63FD844}" type="presParOf" srcId="{A9399EB0-B867-492C-AD52-7DFA83D46D1C}" destId="{41D69A7D-2735-4722-9B81-EF723F890C7C}" srcOrd="1" destOrd="0" presId="urn:microsoft.com/office/officeart/2005/8/layout/hProcess9"/>
    <dgm:cxn modelId="{4AE5CD4A-9CE6-4C5A-B4D3-ED660834AA05}" type="presParOf" srcId="{41D69A7D-2735-4722-9B81-EF723F890C7C}" destId="{D2415FA7-5212-4C3D-B082-FB50D03ACE0B}" srcOrd="0" destOrd="0" presId="urn:microsoft.com/office/officeart/2005/8/layout/hProcess9"/>
    <dgm:cxn modelId="{275CFE47-A3D3-42EA-8D9B-CBE1891F7A4E}" type="presParOf" srcId="{41D69A7D-2735-4722-9B81-EF723F890C7C}" destId="{12067571-6F32-4ACA-BDDE-9F7F30020ABE}" srcOrd="1" destOrd="0" presId="urn:microsoft.com/office/officeart/2005/8/layout/hProcess9"/>
    <dgm:cxn modelId="{0064B9E3-6848-40ED-927E-568E9A4112E4}" type="presParOf" srcId="{41D69A7D-2735-4722-9B81-EF723F890C7C}" destId="{4EDE4382-7066-4E51-AA80-AD0E317AE3F4}" srcOrd="2" destOrd="0" presId="urn:microsoft.com/office/officeart/2005/8/layout/hProcess9"/>
    <dgm:cxn modelId="{9109D9D1-9283-426C-8BEE-8C863D33DDD8}" type="presParOf" srcId="{41D69A7D-2735-4722-9B81-EF723F890C7C}" destId="{A69FC925-52C1-46A6-8A7E-8E1B7E9A273C}" srcOrd="3" destOrd="0" presId="urn:microsoft.com/office/officeart/2005/8/layout/hProcess9"/>
    <dgm:cxn modelId="{1EB0BEA1-2D15-46EF-AF64-D3CD99896300}" type="presParOf" srcId="{41D69A7D-2735-4722-9B81-EF723F890C7C}" destId="{39CFF205-B0C6-4FAF-8AF8-3B72608A4C9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9BB3-9280-4306-B567-691C8802F5CD}">
      <dsp:nvSpPr>
        <dsp:cNvPr id="0" name=""/>
        <dsp:cNvSpPr/>
      </dsp:nvSpPr>
      <dsp:spPr>
        <a:xfrm>
          <a:off x="496855" y="0"/>
          <a:ext cx="5631025" cy="36724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415FA7-5212-4C3D-B082-FB50D03ACE0B}">
      <dsp:nvSpPr>
        <dsp:cNvPr id="0" name=""/>
        <dsp:cNvSpPr/>
      </dsp:nvSpPr>
      <dsp:spPr>
        <a:xfrm>
          <a:off x="707" y="1101722"/>
          <a:ext cx="2012611" cy="1468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Referral received</a:t>
          </a:r>
        </a:p>
      </dsp:txBody>
      <dsp:txXfrm>
        <a:off x="72416" y="1173431"/>
        <a:ext cx="1869193" cy="1325545"/>
      </dsp:txXfrm>
    </dsp:sp>
    <dsp:sp modelId="{4EDE4382-7066-4E51-AA80-AD0E317AE3F4}">
      <dsp:nvSpPr>
        <dsp:cNvPr id="0" name=""/>
        <dsp:cNvSpPr/>
      </dsp:nvSpPr>
      <dsp:spPr>
        <a:xfrm>
          <a:off x="2306062" y="1101722"/>
          <a:ext cx="2012611" cy="1468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EDT duty triage call to gather further information or signpost</a:t>
          </a:r>
        </a:p>
      </dsp:txBody>
      <dsp:txXfrm>
        <a:off x="2377771" y="1173431"/>
        <a:ext cx="1869193" cy="1325545"/>
      </dsp:txXfrm>
    </dsp:sp>
    <dsp:sp modelId="{39CFF205-B0C6-4FAF-8AF8-3B72608A4C98}">
      <dsp:nvSpPr>
        <dsp:cNvPr id="0" name=""/>
        <dsp:cNvSpPr/>
      </dsp:nvSpPr>
      <dsp:spPr>
        <a:xfrm>
          <a:off x="4611417" y="1101722"/>
          <a:ext cx="2012611" cy="14689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Initial Assessment and if appropriate accept into treatment</a:t>
          </a:r>
        </a:p>
      </dsp:txBody>
      <dsp:txXfrm>
        <a:off x="4683126" y="1173431"/>
        <a:ext cx="1869193" cy="13255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2802C29C-892F-41C3-8658-C8D41D65E6FF}" type="datetimeFigureOut">
              <a:rPr lang="en-GB" smtClean="0"/>
              <a:t>24/01/2024</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8A0FC132-AAD8-462C-A3A1-0F232AD46FAD}" type="slidenum">
              <a:rPr lang="en-GB" smtClean="0"/>
              <a:t>‹#›</a:t>
            </a:fld>
            <a:endParaRPr lang="en-GB"/>
          </a:p>
        </p:txBody>
      </p:sp>
    </p:spTree>
    <p:extLst>
      <p:ext uri="{BB962C8B-B14F-4D97-AF65-F5344CB8AC3E}">
        <p14:creationId xmlns:p14="http://schemas.microsoft.com/office/powerpoint/2010/main" val="426012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1</a:t>
            </a:fld>
            <a:endParaRPr lang="en-GB"/>
          </a:p>
        </p:txBody>
      </p:sp>
    </p:spTree>
    <p:extLst>
      <p:ext uri="{BB962C8B-B14F-4D97-AF65-F5344CB8AC3E}">
        <p14:creationId xmlns:p14="http://schemas.microsoft.com/office/powerpoint/2010/main" val="72857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10</a:t>
            </a:fld>
            <a:endParaRPr lang="en-GB"/>
          </a:p>
        </p:txBody>
      </p:sp>
    </p:spTree>
    <p:extLst>
      <p:ext uri="{BB962C8B-B14F-4D97-AF65-F5344CB8AC3E}">
        <p14:creationId xmlns:p14="http://schemas.microsoft.com/office/powerpoint/2010/main" val="272874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11</a:t>
            </a:fld>
            <a:endParaRPr lang="en-GB"/>
          </a:p>
        </p:txBody>
      </p:sp>
    </p:spTree>
    <p:extLst>
      <p:ext uri="{BB962C8B-B14F-4D97-AF65-F5344CB8AC3E}">
        <p14:creationId xmlns:p14="http://schemas.microsoft.com/office/powerpoint/2010/main" val="376497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12</a:t>
            </a:fld>
            <a:endParaRPr lang="en-GB"/>
          </a:p>
        </p:txBody>
      </p:sp>
    </p:spTree>
    <p:extLst>
      <p:ext uri="{BB962C8B-B14F-4D97-AF65-F5344CB8AC3E}">
        <p14:creationId xmlns:p14="http://schemas.microsoft.com/office/powerpoint/2010/main" val="166451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kangaroo Trying to make everything right</a:t>
            </a:r>
          </a:p>
          <a:p>
            <a:r>
              <a:rPr lang="en-GB" dirty="0"/>
              <a:t>The rhinoceros uses force and logic to win the day</a:t>
            </a:r>
          </a:p>
          <a:p>
            <a:r>
              <a:rPr lang="en-GB" dirty="0"/>
              <a:t>The dolphin Just enough caring and control </a:t>
            </a:r>
          </a:p>
          <a:p>
            <a:endParaRPr lang="en-GB" dirty="0"/>
          </a:p>
          <a:p>
            <a:r>
              <a:rPr lang="en-GB" dirty="0"/>
              <a:t>The ostrich Avoidance of Emotion </a:t>
            </a:r>
          </a:p>
          <a:p>
            <a:r>
              <a:rPr lang="en-GB" dirty="0"/>
              <a:t>The jellyfish Too Much Emotion and Too Little Control </a:t>
            </a:r>
          </a:p>
          <a:p>
            <a:r>
              <a:rPr lang="en-GB" dirty="0"/>
              <a:t>The St Bernard Just enough compassion and consistency</a:t>
            </a:r>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13</a:t>
            </a:fld>
            <a:endParaRPr lang="en-GB"/>
          </a:p>
        </p:txBody>
      </p:sp>
    </p:spTree>
    <p:extLst>
      <p:ext uri="{BB962C8B-B14F-4D97-AF65-F5344CB8AC3E}">
        <p14:creationId xmlns:p14="http://schemas.microsoft.com/office/powerpoint/2010/main" val="910310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14</a:t>
            </a:fld>
            <a:endParaRPr lang="en-GB"/>
          </a:p>
        </p:txBody>
      </p:sp>
    </p:spTree>
    <p:extLst>
      <p:ext uri="{BB962C8B-B14F-4D97-AF65-F5344CB8AC3E}">
        <p14:creationId xmlns:p14="http://schemas.microsoft.com/office/powerpoint/2010/main" val="68722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15</a:t>
            </a:fld>
            <a:endParaRPr lang="en-GB"/>
          </a:p>
        </p:txBody>
      </p:sp>
    </p:spTree>
    <p:extLst>
      <p:ext uri="{BB962C8B-B14F-4D97-AF65-F5344CB8AC3E}">
        <p14:creationId xmlns:p14="http://schemas.microsoft.com/office/powerpoint/2010/main" val="1343732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16</a:t>
            </a:fld>
            <a:endParaRPr lang="en-GB"/>
          </a:p>
        </p:txBody>
      </p:sp>
    </p:spTree>
    <p:extLst>
      <p:ext uri="{BB962C8B-B14F-4D97-AF65-F5344CB8AC3E}">
        <p14:creationId xmlns:p14="http://schemas.microsoft.com/office/powerpoint/2010/main" val="444661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17</a:t>
            </a:fld>
            <a:endParaRPr lang="en-GB"/>
          </a:p>
        </p:txBody>
      </p:sp>
    </p:spTree>
    <p:extLst>
      <p:ext uri="{BB962C8B-B14F-4D97-AF65-F5344CB8AC3E}">
        <p14:creationId xmlns:p14="http://schemas.microsoft.com/office/powerpoint/2010/main" val="1762643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with ARFID find it hard to eat enough for healthy growth, development and functioning.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obtain a diagnosis, the young person must have one of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Important to note: The eating difficulties experienced </a:t>
            </a:r>
            <a:r>
              <a:rPr lang="en-GB" sz="1200" dirty="0">
                <a:solidFill>
                  <a:srgbClr val="FF0000"/>
                </a:solidFill>
              </a:rPr>
              <a:t>cannot</a:t>
            </a:r>
            <a:r>
              <a:rPr lang="en-GB" sz="1200" dirty="0"/>
              <a:t> be explained by lack of food (neglect), as a result of other eating disorders such as Anorexia Nervosa or Bulimia Nervosa or any other medical (physical)/ mental disorders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55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1) Sensory sensitivity- </a:t>
            </a:r>
            <a:r>
              <a:rPr lang="en-US" sz="1200" dirty="0">
                <a:solidFill>
                  <a:srgbClr val="000000"/>
                </a:solidFill>
                <a:latin typeface="Arial" panose="020B0604020202020204" pitchFamily="34" charset="0"/>
                <a:ea typeface="Arial Unicode MS"/>
                <a:cs typeface="Arial Unicode MS"/>
              </a:rPr>
              <a:t>Young people with sensory sensitivities may avoid food because of its sensory characteristics (taste, texture, smell, look). Some young people are 'super-tasters' can have strong preferences for specific brands of food.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Children with selective eating often eat only foods that are of a specific brand. This is because they crave predictability and sameness with regard to texture, smell and taste – something that is difficult to achieve in home cooking, even home-cooked versions of a child’s safe foods. They may notice even small changes, particularly in ‘new improved’ recipes and a previously accepted food may be suddenly rejected.</a:t>
            </a:r>
          </a:p>
          <a:p>
            <a:endParaRPr lang="en-GB" dirty="0"/>
          </a:p>
          <a:p>
            <a:pPr>
              <a:spcAft>
                <a:spcPts val="0"/>
              </a:spcAft>
            </a:pPr>
            <a:r>
              <a:rPr lang="en-GB" sz="1200" b="1" dirty="0">
                <a:solidFill>
                  <a:srgbClr val="000000"/>
                </a:solidFill>
                <a:latin typeface="Helvetica Neue"/>
                <a:ea typeface="Arial Unicode MS"/>
                <a:cs typeface="Arial Unicode MS"/>
              </a:rPr>
              <a:t>2) </a:t>
            </a:r>
            <a:r>
              <a:rPr lang="en-US" sz="1200" b="1" dirty="0">
                <a:solidFill>
                  <a:srgbClr val="000000"/>
                </a:solidFill>
                <a:latin typeface="Arial" panose="020B0604020202020204" pitchFamily="34" charset="0"/>
                <a:ea typeface="Arial Unicode MS"/>
                <a:cs typeface="Arial Unicode MS"/>
              </a:rPr>
              <a:t>Lack of Interest</a:t>
            </a:r>
            <a:endParaRPr lang="en-GB" sz="1200" dirty="0">
              <a:solidFill>
                <a:srgbClr val="000000"/>
              </a:solidFill>
              <a:latin typeface="Helvetica Neue"/>
              <a:ea typeface="Arial Unicode MS"/>
              <a:cs typeface="Arial Unicode MS"/>
            </a:endParaRPr>
          </a:p>
          <a:p>
            <a:pPr>
              <a:spcAft>
                <a:spcPts val="0"/>
              </a:spcAft>
            </a:pPr>
            <a:r>
              <a:rPr lang="en-US" sz="1200" dirty="0">
                <a:solidFill>
                  <a:srgbClr val="000000"/>
                </a:solidFill>
                <a:latin typeface="Arial" panose="020B0604020202020204" pitchFamily="34" charset="0"/>
                <a:ea typeface="Arial Unicode MS"/>
                <a:cs typeface="Arial Unicode MS"/>
              </a:rPr>
              <a:t>Factors which may contribute to a lack of interest in food/ eating may include; failure to </a:t>
            </a:r>
            <a:r>
              <a:rPr lang="en-US" sz="1200" dirty="0" err="1">
                <a:solidFill>
                  <a:srgbClr val="000000"/>
                </a:solidFill>
                <a:latin typeface="Arial" panose="020B0604020202020204" pitchFamily="34" charset="0"/>
                <a:ea typeface="Arial Unicode MS"/>
                <a:cs typeface="Arial Unicode MS"/>
              </a:rPr>
              <a:t>recognise</a:t>
            </a:r>
            <a:r>
              <a:rPr lang="en-US" sz="1200" dirty="0">
                <a:solidFill>
                  <a:srgbClr val="000000"/>
                </a:solidFill>
                <a:latin typeface="Arial" panose="020B0604020202020204" pitchFamily="34" charset="0"/>
                <a:ea typeface="Arial Unicode MS"/>
                <a:cs typeface="Arial Unicode MS"/>
              </a:rPr>
              <a:t> hunger/ lack of hunger, mood based issues, low arousal, highly distractible and or difficulties with attention. </a:t>
            </a:r>
          </a:p>
          <a:p>
            <a:pPr>
              <a:spcAft>
                <a:spcPts val="0"/>
              </a:spcAft>
            </a:pPr>
            <a:endParaRPr lang="en-US" sz="1200" dirty="0">
              <a:solidFill>
                <a:srgbClr val="000000"/>
              </a:solidFill>
              <a:latin typeface="Arial" panose="020B0604020202020204" pitchFamily="34" charset="0"/>
            </a:endParaRPr>
          </a:p>
          <a:p>
            <a:pPr>
              <a:spcAft>
                <a:spcPts val="0"/>
              </a:spcAft>
            </a:pPr>
            <a:r>
              <a:rPr lang="en-GB" sz="1200" b="1" dirty="0">
                <a:solidFill>
                  <a:srgbClr val="000000"/>
                </a:solidFill>
                <a:latin typeface="Helvetica Neue"/>
                <a:ea typeface="Arial Unicode MS"/>
                <a:cs typeface="Arial Unicode MS"/>
              </a:rPr>
              <a:t>3) </a:t>
            </a:r>
            <a:r>
              <a:rPr lang="en-US" sz="1200" b="1" dirty="0">
                <a:solidFill>
                  <a:srgbClr val="000000"/>
                </a:solidFill>
                <a:latin typeface="Arial" panose="020B0604020202020204" pitchFamily="34" charset="0"/>
                <a:ea typeface="Arial Unicode MS"/>
                <a:cs typeface="Arial Unicode MS"/>
              </a:rPr>
              <a:t>Fear of Aversive Consequences </a:t>
            </a:r>
            <a:endParaRPr lang="en-GB" sz="1200" dirty="0">
              <a:solidFill>
                <a:srgbClr val="000000"/>
              </a:solidFill>
              <a:latin typeface="Helvetica Neue"/>
              <a:ea typeface="Arial Unicode MS"/>
              <a:cs typeface="Arial Unicode MS"/>
            </a:endParaRPr>
          </a:p>
          <a:p>
            <a:r>
              <a:rPr lang="en-US" sz="1200" dirty="0">
                <a:latin typeface="Arial" panose="020B0604020202020204" pitchFamily="34" charset="0"/>
                <a:ea typeface="Arial Unicode MS"/>
              </a:rPr>
              <a:t>Some young person may be worried about the consequences of eating foods or certain foods. They may have a fear of choking or vomiting or pain. Young people with strong fears of aversive consequences may find social situations highly anxiety provoking due to the possibility of food or eating being involved</a:t>
            </a:r>
            <a:endParaRPr lang="en-GB" sz="1200" dirty="0"/>
          </a:p>
          <a:p>
            <a:pPr>
              <a:spcAft>
                <a:spcPts val="0"/>
              </a:spcAft>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16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2550" lvl="1">
              <a:buFont typeface="+mj-lt"/>
              <a:buNone/>
            </a:pPr>
            <a:r>
              <a:rPr lang="en-GB" b="0" i="0" kern="1200" dirty="0">
                <a:solidFill>
                  <a:schemeClr val="tx1"/>
                </a:solidFill>
                <a:effectLst/>
                <a:latin typeface="+mn-lt"/>
                <a:ea typeface="+mn-ea"/>
                <a:cs typeface="+mn-cs"/>
              </a:rPr>
              <a:t>Eating disorders are complex and there is no one single cause. We’re still learning more but their development is a combination of genetic, biological, psychological,</a:t>
            </a:r>
            <a:r>
              <a:rPr lang="en-GB" b="0" i="0" kern="1200" baseline="0" dirty="0">
                <a:solidFill>
                  <a:schemeClr val="tx1"/>
                </a:solidFill>
                <a:effectLst/>
                <a:latin typeface="+mn-lt"/>
                <a:ea typeface="+mn-ea"/>
                <a:cs typeface="+mn-cs"/>
              </a:rPr>
              <a:t> social &amp; environmental factors. Think in terms of a ‘vulnerability’ to developing an ED rather than something causing an ED. </a:t>
            </a:r>
          </a:p>
          <a:p>
            <a:pPr marL="82550" lvl="1">
              <a:buFont typeface="+mj-lt"/>
              <a:buNone/>
            </a:pPr>
            <a:endParaRPr lang="en-GB" b="0" i="0" kern="1200" baseline="0" dirty="0">
              <a:solidFill>
                <a:schemeClr val="tx1"/>
              </a:solidFill>
              <a:effectLst/>
              <a:latin typeface="+mn-lt"/>
              <a:ea typeface="+mn-ea"/>
              <a:cs typeface="+mn-cs"/>
            </a:endParaRPr>
          </a:p>
          <a:p>
            <a:pPr marL="82550" lvl="1">
              <a:buFont typeface="+mj-lt"/>
              <a:buNone/>
            </a:pPr>
            <a:r>
              <a:rPr lang="en-GB" b="0" i="0" kern="1200" baseline="0" dirty="0">
                <a:solidFill>
                  <a:schemeClr val="tx1"/>
                </a:solidFill>
                <a:effectLst/>
                <a:latin typeface="+mn-lt"/>
                <a:ea typeface="+mn-ea"/>
                <a:cs typeface="+mn-cs"/>
              </a:rPr>
              <a:t>Give examples: </a:t>
            </a:r>
          </a:p>
          <a:p>
            <a:pPr marL="82550" lvl="1">
              <a:buFont typeface="+mj-lt"/>
              <a:buNone/>
            </a:pPr>
            <a:r>
              <a:rPr lang="en-GB" b="0" i="0" kern="1200" baseline="0" dirty="0">
                <a:solidFill>
                  <a:schemeClr val="tx2">
                    <a:lumMod val="60000"/>
                    <a:lumOff val="40000"/>
                  </a:schemeClr>
                </a:solidFill>
                <a:effectLst/>
                <a:latin typeface="+mn-lt"/>
                <a:ea typeface="+mn-ea"/>
                <a:cs typeface="+mn-cs"/>
              </a:rPr>
              <a:t>Genetic</a:t>
            </a:r>
            <a:r>
              <a:rPr lang="en-GB" b="0" i="0" kern="1200" baseline="0" dirty="0">
                <a:solidFill>
                  <a:schemeClr val="tx1"/>
                </a:solidFill>
                <a:effectLst/>
                <a:latin typeface="+mn-lt"/>
                <a:ea typeface="+mn-ea"/>
                <a:cs typeface="+mn-cs"/>
              </a:rPr>
              <a:t> – research has identified that genes can be a factor (family history of ED) but only alongside significant trigger</a:t>
            </a:r>
          </a:p>
          <a:p>
            <a:pPr marL="82550" lvl="1">
              <a:buFont typeface="+mj-lt"/>
              <a:buNone/>
            </a:pPr>
            <a:r>
              <a:rPr lang="en-GB" b="0" i="0" kern="1200" baseline="0" dirty="0">
                <a:solidFill>
                  <a:schemeClr val="tx1"/>
                </a:solidFill>
                <a:effectLst/>
                <a:latin typeface="+mn-lt"/>
                <a:ea typeface="+mn-ea"/>
                <a:cs typeface="+mn-cs"/>
              </a:rPr>
              <a:t>Psychological – anxious, low self-esteem, perfectionist, fear of growing up</a:t>
            </a:r>
          </a:p>
          <a:p>
            <a:pPr marL="82550" lvl="1">
              <a:buFont typeface="+mj-lt"/>
              <a:buNone/>
            </a:pPr>
            <a:r>
              <a:rPr lang="en-GB" b="0" i="0" kern="1200" baseline="0" dirty="0">
                <a:solidFill>
                  <a:schemeClr val="tx1"/>
                </a:solidFill>
                <a:effectLst/>
                <a:latin typeface="+mn-lt"/>
                <a:ea typeface="+mn-ea"/>
                <a:cs typeface="+mn-cs"/>
              </a:rPr>
              <a:t>Social/environmental – bullying, social media/press, peer group where weight/shape is highly valued, dieting</a:t>
            </a:r>
          </a:p>
          <a:p>
            <a:pPr marL="82550" lvl="1">
              <a:buFont typeface="+mj-lt"/>
              <a:buNone/>
            </a:pPr>
            <a:r>
              <a:rPr lang="en-GB" sz="1200" b="0" i="0" kern="1200" dirty="0">
                <a:solidFill>
                  <a:schemeClr val="tx1"/>
                </a:solidFill>
                <a:effectLst/>
                <a:latin typeface="+mn-lt"/>
                <a:ea typeface="+mn-ea"/>
                <a:cs typeface="+mn-cs"/>
              </a:rPr>
              <a:t>Biological - hunger, appetite, and taste</a:t>
            </a:r>
            <a:endParaRPr lang="en-GB"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92D26C-38F5-468A-BA8C-AE1C01D49F3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390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Many children and young people have strong preferences and dislikes when it comes to food and eating. This is entirely normal and appropriate. Many children will be 'fussy' eaters and have particular habits when it comes to food and eating (e.g., not wanting food to touch, wanting to use certain crockery and cutlery, not liking certain foods, preferring certain brands, feeling anxious or reluctant to try new things, only wanting to eat a preferred food over and over again, getting bored of certain foods and refusing to eat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Emotional responses to eating- eating more or less </a:t>
            </a:r>
            <a:r>
              <a:rPr lang="en-US" sz="1200" kern="1200" dirty="0">
                <a:solidFill>
                  <a:schemeClr val="tx1"/>
                </a:solidFill>
                <a:latin typeface="+mn-lt"/>
                <a:ea typeface="+mn-ea"/>
                <a:cs typeface="+mn-cs"/>
              </a:rPr>
              <a:t>often resolves itself in time without intervention.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0921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Young people will not be concerned about their weight or shape. They are not eating selectively to change their weight or shape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Will eat an extremely limited selection of foods. These tend to be ‘beige’ foods (e.g., plain pasta, bread, chips, biscuits etc). Some young people who develop a fear of aversive consequences may suddenly stop eating entirely.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likely to be a big impact on family functioning and dynamics (e.g., arguments at mealtimes, difficulties with eating out socially, high levels of family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Young people with ARFID can present very young (difficulties often start during weaning and early infancy). This is not the case where fear of consequences is the main driver- ARFID can develop suddenly at any age in this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33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is usually no one single cause. Instead, complex feeding difficulties usually involve a combination of factors. The following will increase the likelihood that a child may develop a complex feeding disorder: (not all children will have all factors)</a:t>
            </a:r>
          </a:p>
          <a:p>
            <a:endParaRPr lang="en-GB" dirty="0"/>
          </a:p>
          <a:p>
            <a:r>
              <a:rPr lang="en-GB" sz="1200" kern="1200" dirty="0">
                <a:solidFill>
                  <a:schemeClr val="tx1"/>
                </a:solidFill>
                <a:effectLst/>
                <a:latin typeface="+mn-lt"/>
                <a:ea typeface="+mn-ea"/>
                <a:cs typeface="+mn-cs"/>
              </a:rPr>
              <a:t>Complex feeding difficulties, particularly selective eating patterns, are very common in children with autistic spectrum disorders, but not all children with complex feeding difficulties are autistic</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Risk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Prem birth, complex issues in early life- invasive interventions such as suctioning, frequent blood tests or surgery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368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70C0"/>
                </a:solidFill>
              </a:rPr>
              <a:t>Only a medical  or health care professional can formally diagnose ARFID</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98F37-7035-495F-830C-1DA2330C6D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5051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24</a:t>
            </a:fld>
            <a:endParaRPr lang="en-GB"/>
          </a:p>
        </p:txBody>
      </p:sp>
    </p:spTree>
    <p:extLst>
      <p:ext uri="{BB962C8B-B14F-4D97-AF65-F5344CB8AC3E}">
        <p14:creationId xmlns:p14="http://schemas.microsoft.com/office/powerpoint/2010/main" val="1043072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Times New Roman" panose="02020603050405020304" pitchFamily="18" charset="0"/>
              </a:rPr>
              <a:t>- Feeding difficulties have usually developed over months and years and can therefore be difficult to change. </a:t>
            </a:r>
            <a:r>
              <a:rPr lang="en-GB" dirty="0"/>
              <a:t>Progress may be very slow, often requiring several months before significant change is seen. This is important to communicate this to all those in the child’s network so everyone is aware. </a:t>
            </a:r>
            <a:endParaRPr lang="en-GB" dirty="0">
              <a:ea typeface="Times New Roman" panose="02020603050405020304" pitchFamily="18" charset="0"/>
            </a:endParaRPr>
          </a:p>
          <a:p>
            <a:endParaRPr lang="en-GB" dirty="0"/>
          </a:p>
          <a:p>
            <a:pPr marL="171450" indent="-171450">
              <a:buFontTx/>
              <a:buChar char="-"/>
            </a:pPr>
            <a:r>
              <a:rPr lang="en-GB" sz="1200" kern="1200" dirty="0">
                <a:solidFill>
                  <a:schemeClr val="tx1"/>
                </a:solidFill>
                <a:effectLst/>
                <a:latin typeface="+mn-lt"/>
                <a:ea typeface="+mn-ea"/>
                <a:cs typeface="+mn-cs"/>
              </a:rPr>
              <a:t>force feeding, long gaps between meals or withholding preferred/safe foods in the hopes that a child will eat healthy foods, almost never work. Reward systems are often unhelpful (as they increase anxiety in the children) </a:t>
            </a:r>
          </a:p>
          <a:p>
            <a:pPr marL="171450" indent="-171450">
              <a:buFontTx/>
              <a:buChar char="-"/>
            </a:pPr>
            <a:endParaRPr lang="en-GB" sz="1200" kern="1200" dirty="0">
              <a:solidFill>
                <a:schemeClr val="tx1"/>
              </a:solidFill>
              <a:effectLst/>
              <a:latin typeface="+mn-lt"/>
              <a:ea typeface="+mn-ea"/>
              <a:cs typeface="+mn-cs"/>
            </a:endParaRPr>
          </a:p>
          <a:p>
            <a:pPr marL="171450" indent="-171450">
              <a:buFontTx/>
              <a:buChar char="-"/>
            </a:pPr>
            <a:r>
              <a:rPr lang="en-GB" dirty="0"/>
              <a:t>Safe foods’ that children with ARFID eat rarely meet healthy mealtime guidelines as they are often carbohydrate-based, may contain sugar and rarely include vegetables. Exceptions may be required for children with complex feeding disorders as denying them access to safe foods may mean they eat nothing during the school day</a:t>
            </a:r>
          </a:p>
          <a:p>
            <a:pPr marL="171450" indent="-171450">
              <a:buFontTx/>
              <a:buChar char="-"/>
            </a:pP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Many children with ARFID have a strong ‘contamination fear’ – this is when safe foods are ‘contaminated’ by being on the same plate as unsafe foods e.g. chips can be eaten, but if a vegetable is put on the same plate, the chips will be rejected</a:t>
            </a:r>
          </a:p>
          <a:p>
            <a:pPr marL="171450" indent="-171450">
              <a:buFontTx/>
              <a:buChar char="-"/>
            </a:pPr>
            <a:endParaRPr lang="en-GB" dirty="0"/>
          </a:p>
          <a:p>
            <a:pPr marL="171450" indent="-171450">
              <a:buFontTx/>
              <a:buChar char="-"/>
            </a:pPr>
            <a:r>
              <a:rPr lang="en-GB" dirty="0"/>
              <a:t>Try not to overly worry about healthy eating. Whilst we would like our children to eat nutritious well balanced meals, children with ARFID often need higher calorie foods and snacks especially at school where many young people do not eat well.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91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Selective diets are not what parents would chose for their children, but may be </a:t>
            </a:r>
          </a:p>
          <a:p>
            <a:r>
              <a:rPr lang="en-GB" dirty="0"/>
              <a:t>necessary in the early years to ensure a child grows and gains weight. Use of oral supplements is also acceptable if it helps to maintain nutrition, growth and development. </a:t>
            </a:r>
          </a:p>
          <a:p>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95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There are several stages in the process of eating a new food and it may be necessary to work very slowly through a hierarchy. The next step is only introduced when a child is comfortable at the previous stage. Stages may include</a:t>
            </a:r>
          </a:p>
          <a:p>
            <a:pPr lvl="1"/>
            <a:r>
              <a:rPr lang="en-GB" sz="1200" u="sng" kern="1200" dirty="0">
                <a:solidFill>
                  <a:schemeClr val="tx1"/>
                </a:solidFill>
                <a:effectLst/>
                <a:latin typeface="+mn-lt"/>
                <a:ea typeface="+mn-ea"/>
                <a:cs typeface="+mn-cs"/>
              </a:rPr>
              <a:t>Looking</a:t>
            </a:r>
            <a:r>
              <a:rPr lang="en-GB" sz="1200" kern="1200" dirty="0">
                <a:solidFill>
                  <a:schemeClr val="tx1"/>
                </a:solidFill>
                <a:effectLst/>
                <a:latin typeface="+mn-lt"/>
                <a:ea typeface="+mn-ea"/>
                <a:cs typeface="+mn-cs"/>
              </a:rPr>
              <a:t> at the food e.g. seeing on someone else’s plate, near the child’s own plate and finally on the plate (with no expectation it will be eaten, and no encouragement to do so)</a:t>
            </a:r>
          </a:p>
          <a:p>
            <a:pPr lvl="1"/>
            <a:r>
              <a:rPr lang="en-GB" sz="1200" u="sng" kern="1200" dirty="0">
                <a:solidFill>
                  <a:schemeClr val="tx1"/>
                </a:solidFill>
                <a:effectLst/>
                <a:latin typeface="+mn-lt"/>
                <a:ea typeface="+mn-ea"/>
                <a:cs typeface="+mn-cs"/>
              </a:rPr>
              <a:t>Smelling</a:t>
            </a:r>
            <a:r>
              <a:rPr lang="en-GB" sz="1200" kern="1200" dirty="0">
                <a:solidFill>
                  <a:schemeClr val="tx1"/>
                </a:solidFill>
                <a:effectLst/>
                <a:latin typeface="+mn-lt"/>
                <a:ea typeface="+mn-ea"/>
                <a:cs typeface="+mn-cs"/>
              </a:rPr>
              <a:t> the food</a:t>
            </a:r>
          </a:p>
          <a:p>
            <a:pPr lvl="1"/>
            <a:r>
              <a:rPr lang="en-GB" sz="1200" u="sng" kern="1200" dirty="0">
                <a:solidFill>
                  <a:schemeClr val="tx1"/>
                </a:solidFill>
                <a:effectLst/>
                <a:latin typeface="+mn-lt"/>
                <a:ea typeface="+mn-ea"/>
                <a:cs typeface="+mn-cs"/>
              </a:rPr>
              <a:t>Giving </a:t>
            </a:r>
            <a:r>
              <a:rPr lang="en-GB" sz="1200" kern="1200" dirty="0">
                <a:solidFill>
                  <a:schemeClr val="tx1"/>
                </a:solidFill>
                <a:effectLst/>
                <a:latin typeface="+mn-lt"/>
                <a:ea typeface="+mn-ea"/>
                <a:cs typeface="+mn-cs"/>
              </a:rPr>
              <a:t> out the food to other members of the family e.g. by passing the plate around</a:t>
            </a:r>
          </a:p>
          <a:p>
            <a:pPr lvl="1"/>
            <a:r>
              <a:rPr lang="en-GB" sz="1200" u="sng" kern="1200" dirty="0">
                <a:solidFill>
                  <a:schemeClr val="tx1"/>
                </a:solidFill>
                <a:effectLst/>
                <a:latin typeface="+mn-lt"/>
                <a:ea typeface="+mn-ea"/>
                <a:cs typeface="+mn-cs"/>
              </a:rPr>
              <a:t>Touching</a:t>
            </a:r>
            <a:r>
              <a:rPr lang="en-GB" sz="1200" kern="1200" dirty="0">
                <a:solidFill>
                  <a:schemeClr val="tx1"/>
                </a:solidFill>
                <a:effectLst/>
                <a:latin typeface="+mn-lt"/>
                <a:ea typeface="+mn-ea"/>
                <a:cs typeface="+mn-cs"/>
              </a:rPr>
              <a:t> the food</a:t>
            </a:r>
          </a:p>
          <a:p>
            <a:pPr lvl="1"/>
            <a:r>
              <a:rPr lang="en-GB" sz="1200" u="sng" kern="1200" dirty="0">
                <a:solidFill>
                  <a:schemeClr val="tx1"/>
                </a:solidFill>
                <a:effectLst/>
                <a:latin typeface="+mn-lt"/>
                <a:ea typeface="+mn-ea"/>
                <a:cs typeface="+mn-cs"/>
              </a:rPr>
              <a:t>Bringing the food to the lips</a:t>
            </a:r>
            <a:endParaRPr lang="en-GB" sz="1200" kern="1200" dirty="0">
              <a:solidFill>
                <a:schemeClr val="tx1"/>
              </a:solidFill>
              <a:effectLst/>
              <a:latin typeface="+mn-lt"/>
              <a:ea typeface="+mn-ea"/>
              <a:cs typeface="+mn-cs"/>
            </a:endParaRPr>
          </a:p>
          <a:p>
            <a:pPr lvl="1"/>
            <a:r>
              <a:rPr lang="en-GB" sz="1200" u="sng" kern="1200" dirty="0">
                <a:solidFill>
                  <a:schemeClr val="tx1"/>
                </a:solidFill>
                <a:effectLst/>
                <a:latin typeface="+mn-lt"/>
                <a:ea typeface="+mn-ea"/>
                <a:cs typeface="+mn-cs"/>
              </a:rPr>
              <a:t>Licking</a:t>
            </a:r>
            <a:r>
              <a:rPr lang="en-GB" sz="1200" kern="1200" dirty="0">
                <a:solidFill>
                  <a:schemeClr val="tx1"/>
                </a:solidFill>
                <a:effectLst/>
                <a:latin typeface="+mn-lt"/>
                <a:ea typeface="+mn-ea"/>
                <a:cs typeface="+mn-cs"/>
              </a:rPr>
              <a:t> the food</a:t>
            </a:r>
          </a:p>
          <a:p>
            <a:pPr lvl="1"/>
            <a:r>
              <a:rPr lang="en-GB" sz="1200" u="sng" kern="1200" dirty="0">
                <a:solidFill>
                  <a:schemeClr val="tx1"/>
                </a:solidFill>
                <a:effectLst/>
                <a:latin typeface="+mn-lt"/>
                <a:ea typeface="+mn-ea"/>
                <a:cs typeface="+mn-cs"/>
              </a:rPr>
              <a:t>Nibbling</a:t>
            </a:r>
            <a:r>
              <a:rPr lang="en-GB" sz="1200" kern="1200" dirty="0">
                <a:solidFill>
                  <a:schemeClr val="tx1"/>
                </a:solidFill>
                <a:effectLst/>
                <a:latin typeface="+mn-lt"/>
                <a:ea typeface="+mn-ea"/>
                <a:cs typeface="+mn-cs"/>
              </a:rPr>
              <a:t> the food</a:t>
            </a:r>
          </a:p>
          <a:p>
            <a:pPr lvl="1"/>
            <a:r>
              <a:rPr lang="en-GB" sz="1200" u="sng" kern="1200" dirty="0">
                <a:solidFill>
                  <a:schemeClr val="tx1"/>
                </a:solidFill>
                <a:effectLst/>
                <a:latin typeface="+mn-lt"/>
                <a:ea typeface="+mn-ea"/>
                <a:cs typeface="+mn-cs"/>
              </a:rPr>
              <a:t>Eating </a:t>
            </a:r>
            <a:r>
              <a:rPr lang="en-GB" sz="1200" kern="1200" dirty="0">
                <a:solidFill>
                  <a:schemeClr val="tx1"/>
                </a:solidFill>
                <a:effectLst/>
                <a:latin typeface="+mn-lt"/>
                <a:ea typeface="+mn-ea"/>
                <a:cs typeface="+mn-cs"/>
              </a:rPr>
              <a:t>small amounts – some children may need to spit out the food, preferably into a separate bowl or tissue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Often children require pictures to support these stages – this can reduce anxiety and negotiation, whilst reminding the children of the target and then reward.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840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Routine; after we get dressed we go downstairs and have breakfast; when we get home from school we have dinner etc</a:t>
            </a:r>
          </a:p>
          <a:p>
            <a:endParaRPr lang="en-GB" dirty="0"/>
          </a:p>
          <a:p>
            <a:r>
              <a:rPr lang="en-GB" dirty="0"/>
              <a:t>Use external reminders such as setting alarms on phones. </a:t>
            </a:r>
          </a:p>
          <a:p>
            <a:endParaRPr lang="en-GB" dirty="0"/>
          </a:p>
          <a:p>
            <a:r>
              <a:rPr lang="en-GB" dirty="0"/>
              <a:t>Think about the division of responsibility at mealtimes; it is the adult’s responsibility to decide when, where and what (timing, location and food offered or available), it is the child’s responsibility to decide whether they eat and how much they eat. </a:t>
            </a:r>
          </a:p>
          <a:p>
            <a:endParaRPr lang="en-GB" dirty="0"/>
          </a:p>
          <a:p>
            <a:r>
              <a:rPr lang="en-GB" dirty="0"/>
              <a:t>Get young person involved in food prep- looking at recipes, buying ingredients, cooking or baking then eating together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4338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456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AN </a:t>
            </a:r>
            <a:r>
              <a:rPr lang="en-GB" sz="1200" kern="1200" dirty="0" err="1">
                <a:solidFill>
                  <a:schemeClr val="tx1"/>
                </a:solidFill>
                <a:latin typeface="+mn-lt"/>
                <a:ea typeface="+mn-ea"/>
                <a:cs typeface="+mn-cs"/>
              </a:rPr>
              <a:t>Diag</a:t>
            </a:r>
            <a:r>
              <a:rPr lang="en-GB" sz="1200" kern="1200" dirty="0">
                <a:solidFill>
                  <a:schemeClr val="tx1"/>
                </a:solidFill>
                <a:latin typeface="+mn-lt"/>
                <a:ea typeface="+mn-ea"/>
                <a:cs typeface="+mn-cs"/>
              </a:rPr>
              <a:t> - </a:t>
            </a:r>
            <a:r>
              <a:rPr lang="en-GB" sz="1200" b="0" i="0" kern="1200" dirty="0">
                <a:solidFill>
                  <a:schemeClr val="tx1"/>
                </a:solidFill>
                <a:effectLst/>
                <a:latin typeface="+mn-lt"/>
                <a:ea typeface="+mn-ea"/>
                <a:cs typeface="+mn-cs"/>
              </a:rPr>
              <a:t>Restriction of energy intake relative to requirements leading to a significantly low body weight in the context of age, sex, developmental trajectory, and physical health.</a:t>
            </a:r>
          </a:p>
          <a:p>
            <a:r>
              <a:rPr lang="en-GB" sz="1200" b="0" i="0" kern="1200" dirty="0">
                <a:solidFill>
                  <a:schemeClr val="tx1"/>
                </a:solidFill>
                <a:effectLst/>
                <a:latin typeface="+mn-lt"/>
                <a:ea typeface="+mn-ea"/>
                <a:cs typeface="+mn-cs"/>
              </a:rPr>
              <a:t>Intense fear of gaining weight or becoming fat, even though underweight.</a:t>
            </a:r>
          </a:p>
          <a:p>
            <a:r>
              <a:rPr lang="en-GB" sz="1200" b="0" i="0" kern="1200" dirty="0">
                <a:solidFill>
                  <a:schemeClr val="tx1"/>
                </a:solidFill>
                <a:effectLst/>
                <a:latin typeface="+mn-lt"/>
                <a:ea typeface="+mn-ea"/>
                <a:cs typeface="+mn-cs"/>
              </a:rPr>
              <a:t>Disturbance in the way in which one's body weight or shape is experienced, undue influence of body weight or shape on self-evaluation, or denial of the seriousness of the current low body weight.</a:t>
            </a:r>
          </a:p>
          <a:p>
            <a:r>
              <a:rPr lang="en-GB" sz="1200" kern="1200" dirty="0">
                <a:solidFill>
                  <a:schemeClr val="tx1"/>
                </a:solidFill>
                <a:latin typeface="+mn-lt"/>
                <a:ea typeface="+mn-ea"/>
                <a:cs typeface="+mn-cs"/>
              </a:rPr>
              <a:t>PICA an eating disorder in which a person eats things not usually considered food</a:t>
            </a:r>
          </a:p>
          <a:p>
            <a:r>
              <a:rPr lang="en-GB" sz="1200" b="0" i="0" kern="1200" dirty="0">
                <a:solidFill>
                  <a:schemeClr val="tx1"/>
                </a:solidFill>
                <a:effectLst/>
                <a:latin typeface="+mn-lt"/>
                <a:ea typeface="+mn-ea"/>
                <a:cs typeface="+mn-cs"/>
              </a:rPr>
              <a:t>Rumination syndrome is a condition in which people repeatedly and unintentionally</a:t>
            </a:r>
          </a:p>
          <a:p>
            <a:r>
              <a:rPr lang="en-GB" sz="1200" b="0" i="0" kern="1200" dirty="0">
                <a:solidFill>
                  <a:schemeClr val="tx1"/>
                </a:solidFill>
                <a:effectLst/>
                <a:latin typeface="+mn-lt"/>
                <a:ea typeface="+mn-ea"/>
                <a:cs typeface="+mn-cs"/>
              </a:rPr>
              <a:t>Avoidant Restrictive Food Intake Disorder (ARFID) ARFID is similar to anorexia in that both disorders involve limitations in the amount and/or types of food consumed, but unlike anorexia, ARFID does not involve any distress about body shape or size, or fears of fatness.</a:t>
            </a:r>
          </a:p>
          <a:p>
            <a:r>
              <a:rPr lang="en-GB" sz="1200" b="0" i="0" kern="1200" dirty="0">
                <a:solidFill>
                  <a:schemeClr val="tx1"/>
                </a:solidFill>
                <a:effectLst/>
                <a:latin typeface="+mn-lt"/>
                <a:ea typeface="+mn-ea"/>
                <a:cs typeface="+mn-cs"/>
              </a:rPr>
              <a:t>Although many children go through phases of picky or selective eating, a person with ARFID does not consume enough calories to grow and develop properly and to maintain basic body function. In children, this results in stalled weight gain and vertical growth; in adults, this results in weight loss. ARFID can also result in problems at school due to difficulties eating with others and extended times needed to eat.</a:t>
            </a:r>
          </a:p>
          <a:p>
            <a:r>
              <a:rPr lang="en-GB" sz="1200" b="0" i="0" kern="1200" dirty="0">
                <a:solidFill>
                  <a:schemeClr val="tx1"/>
                </a:solidFill>
                <a:effectLst/>
                <a:latin typeface="+mn-lt"/>
                <a:ea typeface="+mn-ea"/>
                <a:cs typeface="+mn-cs"/>
              </a:rPr>
              <a:t>OSFED -encompass those individuals who did not meet strict diagnostic criteria for anorexia nervosa or bulimia nervosa but still had a significant eating disorder.</a:t>
            </a:r>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3</a:t>
            </a:fld>
            <a:endParaRPr lang="en-GB"/>
          </a:p>
        </p:txBody>
      </p:sp>
    </p:spTree>
    <p:extLst>
      <p:ext uri="{BB962C8B-B14F-4D97-AF65-F5344CB8AC3E}">
        <p14:creationId xmlns:p14="http://schemas.microsoft.com/office/powerpoint/2010/main" val="33168420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a typeface="Times New Roman" panose="02020603050405020304" pitchFamily="18" charset="0"/>
              </a:rPr>
              <a:t>- Feeding difficulties have usually developed over months and years and can therefore be difficult to change. </a:t>
            </a:r>
            <a:r>
              <a:rPr lang="en-GB" dirty="0"/>
              <a:t>Progress may be very slow, often requiring several months before change is seen. It’s important to communicate this to all those in the child’s network so everyone is aware. </a:t>
            </a:r>
            <a:endParaRPr lang="en-GB" dirty="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59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our children’s ‘safety net’- they look to us to check if things are safe. We need to evaluate our own relationships with food and the </a:t>
            </a:r>
            <a:r>
              <a:rPr lang="en-GB" dirty="0" err="1"/>
              <a:t>narrarive</a:t>
            </a:r>
            <a:r>
              <a:rPr lang="en-GB" dirty="0"/>
              <a:t> we have around food so that we are letting our children know that eating is safe, it’s important, it can be enjoyable. If we are anxious or show disgust or fear this may create a barrier to children being willing to try to make changes. Doing things together- encouraging one another with a positive attitude and role modelling that challenges can be overcome is powerful.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8950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A98F37-7035-495F-830C-1DA2330C6D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60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3381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Children’s communication passport; </a:t>
            </a:r>
            <a:r>
              <a:rPr lang="en-GB" sz="1200" dirty="0"/>
              <a:t>child young person can detail how best to communicate with them. Their likes/dislikes/ sensory issues. What their specialist interests or strengths are or anything else they feel professionals/ agencies should know about them!</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54883F-E5BC-4278-8A1B-7C25333E69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48823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35</a:t>
            </a:fld>
            <a:endParaRPr lang="en-GB"/>
          </a:p>
        </p:txBody>
      </p:sp>
    </p:spTree>
    <p:extLst>
      <p:ext uri="{BB962C8B-B14F-4D97-AF65-F5344CB8AC3E}">
        <p14:creationId xmlns:p14="http://schemas.microsoft.com/office/powerpoint/2010/main" val="3557407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36</a:t>
            </a:fld>
            <a:endParaRPr lang="en-GB"/>
          </a:p>
        </p:txBody>
      </p:sp>
    </p:spTree>
    <p:extLst>
      <p:ext uri="{BB962C8B-B14F-4D97-AF65-F5344CB8AC3E}">
        <p14:creationId xmlns:p14="http://schemas.microsoft.com/office/powerpoint/2010/main" val="1707140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4</a:t>
            </a:fld>
            <a:endParaRPr lang="en-GB"/>
          </a:p>
        </p:txBody>
      </p:sp>
    </p:spTree>
    <p:extLst>
      <p:ext uri="{BB962C8B-B14F-4D97-AF65-F5344CB8AC3E}">
        <p14:creationId xmlns:p14="http://schemas.microsoft.com/office/powerpoint/2010/main" val="40518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Rigidity – e.g. importance of routines around</a:t>
            </a:r>
            <a:r>
              <a:rPr lang="en-GB" baseline="0" dirty="0"/>
              <a:t> mealtimes</a:t>
            </a:r>
          </a:p>
          <a:p>
            <a:pPr marL="171450" indent="-171450">
              <a:buFont typeface="Arial" panose="020B0604020202020204" pitchFamily="34" charset="0"/>
              <a:buChar char="•"/>
            </a:pPr>
            <a:r>
              <a:rPr lang="en-GB" baseline="0" dirty="0"/>
              <a:t>Preoccupation – reading food labels – focus on fat content</a:t>
            </a:r>
          </a:p>
          <a:p>
            <a:pPr marL="171450" indent="-171450">
              <a:buFont typeface="Arial" panose="020B0604020202020204" pitchFamily="34" charset="0"/>
              <a:buChar char="•"/>
            </a:pPr>
            <a:r>
              <a:rPr lang="en-GB" baseline="0" dirty="0"/>
              <a:t>Social isolation – not interested in usual activities &amp; lot of time in bedroom alone</a:t>
            </a:r>
          </a:p>
          <a:p>
            <a:pPr marL="171450" indent="-171450">
              <a:buFont typeface="Arial" panose="020B0604020202020204" pitchFamily="34" charset="0"/>
              <a:buChar char="•"/>
            </a:pPr>
            <a:r>
              <a:rPr lang="en-GB" baseline="0" dirty="0"/>
              <a:t>Secretive about food – has eaten at friends/on way home from school</a:t>
            </a:r>
          </a:p>
          <a:p>
            <a:pPr marL="171450" indent="-171450">
              <a:buFont typeface="Arial" panose="020B0604020202020204" pitchFamily="34" charset="0"/>
              <a:buChar char="•"/>
            </a:pPr>
            <a:r>
              <a:rPr lang="en-GB" baseline="0" dirty="0"/>
              <a:t>Obsessional behaviour – over-washing of hands/over-use of sanitising gel</a:t>
            </a:r>
          </a:p>
          <a:p>
            <a:pPr marL="171450" indent="-171450">
              <a:buFont typeface="Arial" panose="020B0604020202020204" pitchFamily="34" charset="0"/>
              <a:buChar char="•"/>
            </a:pPr>
            <a:r>
              <a:rPr lang="en-GB" baseline="0" dirty="0"/>
              <a:t>Eating – maybe only certain food types or very healthy – no treats</a:t>
            </a:r>
            <a:endParaRPr lang="en-GB" dirty="0"/>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5</a:t>
            </a:fld>
            <a:endParaRPr lang="en-GB"/>
          </a:p>
        </p:txBody>
      </p:sp>
    </p:spTree>
    <p:extLst>
      <p:ext uri="{BB962C8B-B14F-4D97-AF65-F5344CB8AC3E}">
        <p14:creationId xmlns:p14="http://schemas.microsoft.com/office/powerpoint/2010/main" val="130113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Undernourishment affects mood – makes</a:t>
            </a:r>
            <a:r>
              <a:rPr lang="en-GB" baseline="0" dirty="0"/>
              <a:t> it lower</a:t>
            </a:r>
          </a:p>
          <a:p>
            <a:pPr marL="171450" indent="-171450">
              <a:buFont typeface="Arial" panose="020B0604020202020204" pitchFamily="34" charset="0"/>
              <a:buChar char="•"/>
            </a:pPr>
            <a:r>
              <a:rPr lang="en-GB" baseline="0" dirty="0"/>
              <a:t>Often angry with the world </a:t>
            </a:r>
          </a:p>
          <a:p>
            <a:pPr marL="171450" indent="-171450">
              <a:buFont typeface="Arial" panose="020B0604020202020204" pitchFamily="34" charset="0"/>
              <a:buChar char="•"/>
            </a:pPr>
            <a:r>
              <a:rPr lang="en-GB" baseline="0" dirty="0"/>
              <a:t>Withdrawn – might appear to zone out (could be absorbed by unhelpful thoughts)</a:t>
            </a:r>
          </a:p>
          <a:p>
            <a:pPr marL="171450" indent="-171450">
              <a:buFont typeface="Arial" panose="020B0604020202020204" pitchFamily="34" charset="0"/>
              <a:buChar char="•"/>
            </a:pPr>
            <a:r>
              <a:rPr lang="en-GB" baseline="0" dirty="0"/>
              <a:t>Feelings of low mood  or lack of self worth/self esteem/value to the world/friends</a:t>
            </a:r>
          </a:p>
          <a:p>
            <a:pPr marL="171450" indent="-171450">
              <a:buFont typeface="Arial" panose="020B0604020202020204" pitchFamily="34" charset="0"/>
              <a:buChar char="•"/>
            </a:pPr>
            <a:r>
              <a:rPr lang="en-GB" baseline="0" dirty="0"/>
              <a:t>Detachment from friends </a:t>
            </a:r>
            <a:endParaRPr lang="en-GB" dirty="0"/>
          </a:p>
          <a:p>
            <a:endParaRPr lang="en-GB" dirty="0"/>
          </a:p>
        </p:txBody>
      </p:sp>
      <p:sp>
        <p:nvSpPr>
          <p:cNvPr id="4" name="Slide Number Placeholder 3"/>
          <p:cNvSpPr>
            <a:spLocks noGrp="1"/>
          </p:cNvSpPr>
          <p:nvPr>
            <p:ph type="sldNum" sz="quarter" idx="10"/>
          </p:nvPr>
        </p:nvSpPr>
        <p:spPr/>
        <p:txBody>
          <a:bodyPr/>
          <a:lstStyle/>
          <a:p>
            <a:fld id="{8A0FC132-AAD8-462C-A3A1-0F232AD46FAD}" type="slidenum">
              <a:rPr lang="en-GB" smtClean="0"/>
              <a:t>6</a:t>
            </a:fld>
            <a:endParaRPr lang="en-GB"/>
          </a:p>
        </p:txBody>
      </p:sp>
    </p:spTree>
    <p:extLst>
      <p:ext uri="{BB962C8B-B14F-4D97-AF65-F5344CB8AC3E}">
        <p14:creationId xmlns:p14="http://schemas.microsoft.com/office/powerpoint/2010/main" val="3553805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Brain:</a:t>
            </a:r>
          </a:p>
          <a:p>
            <a:r>
              <a:rPr lang="en-GB" dirty="0"/>
              <a:t>Thinking patterns affected,</a:t>
            </a:r>
            <a:r>
              <a:rPr lang="en-GB" baseline="0" dirty="0"/>
              <a:t> poor sleep, low mood, focus on cooking/food, inflexible thinking so routines are important, impaired concentration.</a:t>
            </a:r>
          </a:p>
          <a:p>
            <a:r>
              <a:rPr lang="en-GB" b="1" baseline="0" dirty="0"/>
              <a:t>Heart:</a:t>
            </a:r>
          </a:p>
          <a:p>
            <a:r>
              <a:rPr lang="en-GB" baseline="0" dirty="0"/>
              <a:t>Heart muscle wastage, blood pressure drops can lead to dizziness, low pulse, increased risk of heart irregularities, dehydration can cause circulatory failure, low potassium levels can cause heart function deterioration, decrease in body temperature</a:t>
            </a:r>
          </a:p>
          <a:p>
            <a:r>
              <a:rPr lang="en-GB" b="1" baseline="0" dirty="0"/>
              <a:t>Hormones &amp; growth:</a:t>
            </a:r>
          </a:p>
          <a:p>
            <a:r>
              <a:rPr lang="en-GB" baseline="0" dirty="0"/>
              <a:t>Sex hormone production declines, in females periods stop, incomplete pubertal development &amp; possible infertility, growth hormone production reduces, severe hydration can cause kidney failure.</a:t>
            </a:r>
          </a:p>
          <a:p>
            <a:r>
              <a:rPr lang="en-GB" b="1" baseline="0" dirty="0"/>
              <a:t>Digestive System:</a:t>
            </a:r>
          </a:p>
          <a:p>
            <a:r>
              <a:rPr lang="en-GB" baseline="0" dirty="0"/>
              <a:t>Movement through gut slows down, food stays in stomach longer – fullness feeling for longer, taste impaired &amp; persistent hunger feeling, constipation, if vomiting possible bleeding from food pipe</a:t>
            </a:r>
          </a:p>
          <a:p>
            <a:r>
              <a:rPr lang="en-GB" b="1" baseline="0" dirty="0"/>
              <a:t>Other effects:</a:t>
            </a:r>
          </a:p>
          <a:p>
            <a:r>
              <a:rPr lang="en-GB" baseline="0" dirty="0"/>
              <a:t>Reduced bone mass, bone strength deteriorates, muscle weakness, downy hair on back &amp; arms, hair loss from scalp, dry skin &amp; possible breakdown of skin, if vomiting – possible swollen glands &amp; dental damage</a:t>
            </a:r>
          </a:p>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7</a:t>
            </a:fld>
            <a:endParaRPr lang="en-GB"/>
          </a:p>
        </p:txBody>
      </p:sp>
    </p:spTree>
    <p:extLst>
      <p:ext uri="{BB962C8B-B14F-4D97-AF65-F5344CB8AC3E}">
        <p14:creationId xmlns:p14="http://schemas.microsoft.com/office/powerpoint/2010/main" val="697948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0FC132-AAD8-462C-A3A1-0F232AD46FAD}" type="slidenum">
              <a:rPr lang="en-GB" smtClean="0"/>
              <a:t>8</a:t>
            </a:fld>
            <a:endParaRPr lang="en-GB"/>
          </a:p>
        </p:txBody>
      </p:sp>
    </p:spTree>
    <p:extLst>
      <p:ext uri="{BB962C8B-B14F-4D97-AF65-F5344CB8AC3E}">
        <p14:creationId xmlns:p14="http://schemas.microsoft.com/office/powerpoint/2010/main" val="1262515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A0FC132-AAD8-462C-A3A1-0F232AD46FAD}" type="slidenum">
              <a:rPr lang="en-GB" smtClean="0"/>
              <a:t>9</a:t>
            </a:fld>
            <a:endParaRPr lang="en-GB"/>
          </a:p>
        </p:txBody>
      </p:sp>
    </p:spTree>
    <p:extLst>
      <p:ext uri="{BB962C8B-B14F-4D97-AF65-F5344CB8AC3E}">
        <p14:creationId xmlns:p14="http://schemas.microsoft.com/office/powerpoint/2010/main" val="2117455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FEC7EF-F205-5142-8BC2-ACA12AC066AA}"/>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0BD0EA9-E7E2-774E-8DC6-63DDCFA8F6BC}"/>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C2A03D9-97BA-8348-9954-61A54DDA29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AC06B3D-C4E3-4746-B8F8-7CFDBD6D339F}"/>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5" name="Footer Placeholder 4">
            <a:extLst>
              <a:ext uri="{FF2B5EF4-FFF2-40B4-BE49-F238E27FC236}">
                <a16:creationId xmlns:a16="http://schemas.microsoft.com/office/drawing/2014/main" id="{82F3697D-A0E5-BF47-A645-30053567C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CCA80-262C-8344-8D46-4E735E44C240}"/>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11" name="Picture 10">
            <a:extLst>
              <a:ext uri="{FF2B5EF4-FFF2-40B4-BE49-F238E27FC236}">
                <a16:creationId xmlns:a16="http://schemas.microsoft.com/office/drawing/2014/main" id="{A02D6EFD-FF76-054C-9568-2021648D777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
        <p:nvSpPr>
          <p:cNvPr id="7" name="Rectangle 6">
            <a:extLst>
              <a:ext uri="{FF2B5EF4-FFF2-40B4-BE49-F238E27FC236}">
                <a16:creationId xmlns:a16="http://schemas.microsoft.com/office/drawing/2014/main" id="{AF465982-9F8F-3243-A5B6-71338B8E7D01}"/>
              </a:ext>
            </a:extLst>
          </p:cNvPr>
          <p:cNvSpPr/>
          <p:nvPr userDrawn="1"/>
        </p:nvSpPr>
        <p:spPr>
          <a:xfrm>
            <a:off x="-4812" y="413886"/>
            <a:ext cx="9143999"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2952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53B242-11A1-0241-8A2A-7E00A617249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Date Placeholder 2">
            <a:extLst>
              <a:ext uri="{FF2B5EF4-FFF2-40B4-BE49-F238E27FC236}">
                <a16:creationId xmlns:a16="http://schemas.microsoft.com/office/drawing/2014/main" id="{D7C07DC5-6E2C-5448-B086-8397C7F6B16C}"/>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4" name="Footer Placeholder 3">
            <a:extLst>
              <a:ext uri="{FF2B5EF4-FFF2-40B4-BE49-F238E27FC236}">
                <a16:creationId xmlns:a16="http://schemas.microsoft.com/office/drawing/2014/main" id="{3E7724B2-6A34-0649-977D-E2E2B35769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E970EBE-D944-6041-922E-B438AED5C206}"/>
              </a:ext>
            </a:extLst>
          </p:cNvPr>
          <p:cNvSpPr>
            <a:spLocks noGrp="1"/>
          </p:cNvSpPr>
          <p:nvPr>
            <p:ph type="sldNum" sz="quarter" idx="12"/>
          </p:nvPr>
        </p:nvSpPr>
        <p:spPr/>
        <p:txBody>
          <a:bodyPr/>
          <a:lstStyle/>
          <a:p>
            <a:fld id="{A652680E-FB31-6C4C-94A2-E5D25EA4B26D}" type="slidenum">
              <a:rPr lang="en-US" smtClean="0"/>
              <a:t>‹#›</a:t>
            </a:fld>
            <a:endParaRPr lang="en-US"/>
          </a:p>
        </p:txBody>
      </p:sp>
    </p:spTree>
    <p:extLst>
      <p:ext uri="{BB962C8B-B14F-4D97-AF65-F5344CB8AC3E}">
        <p14:creationId xmlns:p14="http://schemas.microsoft.com/office/powerpoint/2010/main" val="2184857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385CAB0-6D12-AF40-AC63-99418F9940C4}"/>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92792B2-DDB5-B049-A89E-2EF7CE9700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8991B7-A997-4040-B202-42F6290E0E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A95F5B-466C-3949-8A57-9EE6BD6A22CD}"/>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5" name="Footer Placeholder 4">
            <a:extLst>
              <a:ext uri="{FF2B5EF4-FFF2-40B4-BE49-F238E27FC236}">
                <a16:creationId xmlns:a16="http://schemas.microsoft.com/office/drawing/2014/main" id="{6D387FD1-69D1-C248-8659-D2CEBA923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F801F-1E60-6648-AF4C-F377F19F3DD3}"/>
              </a:ext>
            </a:extLst>
          </p:cNvPr>
          <p:cNvSpPr>
            <a:spLocks noGrp="1"/>
          </p:cNvSpPr>
          <p:nvPr>
            <p:ph type="sldNum" sz="quarter" idx="12"/>
          </p:nvPr>
        </p:nvSpPr>
        <p:spPr/>
        <p:txBody>
          <a:bodyPr/>
          <a:lstStyle/>
          <a:p>
            <a:fld id="{A652680E-FB31-6C4C-94A2-E5D25EA4B26D}" type="slidenum">
              <a:rPr lang="en-US" smtClean="0"/>
              <a:t>‹#›</a:t>
            </a:fld>
            <a:endParaRPr lang="en-US"/>
          </a:p>
        </p:txBody>
      </p:sp>
      <p:sp>
        <p:nvSpPr>
          <p:cNvPr id="9" name="Rectangle 8">
            <a:extLst>
              <a:ext uri="{FF2B5EF4-FFF2-40B4-BE49-F238E27FC236}">
                <a16:creationId xmlns:a16="http://schemas.microsoft.com/office/drawing/2014/main" id="{5FB1B31F-8D5B-DA4C-8F90-426A97E45F07}"/>
              </a:ext>
            </a:extLst>
          </p:cNvPr>
          <p:cNvSpPr/>
          <p:nvPr userDrawn="1"/>
        </p:nvSpPr>
        <p:spPr>
          <a:xfrm>
            <a:off x="0" y="413886"/>
            <a:ext cx="9144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460E4295-3449-EA41-A410-034D76901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Tree>
    <p:extLst>
      <p:ext uri="{BB962C8B-B14F-4D97-AF65-F5344CB8AC3E}">
        <p14:creationId xmlns:p14="http://schemas.microsoft.com/office/powerpoint/2010/main" val="196121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8A54-D8F8-694F-BC9F-B7C5863AE9C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AFC3C6E-C380-3846-B9A9-191CF4AEE503}"/>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4" name="Footer Placeholder 3">
            <a:extLst>
              <a:ext uri="{FF2B5EF4-FFF2-40B4-BE49-F238E27FC236}">
                <a16:creationId xmlns:a16="http://schemas.microsoft.com/office/drawing/2014/main" id="{2CBFBC4E-AD8C-D242-905A-7ABBFDAE6A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C689C0-539A-7D4A-A4B6-842741F11DBE}"/>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6" name="Picture 5">
            <a:extLst>
              <a:ext uri="{FF2B5EF4-FFF2-40B4-BE49-F238E27FC236}">
                <a16:creationId xmlns:a16="http://schemas.microsoft.com/office/drawing/2014/main" id="{98675408-78A5-5A4E-840A-77CD108563FB}"/>
              </a:ext>
            </a:extLst>
          </p:cNvPr>
          <p:cNvPicPr>
            <a:picLocks noChangeAspect="1"/>
          </p:cNvPicPr>
          <p:nvPr userDrawn="1"/>
        </p:nvPicPr>
        <p:blipFill>
          <a:blip r:embed="rId2"/>
          <a:stretch>
            <a:fillRect/>
          </a:stretch>
        </p:blipFill>
        <p:spPr>
          <a:xfrm>
            <a:off x="0" y="21136"/>
            <a:ext cx="9144000" cy="6858000"/>
          </a:xfrm>
          <a:prstGeom prst="rect">
            <a:avLst/>
          </a:prstGeom>
        </p:spPr>
      </p:pic>
      <p:pic>
        <p:nvPicPr>
          <p:cNvPr id="7" name="Picture 6">
            <a:extLst>
              <a:ext uri="{FF2B5EF4-FFF2-40B4-BE49-F238E27FC236}">
                <a16:creationId xmlns:a16="http://schemas.microsoft.com/office/drawing/2014/main" id="{4296B9A2-7B05-534F-997D-B17E2D17EE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Tree>
    <p:extLst>
      <p:ext uri="{BB962C8B-B14F-4D97-AF65-F5344CB8AC3E}">
        <p14:creationId xmlns:p14="http://schemas.microsoft.com/office/powerpoint/2010/main" val="70248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R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7EEEE0-E6CD-3146-982D-F5FBC75562F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AB117FF-5D16-E546-81ED-BBA36A3C313A}"/>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51805D4-4A01-744C-9206-B9ED63A3DD2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FE93C16-9C07-944E-BD55-DE3AFA7E9FE0}"/>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5" name="Footer Placeholder 4">
            <a:extLst>
              <a:ext uri="{FF2B5EF4-FFF2-40B4-BE49-F238E27FC236}">
                <a16:creationId xmlns:a16="http://schemas.microsoft.com/office/drawing/2014/main" id="{05EBD864-BDE1-4841-A2B1-AB030FC13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8724-1EBD-2A4B-A3A0-DD2EAE45669B}"/>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9" name="Picture 8">
            <a:extLst>
              <a:ext uri="{FF2B5EF4-FFF2-40B4-BE49-F238E27FC236}">
                <a16:creationId xmlns:a16="http://schemas.microsoft.com/office/drawing/2014/main" id="{AA7E3A64-7503-B246-9FCA-2F057471376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
        <p:nvSpPr>
          <p:cNvPr id="10" name="Rectangle 9">
            <a:extLst>
              <a:ext uri="{FF2B5EF4-FFF2-40B4-BE49-F238E27FC236}">
                <a16:creationId xmlns:a16="http://schemas.microsoft.com/office/drawing/2014/main" id="{0BB2CED3-CBC6-FC46-95E5-5A14B976E95F}"/>
              </a:ext>
            </a:extLst>
          </p:cNvPr>
          <p:cNvSpPr/>
          <p:nvPr userDrawn="1"/>
        </p:nvSpPr>
        <p:spPr>
          <a:xfrm>
            <a:off x="0" y="413886"/>
            <a:ext cx="9144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4349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37D0-2B66-BA4C-99B1-81335D6D88F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838E44-D699-E644-9EA7-F38A1F3A072C}"/>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A7D6AF3-077A-584B-B505-90ADCF86FA85}"/>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FC64F5-1CA5-E644-917A-C1CBE1715F84}"/>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6" name="Footer Placeholder 5">
            <a:extLst>
              <a:ext uri="{FF2B5EF4-FFF2-40B4-BE49-F238E27FC236}">
                <a16:creationId xmlns:a16="http://schemas.microsoft.com/office/drawing/2014/main" id="{F214D033-EDE4-6D42-A0CA-4E8BC8C5D3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F683C4-A80C-6749-8686-F092A3E16F9F}"/>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13" name="Picture 12">
            <a:extLst>
              <a:ext uri="{FF2B5EF4-FFF2-40B4-BE49-F238E27FC236}">
                <a16:creationId xmlns:a16="http://schemas.microsoft.com/office/drawing/2014/main" id="{8995B437-FCE7-9F4A-BFE4-816E9154D137}"/>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45F3D118-9BA3-FE48-A950-8DBA181FB0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Tree>
    <p:extLst>
      <p:ext uri="{BB962C8B-B14F-4D97-AF65-F5344CB8AC3E}">
        <p14:creationId xmlns:p14="http://schemas.microsoft.com/office/powerpoint/2010/main" val="227568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39C890-BF27-5946-B3D1-238B7EAC17B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B7A3E4D-C929-1F42-9371-8101002FBD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FE6A414-4898-594B-B605-44A94AE635C6}"/>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4" name="Footer Placeholder 3">
            <a:extLst>
              <a:ext uri="{FF2B5EF4-FFF2-40B4-BE49-F238E27FC236}">
                <a16:creationId xmlns:a16="http://schemas.microsoft.com/office/drawing/2014/main" id="{C802DA0B-8F6A-924F-A438-74E89089F7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CF7314-CDF9-C047-A0C1-3A371D0547DE}"/>
              </a:ext>
            </a:extLst>
          </p:cNvPr>
          <p:cNvSpPr>
            <a:spLocks noGrp="1"/>
          </p:cNvSpPr>
          <p:nvPr>
            <p:ph type="sldNum" sz="quarter" idx="12"/>
          </p:nvPr>
        </p:nvSpPr>
        <p:spPr/>
        <p:txBody>
          <a:bodyPr/>
          <a:lstStyle/>
          <a:p>
            <a:fld id="{A652680E-FB31-6C4C-94A2-E5D25EA4B26D}" type="slidenum">
              <a:rPr lang="en-US" smtClean="0"/>
              <a:t>‹#›</a:t>
            </a:fld>
            <a:endParaRPr lang="en-US"/>
          </a:p>
        </p:txBody>
      </p:sp>
      <p:sp>
        <p:nvSpPr>
          <p:cNvPr id="6" name="Rectangle 5">
            <a:extLst>
              <a:ext uri="{FF2B5EF4-FFF2-40B4-BE49-F238E27FC236}">
                <a16:creationId xmlns:a16="http://schemas.microsoft.com/office/drawing/2014/main" id="{993D03C9-31F6-0E42-B798-D2AD39FD49C1}"/>
              </a:ext>
            </a:extLst>
          </p:cNvPr>
          <p:cNvSpPr/>
          <p:nvPr userDrawn="1"/>
        </p:nvSpPr>
        <p:spPr>
          <a:xfrm>
            <a:off x="0" y="413886"/>
            <a:ext cx="9144000" cy="51976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8B8B2154-F979-2649-A21E-8E382E6B20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Tree>
    <p:extLst>
      <p:ext uri="{BB962C8B-B14F-4D97-AF65-F5344CB8AC3E}">
        <p14:creationId xmlns:p14="http://schemas.microsoft.com/office/powerpoint/2010/main" val="85000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5E43-3358-B948-BE86-FAFEE7E56B4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D3BC969-039E-044F-AC87-312568656455}"/>
              </a:ext>
            </a:extLst>
          </p:cNvPr>
          <p:cNvSpPr>
            <a:spLocks noGrp="1"/>
          </p:cNvSpPr>
          <p:nvPr>
            <p:ph type="dt" sz="half" idx="10"/>
          </p:nvPr>
        </p:nvSpPr>
        <p:spPr/>
        <p:txBody>
          <a:bodyPr/>
          <a:lstStyle/>
          <a:p>
            <a:fld id="{788F818C-7A0A-7648-A8A2-C8E4DF6458FB}" type="datetimeFigureOut">
              <a:rPr lang="en-US" smtClean="0"/>
              <a:t>1/24/2024</a:t>
            </a:fld>
            <a:endParaRPr lang="en-US"/>
          </a:p>
        </p:txBody>
      </p:sp>
      <p:sp>
        <p:nvSpPr>
          <p:cNvPr id="4" name="Footer Placeholder 3">
            <a:extLst>
              <a:ext uri="{FF2B5EF4-FFF2-40B4-BE49-F238E27FC236}">
                <a16:creationId xmlns:a16="http://schemas.microsoft.com/office/drawing/2014/main" id="{49F9E20F-0ED5-A04B-8672-C6C8D0E1D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7942F7-401B-7C4F-BFD6-EA21181D282D}"/>
              </a:ext>
            </a:extLst>
          </p:cNvPr>
          <p:cNvSpPr>
            <a:spLocks noGrp="1"/>
          </p:cNvSpPr>
          <p:nvPr>
            <p:ph type="sldNum" sz="quarter" idx="12"/>
          </p:nvPr>
        </p:nvSpPr>
        <p:spPr/>
        <p:txBody>
          <a:bodyPr/>
          <a:lstStyle/>
          <a:p>
            <a:fld id="{A652680E-FB31-6C4C-94A2-E5D25EA4B26D}" type="slidenum">
              <a:rPr lang="en-US" smtClean="0"/>
              <a:t>‹#›</a:t>
            </a:fld>
            <a:endParaRPr lang="en-US"/>
          </a:p>
        </p:txBody>
      </p:sp>
      <p:pic>
        <p:nvPicPr>
          <p:cNvPr id="7" name="Picture 6">
            <a:extLst>
              <a:ext uri="{FF2B5EF4-FFF2-40B4-BE49-F238E27FC236}">
                <a16:creationId xmlns:a16="http://schemas.microsoft.com/office/drawing/2014/main" id="{80CD65CE-F34D-254F-9AF5-AEAD5B53C067}"/>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75462FEF-6B5C-484C-8474-32E07AC39B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73960" y="5851459"/>
            <a:ext cx="2161310" cy="713712"/>
          </a:xfrm>
          <a:prstGeom prst="rect">
            <a:avLst/>
          </a:prstGeom>
        </p:spPr>
      </p:pic>
    </p:spTree>
    <p:extLst>
      <p:ext uri="{BB962C8B-B14F-4D97-AF65-F5344CB8AC3E}">
        <p14:creationId xmlns:p14="http://schemas.microsoft.com/office/powerpoint/2010/main" val="373681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F78B0F-7C8D-3E4A-B8FE-A6A75568F6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E9EC1F-2A9A-484A-8A82-6198057826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F58ED5-DAC5-F748-9164-C245BBA618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88F818C-7A0A-7648-A8A2-C8E4DF6458FB}" type="datetimeFigureOut">
              <a:rPr lang="en-US" smtClean="0"/>
              <a:t>1/24/2024</a:t>
            </a:fld>
            <a:endParaRPr lang="en-US"/>
          </a:p>
        </p:txBody>
      </p:sp>
      <p:sp>
        <p:nvSpPr>
          <p:cNvPr id="5" name="Footer Placeholder 4">
            <a:extLst>
              <a:ext uri="{FF2B5EF4-FFF2-40B4-BE49-F238E27FC236}">
                <a16:creationId xmlns:a16="http://schemas.microsoft.com/office/drawing/2014/main" id="{CF849DC3-15CC-3746-9D9D-9A490A8FF5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DFBCCF-F55E-604D-96E8-07E8AA38F6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52680E-FB31-6C4C-94A2-E5D25EA4B26D}" type="slidenum">
              <a:rPr lang="en-US" smtClean="0"/>
              <a:t>‹#›</a:t>
            </a:fld>
            <a:endParaRPr lang="en-US"/>
          </a:p>
        </p:txBody>
      </p:sp>
    </p:spTree>
    <p:extLst>
      <p:ext uri="{BB962C8B-B14F-4D97-AF65-F5344CB8AC3E}">
        <p14:creationId xmlns:p14="http://schemas.microsoft.com/office/powerpoint/2010/main" val="94699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hampshirecamhs.nhs.uk/"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www.childfeedingguide.co.uk/" TargetMode="External"/><Relationship Id="rId4" Type="http://schemas.openxmlformats.org/officeDocument/2006/relationships/hyperlink" Target="https://www.beateatingdisorders.org.uk/types/arfid"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92" y="2041555"/>
            <a:ext cx="9144000" cy="1354217"/>
          </a:xfrm>
          <a:prstGeom prst="rect">
            <a:avLst/>
          </a:prstGeom>
          <a:noFill/>
        </p:spPr>
        <p:txBody>
          <a:bodyPr wrap="square" rtlCol="0">
            <a:spAutoFit/>
          </a:bodyPr>
          <a:lstStyle/>
          <a:p>
            <a:pPr algn="ctr"/>
            <a:endParaRPr lang="en-GB" sz="1600" b="1" dirty="0"/>
          </a:p>
          <a:p>
            <a:pPr algn="ctr"/>
            <a:endParaRPr lang="en-GB" sz="6600"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691680" y="1662939"/>
            <a:ext cx="5760640" cy="1723549"/>
          </a:xfrm>
          <a:prstGeom prst="rect">
            <a:avLst/>
          </a:prstGeom>
          <a:noFill/>
        </p:spPr>
        <p:txBody>
          <a:bodyPr wrap="square" rtlCol="0">
            <a:spAutoFit/>
          </a:bodyPr>
          <a:lstStyle/>
          <a:p>
            <a:pPr algn="ctr"/>
            <a:endParaRPr lang="en-GB" sz="2200" b="1" dirty="0">
              <a:latin typeface="Arial" panose="020B0604020202020204" pitchFamily="34" charset="0"/>
              <a:cs typeface="Arial" panose="020B0604020202020204" pitchFamily="34" charset="0"/>
            </a:endParaRPr>
          </a:p>
          <a:p>
            <a:pPr algn="ctr"/>
            <a:r>
              <a:rPr lang="en-GB" sz="2200" b="1" dirty="0">
                <a:latin typeface="Arial" panose="020B0604020202020204" pitchFamily="34" charset="0"/>
                <a:cs typeface="Arial" panose="020B0604020202020204" pitchFamily="34" charset="0"/>
              </a:rPr>
              <a:t>PACE: How to identify and Support a Young Person with an Eating Difficulty including ARFID </a:t>
            </a:r>
          </a:p>
          <a:p>
            <a:pPr algn="ctr"/>
            <a:endParaRPr lang="en-GB" dirty="0">
              <a:latin typeface="Arial" panose="020B0604020202020204" pitchFamily="34" charset="0"/>
              <a:cs typeface="Arial" panose="020B0604020202020204" pitchFamily="34" charset="0"/>
            </a:endParaRPr>
          </a:p>
        </p:txBody>
      </p:sp>
      <p:sp>
        <p:nvSpPr>
          <p:cNvPr id="7" name="TextBox 6"/>
          <p:cNvSpPr txBox="1"/>
          <p:nvPr/>
        </p:nvSpPr>
        <p:spPr>
          <a:xfrm>
            <a:off x="2891283" y="3386488"/>
            <a:ext cx="3351909" cy="1477328"/>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On behalf of the Hampshire Specialist Eating Disorder Team </a:t>
            </a:r>
            <a:endParaRPr lang="en-US" sz="2400" dirty="0">
              <a:solidFill>
                <a:schemeClr val="tx2">
                  <a:lumMod val="50000"/>
                </a:schemeClr>
              </a:solidFill>
              <a:latin typeface="Arial" panose="020B0604020202020204" pitchFamily="34" charset="0"/>
              <a:cs typeface="Arial" panose="020B0604020202020204" pitchFamily="34" charset="0"/>
            </a:endParaRPr>
          </a:p>
          <a:p>
            <a:pPr algn="ctr"/>
            <a:endParaRPr lang="en-US" dirty="0">
              <a:solidFill>
                <a:schemeClr val="tx2">
                  <a:lumMod val="5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41E9741-1A6A-4C11-A41C-B50815212232}"/>
              </a:ext>
            </a:extLst>
          </p:cNvPr>
          <p:cNvSpPr>
            <a:spLocks noGrp="1"/>
          </p:cNvSpPr>
          <p:nvPr>
            <p:ph type="title"/>
          </p:nvPr>
        </p:nvSpPr>
        <p:spPr>
          <a:xfrm>
            <a:off x="623888" y="1709739"/>
            <a:ext cx="7886700" cy="3663477"/>
          </a:xfrm>
        </p:spPr>
        <p:txBody>
          <a:bodyPr/>
          <a:lstStyle/>
          <a:p>
            <a:br>
              <a:rPr lang="en-GB" dirty="0"/>
            </a:br>
            <a:br>
              <a:rPr lang="en-GB" dirty="0"/>
            </a:br>
            <a:endParaRPr lang="en-GB" dirty="0"/>
          </a:p>
        </p:txBody>
      </p:sp>
    </p:spTree>
    <p:extLst>
      <p:ext uri="{BB962C8B-B14F-4D97-AF65-F5344CB8AC3E}">
        <p14:creationId xmlns:p14="http://schemas.microsoft.com/office/powerpoint/2010/main" val="34056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1B6FCCA-86D5-4EFE-9219-E02E22222CE8}"/>
              </a:ext>
            </a:extLst>
          </p:cNvPr>
          <p:cNvSpPr txBox="1">
            <a:spLocks/>
          </p:cNvSpPr>
          <p:nvPr/>
        </p:nvSpPr>
        <p:spPr>
          <a:xfrm>
            <a:off x="457200" y="1435506"/>
            <a:ext cx="8229600" cy="4801806"/>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6400" b="1" dirty="0">
                <a:solidFill>
                  <a:srgbClr val="FF0000"/>
                </a:solidFill>
                <a:latin typeface="Arial" panose="020B0604020202020204" pitchFamily="34" charset="0"/>
                <a:cs typeface="Arial" panose="020B0604020202020204" pitchFamily="34" charset="0"/>
              </a:rPr>
              <a:t>Helpful if Referrals are made by GP</a:t>
            </a:r>
          </a:p>
          <a:p>
            <a:endParaRPr lang="en-GB" sz="6400" b="1" dirty="0">
              <a:solidFill>
                <a:srgbClr val="FF0000"/>
              </a:solidFill>
              <a:latin typeface="Arial" panose="020B0604020202020204" pitchFamily="34" charset="0"/>
              <a:cs typeface="Arial" panose="020B0604020202020204" pitchFamily="34" charset="0"/>
            </a:endParaRPr>
          </a:p>
          <a:p>
            <a:pPr marL="0" indent="0">
              <a:buNone/>
            </a:pPr>
            <a:r>
              <a:rPr lang="en-GB" sz="6400" b="1" dirty="0">
                <a:latin typeface="Arial" panose="020B0604020202020204" pitchFamily="34" charset="0"/>
                <a:cs typeface="Arial" panose="020B0604020202020204" pitchFamily="34" charset="0"/>
              </a:rPr>
              <a:t>Current physical health information is vital to ensure timely assessment</a:t>
            </a:r>
          </a:p>
          <a:p>
            <a:pPr marL="0" indent="0">
              <a:buNone/>
            </a:pPr>
            <a:endParaRPr lang="en-GB" sz="6400" b="1" dirty="0">
              <a:latin typeface="Arial" panose="020B0604020202020204" pitchFamily="34" charset="0"/>
              <a:cs typeface="Arial" panose="020B0604020202020204" pitchFamily="34" charset="0"/>
            </a:endParaRPr>
          </a:p>
          <a:p>
            <a:pPr marL="0" indent="0">
              <a:buNone/>
            </a:pPr>
            <a:r>
              <a:rPr lang="en-GB" sz="6400" b="1" dirty="0">
                <a:latin typeface="Arial" panose="020B0604020202020204" pitchFamily="34" charset="0"/>
                <a:cs typeface="Arial" panose="020B0604020202020204" pitchFamily="34" charset="0"/>
              </a:rPr>
              <a:t>Knowing a physical weight is important but not the only factor ;</a:t>
            </a:r>
          </a:p>
          <a:p>
            <a:pPr marL="0" indent="0">
              <a:buNone/>
            </a:pPr>
            <a:endParaRPr lang="en-GB" sz="6400" b="1" dirty="0">
              <a:latin typeface="Arial" panose="020B0604020202020204" pitchFamily="34" charset="0"/>
              <a:cs typeface="Arial" panose="020B0604020202020204" pitchFamily="34" charset="0"/>
            </a:endParaRPr>
          </a:p>
          <a:p>
            <a:r>
              <a:rPr lang="en-GB" sz="6400" dirty="0">
                <a:latin typeface="Arial" panose="020B0604020202020204" pitchFamily="34" charset="0"/>
                <a:cs typeface="Arial" panose="020B0604020202020204" pitchFamily="34" charset="0"/>
              </a:rPr>
              <a:t>Weight for height (BMI)</a:t>
            </a:r>
          </a:p>
          <a:p>
            <a:pPr>
              <a:lnSpc>
                <a:spcPct val="115000"/>
              </a:lnSpc>
            </a:pPr>
            <a:r>
              <a:rPr lang="en-GB" sz="6400" dirty="0">
                <a:latin typeface="Arial" panose="020B0604020202020204" pitchFamily="34" charset="0"/>
                <a:cs typeface="Arial" panose="020B0604020202020204" pitchFamily="34" charset="0"/>
              </a:rPr>
              <a:t>Rate of weight loss- over what time scale?</a:t>
            </a:r>
          </a:p>
          <a:p>
            <a:pPr>
              <a:lnSpc>
                <a:spcPct val="115000"/>
              </a:lnSpc>
              <a:spcBef>
                <a:spcPts val="0"/>
              </a:spcBef>
              <a:defRPr/>
            </a:pPr>
            <a:r>
              <a:rPr lang="en-GB" sz="6400" dirty="0">
                <a:latin typeface="Arial" panose="020B0604020202020204" pitchFamily="34" charset="0"/>
                <a:cs typeface="Arial" panose="020B0604020202020204" pitchFamily="34" charset="0"/>
              </a:rPr>
              <a:t>Pulse (awake) Tachycardia / bradycardia</a:t>
            </a:r>
          </a:p>
          <a:p>
            <a:pPr>
              <a:lnSpc>
                <a:spcPct val="115000"/>
              </a:lnSpc>
            </a:pPr>
            <a:r>
              <a:rPr lang="en-GB" sz="6400" dirty="0">
                <a:latin typeface="Arial" panose="020B0604020202020204" pitchFamily="34" charset="0"/>
                <a:cs typeface="Arial" panose="020B0604020202020204" pitchFamily="34" charset="0"/>
              </a:rPr>
              <a:t>Dizziness or postural drop in BP- collapse </a:t>
            </a:r>
          </a:p>
          <a:p>
            <a:pPr>
              <a:lnSpc>
                <a:spcPct val="115000"/>
              </a:lnSpc>
            </a:pPr>
            <a:r>
              <a:rPr lang="en-GB" sz="6400" dirty="0">
                <a:latin typeface="Arial" panose="020B0604020202020204" pitchFamily="34" charset="0"/>
                <a:cs typeface="Arial" panose="020B0604020202020204" pitchFamily="34" charset="0"/>
              </a:rPr>
              <a:t>Temperature ? Cold peripheries </a:t>
            </a:r>
          </a:p>
          <a:p>
            <a:pPr>
              <a:lnSpc>
                <a:spcPct val="115000"/>
              </a:lnSpc>
            </a:pPr>
            <a:r>
              <a:rPr lang="en-GB" sz="6400" dirty="0">
                <a:latin typeface="Arial" panose="020B0604020202020204" pitchFamily="34" charset="0"/>
                <a:cs typeface="Arial" panose="020B0604020202020204" pitchFamily="34" charset="0"/>
              </a:rPr>
              <a:t>Fluid restriction / dehydration</a:t>
            </a:r>
          </a:p>
          <a:p>
            <a:pPr>
              <a:lnSpc>
                <a:spcPct val="115000"/>
              </a:lnSpc>
            </a:pPr>
            <a:r>
              <a:rPr lang="en-GB" sz="6400" dirty="0">
                <a:latin typeface="Arial" panose="020B0604020202020204" pitchFamily="34" charset="0"/>
                <a:cs typeface="Arial" panose="020B0604020202020204" pitchFamily="34" charset="0"/>
              </a:rPr>
              <a:t>What is the level of Food restriction? How many calories is someone having per day?</a:t>
            </a:r>
          </a:p>
          <a:p>
            <a:pPr>
              <a:lnSpc>
                <a:spcPct val="115000"/>
              </a:lnSpc>
            </a:pPr>
            <a:r>
              <a:rPr lang="en-GB" sz="6400" dirty="0">
                <a:latin typeface="Arial" panose="020B0604020202020204" pitchFamily="34" charset="0"/>
                <a:cs typeface="Arial" panose="020B0604020202020204" pitchFamily="34" charset="0"/>
              </a:rPr>
              <a:t>Bingeing</a:t>
            </a:r>
          </a:p>
          <a:p>
            <a:pPr>
              <a:lnSpc>
                <a:spcPct val="115000"/>
              </a:lnSpc>
              <a:spcBef>
                <a:spcPts val="0"/>
              </a:spcBef>
              <a:defRPr/>
            </a:pPr>
            <a:r>
              <a:rPr lang="en-GB" sz="6400" dirty="0">
                <a:latin typeface="Arial" panose="020B0604020202020204" pitchFamily="34" charset="0"/>
                <a:cs typeface="Arial" panose="020B0604020202020204" pitchFamily="34" charset="0"/>
              </a:rPr>
              <a:t>Biochemical abnormalities </a:t>
            </a:r>
          </a:p>
          <a:p>
            <a:pPr>
              <a:lnSpc>
                <a:spcPct val="115000"/>
              </a:lnSpc>
              <a:spcBef>
                <a:spcPts val="0"/>
              </a:spcBef>
              <a:defRPr/>
            </a:pPr>
            <a:r>
              <a:rPr lang="en-GB" sz="6400" dirty="0">
                <a:latin typeface="Arial" panose="020B0604020202020204" pitchFamily="34" charset="0"/>
                <a:cs typeface="Arial" panose="020B0604020202020204" pitchFamily="34" charset="0"/>
              </a:rPr>
              <a:t>Purging (Vomiting and/or taking laxatives?</a:t>
            </a:r>
          </a:p>
          <a:p>
            <a:pPr marL="0" indent="0">
              <a:buNone/>
            </a:pPr>
            <a:endParaRPr lang="en-GB" dirty="0"/>
          </a:p>
        </p:txBody>
      </p:sp>
      <p:sp>
        <p:nvSpPr>
          <p:cNvPr id="5" name="Rectangle 4">
            <a:extLst>
              <a:ext uri="{FF2B5EF4-FFF2-40B4-BE49-F238E27FC236}">
                <a16:creationId xmlns:a16="http://schemas.microsoft.com/office/drawing/2014/main" id="{A087C7CC-11B7-4E5C-B881-D3A6D340B9F2}"/>
              </a:ext>
            </a:extLst>
          </p:cNvPr>
          <p:cNvSpPr/>
          <p:nvPr/>
        </p:nvSpPr>
        <p:spPr>
          <a:xfrm>
            <a:off x="3635896" y="868363"/>
            <a:ext cx="1744388" cy="523220"/>
          </a:xfrm>
          <a:prstGeom prst="rect">
            <a:avLst/>
          </a:prstGeom>
        </p:spPr>
        <p:txBody>
          <a:bodyPr wrap="none">
            <a:spAutoFit/>
          </a:bodyPr>
          <a:lstStyle/>
          <a:p>
            <a:r>
              <a:rPr lang="en-GB" sz="2800" b="1" dirty="0">
                <a:latin typeface="Arial" panose="020B0604020202020204" pitchFamily="34" charset="0"/>
                <a:cs typeface="Arial" panose="020B0604020202020204" pitchFamily="34" charset="0"/>
              </a:rPr>
              <a:t>Referrals</a:t>
            </a:r>
            <a:endParaRPr lang="en-GB" sz="2800" dirty="0"/>
          </a:p>
        </p:txBody>
      </p:sp>
    </p:spTree>
    <p:extLst>
      <p:ext uri="{BB962C8B-B14F-4D97-AF65-F5344CB8AC3E}">
        <p14:creationId xmlns:p14="http://schemas.microsoft.com/office/powerpoint/2010/main" val="146907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844824"/>
            <a:ext cx="6624736" cy="954107"/>
          </a:xfrm>
          <a:prstGeom prst="rect">
            <a:avLst/>
          </a:prstGeom>
          <a:noFill/>
        </p:spPr>
        <p:txBody>
          <a:bodyPr wrap="square" rtlCol="0">
            <a:spAutoFit/>
          </a:bodyPr>
          <a:lstStyle/>
          <a:p>
            <a:endParaRPr lang="en-GB" dirty="0"/>
          </a:p>
          <a:p>
            <a:endParaRPr lang="en-GB" dirty="0"/>
          </a:p>
          <a:p>
            <a:endParaRPr lang="en-US" sz="2000" dirty="0"/>
          </a:p>
        </p:txBody>
      </p:sp>
      <p:sp>
        <p:nvSpPr>
          <p:cNvPr id="4" name="TextBox 3"/>
          <p:cNvSpPr txBox="1"/>
          <p:nvPr/>
        </p:nvSpPr>
        <p:spPr>
          <a:xfrm>
            <a:off x="611560" y="1052736"/>
            <a:ext cx="7056784" cy="584775"/>
          </a:xfrm>
          <a:prstGeom prst="rect">
            <a:avLst/>
          </a:prstGeom>
          <a:noFill/>
        </p:spPr>
        <p:txBody>
          <a:bodyPr wrap="square" rtlCol="0">
            <a:spAutoFit/>
          </a:bodyPr>
          <a:lstStyle/>
          <a:p>
            <a:r>
              <a:rPr lang="en-US" sz="3200" b="1" dirty="0">
                <a:latin typeface="Arial"/>
                <a:cs typeface="Arial"/>
              </a:rPr>
              <a:t>EDT Pathway…..</a:t>
            </a:r>
          </a:p>
        </p:txBody>
      </p:sp>
      <p:graphicFrame>
        <p:nvGraphicFramePr>
          <p:cNvPr id="5" name="Diagram 4">
            <a:extLst>
              <a:ext uri="{FF2B5EF4-FFF2-40B4-BE49-F238E27FC236}">
                <a16:creationId xmlns:a16="http://schemas.microsoft.com/office/drawing/2014/main" id="{1797EEB8-5942-4FD5-A3C5-0D752217F733}"/>
              </a:ext>
            </a:extLst>
          </p:cNvPr>
          <p:cNvGraphicFramePr/>
          <p:nvPr>
            <p:extLst>
              <p:ext uri="{D42A27DB-BD31-4B8C-83A1-F6EECF244321}">
                <p14:modId xmlns:p14="http://schemas.microsoft.com/office/powerpoint/2010/main" val="2001103611"/>
              </p:ext>
            </p:extLst>
          </p:nvPr>
        </p:nvGraphicFramePr>
        <p:xfrm>
          <a:off x="1524000" y="764704"/>
          <a:ext cx="6624736" cy="3672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46DD77F3-9B5B-4ED3-850D-528371BE81BF}"/>
              </a:ext>
            </a:extLst>
          </p:cNvPr>
          <p:cNvSpPr txBox="1"/>
          <p:nvPr/>
        </p:nvSpPr>
        <p:spPr>
          <a:xfrm>
            <a:off x="1835696" y="4293096"/>
            <a:ext cx="5616624" cy="523220"/>
          </a:xfrm>
          <a:prstGeom prst="rect">
            <a:avLst/>
          </a:prstGeom>
          <a:noFill/>
        </p:spPr>
        <p:txBody>
          <a:bodyPr wrap="square" rtlCol="0">
            <a:spAutoFit/>
          </a:bodyPr>
          <a:lstStyle/>
          <a:p>
            <a:pPr algn="ctr"/>
            <a:r>
              <a:rPr lang="en-GB" sz="2800" b="1" dirty="0"/>
              <a:t>Process target is 4 weeks</a:t>
            </a:r>
          </a:p>
        </p:txBody>
      </p:sp>
    </p:spTree>
    <p:extLst>
      <p:ext uri="{BB962C8B-B14F-4D97-AF65-F5344CB8AC3E}">
        <p14:creationId xmlns:p14="http://schemas.microsoft.com/office/powerpoint/2010/main" val="405361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520" y="1844823"/>
            <a:ext cx="8856984" cy="3276282"/>
          </a:xfrm>
          <a:prstGeom prst="rect">
            <a:avLst/>
          </a:prstGeom>
          <a:noFill/>
        </p:spPr>
        <p:txBody>
          <a:bodyPr wrap="square" rtlCol="0">
            <a:spAutoFit/>
          </a:bodyPr>
          <a:lstStyle/>
          <a:p>
            <a:pPr>
              <a:lnSpc>
                <a:spcPct val="150000"/>
              </a:lnSpc>
            </a:pPr>
            <a:r>
              <a:rPr lang="en-US" sz="2000" dirty="0">
                <a:cs typeface="Arial" panose="020B0604020202020204" pitchFamily="34" charset="0"/>
              </a:rPr>
              <a:t>This is the First line evidenced based approach for </a:t>
            </a:r>
            <a:r>
              <a:rPr lang="en-US" sz="2000" dirty="0" err="1">
                <a:cs typeface="Arial" panose="020B0604020202020204" pitchFamily="34" charset="0"/>
              </a:rPr>
              <a:t>yp</a:t>
            </a:r>
            <a:r>
              <a:rPr lang="en-US" sz="2000" dirty="0">
                <a:cs typeface="Arial" panose="020B0604020202020204" pitchFamily="34" charset="0"/>
              </a:rPr>
              <a:t> experiencing A. N. (NICE guidelines)</a:t>
            </a:r>
          </a:p>
          <a:p>
            <a:pPr>
              <a:lnSpc>
                <a:spcPct val="150000"/>
              </a:lnSpc>
            </a:pPr>
            <a:r>
              <a:rPr lang="en-US" sz="2000" dirty="0">
                <a:cs typeface="Arial" panose="020B0604020202020204" pitchFamily="34" charset="0"/>
              </a:rPr>
              <a:t>Aim is to assist parents in aiding YP’s recovery</a:t>
            </a:r>
          </a:p>
          <a:p>
            <a:pPr>
              <a:lnSpc>
                <a:spcPct val="150000"/>
              </a:lnSpc>
            </a:pPr>
            <a:r>
              <a:rPr lang="en-US" sz="2000" dirty="0">
                <a:cs typeface="Arial" panose="020B0604020202020204" pitchFamily="34" charset="0"/>
              </a:rPr>
              <a:t>In clinical trials; - Two Thirds recovered by end of FBT &amp; 75%-90%-fully recovered on five year follow up</a:t>
            </a:r>
          </a:p>
          <a:p>
            <a:pPr>
              <a:lnSpc>
                <a:spcPct val="150000"/>
              </a:lnSpc>
            </a:pPr>
            <a:r>
              <a:rPr lang="en-US" sz="2000" dirty="0">
                <a:cs typeface="Arial" panose="020B0604020202020204" pitchFamily="34" charset="0"/>
              </a:rPr>
              <a:t>Hope to prevent hospital admissions and aid YP in returning to adolescents unencumbered by ED</a:t>
            </a:r>
          </a:p>
        </p:txBody>
      </p:sp>
      <p:sp>
        <p:nvSpPr>
          <p:cNvPr id="4" name="TextBox 3"/>
          <p:cNvSpPr txBox="1"/>
          <p:nvPr/>
        </p:nvSpPr>
        <p:spPr>
          <a:xfrm>
            <a:off x="216024" y="1052736"/>
            <a:ext cx="7812360" cy="523220"/>
          </a:xfrm>
          <a:prstGeom prst="rect">
            <a:avLst/>
          </a:prstGeom>
          <a:noFill/>
        </p:spPr>
        <p:txBody>
          <a:bodyPr wrap="square" rtlCol="0">
            <a:spAutoFit/>
          </a:bodyPr>
          <a:lstStyle/>
          <a:p>
            <a:r>
              <a:rPr lang="en-US" sz="2800" b="1" dirty="0">
                <a:cs typeface="Arial"/>
              </a:rPr>
              <a:t>FT-AN Maudsley Model Family based intervention</a:t>
            </a:r>
          </a:p>
        </p:txBody>
      </p:sp>
    </p:spTree>
    <p:extLst>
      <p:ext uri="{BB962C8B-B14F-4D97-AF65-F5344CB8AC3E}">
        <p14:creationId xmlns:p14="http://schemas.microsoft.com/office/powerpoint/2010/main" val="4267768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31" y="2039929"/>
            <a:ext cx="1728192" cy="147732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871" y="2174855"/>
            <a:ext cx="2357386" cy="1342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305" y="2020145"/>
            <a:ext cx="2221029" cy="15841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4127308"/>
            <a:ext cx="1769145" cy="160345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4402982"/>
            <a:ext cx="2149391" cy="132778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6176" y="3897719"/>
            <a:ext cx="2525349" cy="1839797"/>
          </a:xfrm>
          <a:prstGeom prst="rect">
            <a:avLst/>
          </a:prstGeom>
        </p:spPr>
      </p:pic>
      <p:sp>
        <p:nvSpPr>
          <p:cNvPr id="9" name="TextBox 8"/>
          <p:cNvSpPr txBox="1"/>
          <p:nvPr/>
        </p:nvSpPr>
        <p:spPr>
          <a:xfrm>
            <a:off x="179512" y="1473130"/>
            <a:ext cx="4392488" cy="461665"/>
          </a:xfrm>
          <a:prstGeom prst="rect">
            <a:avLst/>
          </a:prstGeom>
          <a:noFill/>
        </p:spPr>
        <p:txBody>
          <a:bodyPr wrap="square" rtlCol="0">
            <a:spAutoFit/>
          </a:bodyPr>
          <a:lstStyle/>
          <a:p>
            <a:r>
              <a:rPr lang="en-GB" sz="2400" b="1" dirty="0">
                <a:cs typeface="Arial" panose="020B0604020202020204" pitchFamily="34" charset="0"/>
              </a:rPr>
              <a:t>Carer Reactions</a:t>
            </a:r>
          </a:p>
        </p:txBody>
      </p:sp>
      <p:sp>
        <p:nvSpPr>
          <p:cNvPr id="10" name="TextBox 9"/>
          <p:cNvSpPr txBox="1"/>
          <p:nvPr/>
        </p:nvSpPr>
        <p:spPr>
          <a:xfrm>
            <a:off x="179512" y="3647188"/>
            <a:ext cx="3482949" cy="461665"/>
          </a:xfrm>
          <a:prstGeom prst="rect">
            <a:avLst/>
          </a:prstGeom>
          <a:noFill/>
        </p:spPr>
        <p:txBody>
          <a:bodyPr wrap="square" rtlCol="0">
            <a:spAutoFit/>
          </a:bodyPr>
          <a:lstStyle/>
          <a:p>
            <a:r>
              <a:rPr lang="en-GB" sz="2400" b="1" dirty="0">
                <a:cs typeface="Arial" panose="020B0604020202020204" pitchFamily="34" charset="0"/>
              </a:rPr>
              <a:t>Carer Emotions</a:t>
            </a:r>
          </a:p>
        </p:txBody>
      </p:sp>
      <p:sp>
        <p:nvSpPr>
          <p:cNvPr id="11" name="TextBox 10">
            <a:extLst>
              <a:ext uri="{FF2B5EF4-FFF2-40B4-BE49-F238E27FC236}">
                <a16:creationId xmlns:a16="http://schemas.microsoft.com/office/drawing/2014/main" id="{0B40C9D8-2D9E-41FB-B38B-503E5EBAE4A3}"/>
              </a:ext>
            </a:extLst>
          </p:cNvPr>
          <p:cNvSpPr txBox="1"/>
          <p:nvPr/>
        </p:nvSpPr>
        <p:spPr>
          <a:xfrm>
            <a:off x="238411" y="704431"/>
            <a:ext cx="8443114" cy="461665"/>
          </a:xfrm>
          <a:prstGeom prst="rect">
            <a:avLst/>
          </a:prstGeom>
          <a:noFill/>
        </p:spPr>
        <p:txBody>
          <a:bodyPr wrap="square" rtlCol="0">
            <a:spAutoFit/>
          </a:bodyPr>
          <a:lstStyle/>
          <a:p>
            <a:pPr algn="ctr"/>
            <a:r>
              <a:rPr lang="en-GB" sz="2400" b="1" dirty="0">
                <a:cs typeface="Arial" panose="020B0604020202020204" pitchFamily="34" charset="0"/>
              </a:rPr>
              <a:t>Supporting a young person with eating difficulties </a:t>
            </a:r>
          </a:p>
        </p:txBody>
      </p:sp>
    </p:spTree>
    <p:extLst>
      <p:ext uri="{BB962C8B-B14F-4D97-AF65-F5344CB8AC3E}">
        <p14:creationId xmlns:p14="http://schemas.microsoft.com/office/powerpoint/2010/main" val="1598583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9A4724-DDFB-48A1-A826-A4E1BF0FB2C8}"/>
              </a:ext>
            </a:extLst>
          </p:cNvPr>
          <p:cNvSpPr txBox="1">
            <a:spLocks/>
          </p:cNvSpPr>
          <p:nvPr/>
        </p:nvSpPr>
        <p:spPr>
          <a:xfrm>
            <a:off x="216492" y="1061863"/>
            <a:ext cx="8219255" cy="92697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Maintaining Factors?</a:t>
            </a:r>
          </a:p>
        </p:txBody>
      </p:sp>
      <p:sp>
        <p:nvSpPr>
          <p:cNvPr id="4" name="Content Placeholder 2">
            <a:extLst>
              <a:ext uri="{FF2B5EF4-FFF2-40B4-BE49-F238E27FC236}">
                <a16:creationId xmlns:a16="http://schemas.microsoft.com/office/drawing/2014/main" id="{97BD5908-567F-4406-919F-B0C66B044B5C}"/>
              </a:ext>
            </a:extLst>
          </p:cNvPr>
          <p:cNvSpPr txBox="1">
            <a:spLocks/>
          </p:cNvSpPr>
          <p:nvPr/>
        </p:nvSpPr>
        <p:spPr>
          <a:xfrm>
            <a:off x="250017" y="1748744"/>
            <a:ext cx="8712968" cy="51657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5000"/>
              </a:lnSpc>
              <a:spcAft>
                <a:spcPts val="1200"/>
              </a:spcAft>
            </a:pPr>
            <a:r>
              <a:rPr lang="en-GB" sz="2000" dirty="0">
                <a:ea typeface="Times New Roman" panose="02020603050405020304" pitchFamily="18" charset="0"/>
                <a:cs typeface="Times New Roman" panose="02020603050405020304" pitchFamily="18" charset="0"/>
              </a:rPr>
              <a:t>Eating disorders are often long-term conditions, so there are some factors which ensure that the disorder is maintained. These include:</a:t>
            </a:r>
            <a:endParaRPr lang="en-GB" sz="2000" dirty="0">
              <a:ea typeface="Calibri" panose="020F0502020204030204" pitchFamily="34" charset="0"/>
              <a:cs typeface="Times New Roman" panose="02020603050405020304" pitchFamily="18" charset="0"/>
            </a:endParaRPr>
          </a:p>
          <a:p>
            <a:pPr lvl="0">
              <a:lnSpc>
                <a:spcPct val="115000"/>
              </a:lnSpc>
              <a:spcAft>
                <a:spcPts val="1000"/>
              </a:spcAft>
              <a:buSzPts val="1000"/>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social isolation</a:t>
            </a:r>
            <a:endParaRPr lang="en-GB" sz="2000" dirty="0">
              <a:ea typeface="Calibri" panose="020F0502020204030204" pitchFamily="34" charset="0"/>
              <a:cs typeface="Times New Roman" panose="02020603050405020304" pitchFamily="18" charset="0"/>
            </a:endParaRPr>
          </a:p>
          <a:p>
            <a:pPr lvl="0">
              <a:lnSpc>
                <a:spcPct val="115000"/>
              </a:lnSpc>
              <a:spcAft>
                <a:spcPts val="1000"/>
              </a:spcAft>
              <a:buSzPts val="1000"/>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Co-morbidity- anxiety and depression</a:t>
            </a:r>
            <a:endParaRPr lang="en-GB" sz="2000" dirty="0">
              <a:ea typeface="Calibri" panose="020F0502020204030204" pitchFamily="34" charset="0"/>
              <a:cs typeface="Times New Roman" panose="02020603050405020304" pitchFamily="18" charset="0"/>
            </a:endParaRPr>
          </a:p>
          <a:p>
            <a:pPr lvl="0">
              <a:lnSpc>
                <a:spcPct val="115000"/>
              </a:lnSpc>
              <a:spcAft>
                <a:spcPts val="1000"/>
              </a:spcAft>
              <a:buSzPts val="1000"/>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body image disturbance</a:t>
            </a:r>
            <a:endParaRPr lang="en-GB" sz="2000" dirty="0">
              <a:ea typeface="Calibri" panose="020F0502020204030204" pitchFamily="34" charset="0"/>
              <a:cs typeface="Times New Roman" panose="02020603050405020304" pitchFamily="18" charset="0"/>
            </a:endParaRPr>
          </a:p>
          <a:p>
            <a:pPr lvl="0">
              <a:lnSpc>
                <a:spcPct val="115000"/>
              </a:lnSpc>
              <a:spcAft>
                <a:spcPts val="1000"/>
              </a:spcAft>
              <a:buSzPts val="1000"/>
              <a:buFont typeface="Symbol" panose="05050102010706020507" pitchFamily="18" charset="2"/>
              <a:buChar char=""/>
              <a:tabLst>
                <a:tab pos="457200" algn="l"/>
              </a:tabLst>
            </a:pPr>
            <a:r>
              <a:rPr lang="en-GB" sz="2000" dirty="0">
                <a:ea typeface="Times New Roman" panose="02020603050405020304" pitchFamily="18" charset="0"/>
                <a:cs typeface="Times New Roman" panose="02020603050405020304" pitchFamily="18" charset="0"/>
              </a:rPr>
              <a:t>cognitive difficulties such as poor concentration, rigid thinking and memory problems</a:t>
            </a:r>
          </a:p>
          <a:p>
            <a:pPr lvl="0">
              <a:lnSpc>
                <a:spcPct val="115000"/>
              </a:lnSpc>
              <a:spcAft>
                <a:spcPts val="1000"/>
              </a:spcAft>
              <a:buSzPts val="1000"/>
              <a:buFont typeface="Symbol" panose="05050102010706020507" pitchFamily="18" charset="2"/>
              <a:buChar char=""/>
              <a:tabLst>
                <a:tab pos="457200" algn="l"/>
              </a:tabLst>
            </a:pPr>
            <a:r>
              <a:rPr lang="en-GB" sz="2000" dirty="0">
                <a:ea typeface="Calibri" panose="020F0502020204030204" pitchFamily="34" charset="0"/>
                <a:cs typeface="Times New Roman" panose="02020603050405020304" pitchFamily="18" charset="0"/>
              </a:rPr>
              <a:t>Neuro-diversity such as ASC (autistic spectrum conditions)</a:t>
            </a:r>
          </a:p>
          <a:p>
            <a:endParaRPr lang="en-GB" sz="2400" dirty="0"/>
          </a:p>
        </p:txBody>
      </p:sp>
    </p:spTree>
    <p:extLst>
      <p:ext uri="{BB962C8B-B14F-4D97-AF65-F5344CB8AC3E}">
        <p14:creationId xmlns:p14="http://schemas.microsoft.com/office/powerpoint/2010/main" val="3726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1124744"/>
            <a:ext cx="6348549" cy="523220"/>
          </a:xfrm>
          <a:prstGeom prst="rect">
            <a:avLst/>
          </a:prstGeom>
        </p:spPr>
        <p:txBody>
          <a:bodyPr wrap="square">
            <a:spAutoFit/>
          </a:bodyPr>
          <a:lstStyle/>
          <a:p>
            <a:r>
              <a:rPr lang="en-GB" sz="2800" b="1" dirty="0">
                <a:latin typeface="Arial" panose="020B0604020202020204" pitchFamily="34" charset="0"/>
                <a:cs typeface="Arial" panose="020B0604020202020204" pitchFamily="34" charset="0"/>
              </a:rPr>
              <a:t>Please remember…………</a:t>
            </a:r>
          </a:p>
        </p:txBody>
      </p:sp>
      <p:sp>
        <p:nvSpPr>
          <p:cNvPr id="3" name="Rectangle 2">
            <a:extLst>
              <a:ext uri="{FF2B5EF4-FFF2-40B4-BE49-F238E27FC236}">
                <a16:creationId xmlns:a16="http://schemas.microsoft.com/office/drawing/2014/main" id="{1200ED80-2C03-4F9F-8F87-8A914348267B}"/>
              </a:ext>
            </a:extLst>
          </p:cNvPr>
          <p:cNvSpPr/>
          <p:nvPr/>
        </p:nvSpPr>
        <p:spPr>
          <a:xfrm>
            <a:off x="539552" y="1657380"/>
            <a:ext cx="8352927" cy="3785652"/>
          </a:xfrm>
          <a:prstGeom prst="rect">
            <a:avLst/>
          </a:prstGeom>
        </p:spPr>
        <p:txBody>
          <a:bodyPr wrap="square">
            <a:spAutoFit/>
          </a:bodyPr>
          <a:lstStyle/>
          <a:p>
            <a:r>
              <a:rPr lang="en-GB" sz="2000" dirty="0">
                <a:cs typeface="Arial" panose="020B0604020202020204" pitchFamily="34" charset="0"/>
              </a:rPr>
              <a:t>It’s not anyone’s fault; nobody has caused the eating disorder</a:t>
            </a:r>
          </a:p>
          <a:p>
            <a:r>
              <a:rPr lang="en-GB" sz="2000" dirty="0">
                <a:cs typeface="Arial" panose="020B0604020202020204" pitchFamily="34" charset="0"/>
              </a:rPr>
              <a:t> </a:t>
            </a:r>
          </a:p>
          <a:p>
            <a:r>
              <a:rPr lang="en-GB" sz="2000" dirty="0">
                <a:cs typeface="Arial" panose="020B0604020202020204" pitchFamily="34" charset="0"/>
              </a:rPr>
              <a:t>It is an illness the same as any other illness</a:t>
            </a:r>
          </a:p>
          <a:p>
            <a:endParaRPr lang="en-GB" sz="2000" dirty="0">
              <a:cs typeface="Arial" panose="020B0604020202020204" pitchFamily="34" charset="0"/>
            </a:endParaRPr>
          </a:p>
          <a:p>
            <a:r>
              <a:rPr lang="en-GB" sz="2000" dirty="0">
                <a:cs typeface="Arial" panose="020B0604020202020204" pitchFamily="34" charset="0"/>
              </a:rPr>
              <a:t>You/ the family are the greatest resource in recovery </a:t>
            </a:r>
          </a:p>
          <a:p>
            <a:endParaRPr lang="en-GB" sz="2000" dirty="0">
              <a:cs typeface="Arial" panose="020B0604020202020204" pitchFamily="34" charset="0"/>
            </a:endParaRPr>
          </a:p>
          <a:p>
            <a:r>
              <a:rPr lang="en-GB" sz="2000" dirty="0">
                <a:cs typeface="Arial" panose="020B0604020202020204" pitchFamily="34" charset="0"/>
              </a:rPr>
              <a:t>Physical health recovery occurs more quickly than psychological recovery</a:t>
            </a:r>
          </a:p>
          <a:p>
            <a:r>
              <a:rPr lang="en-GB" sz="2000" dirty="0">
                <a:cs typeface="Arial" panose="020B0604020202020204" pitchFamily="34" charset="0"/>
              </a:rPr>
              <a:t> </a:t>
            </a:r>
          </a:p>
          <a:p>
            <a:r>
              <a:rPr lang="en-GB" sz="2000" dirty="0">
                <a:cs typeface="Arial" panose="020B0604020202020204" pitchFamily="34" charset="0"/>
              </a:rPr>
              <a:t>Psychological recovery can take a long time</a:t>
            </a:r>
          </a:p>
          <a:p>
            <a:r>
              <a:rPr lang="en-GB" sz="2000" dirty="0">
                <a:cs typeface="Arial" panose="020B0604020202020204" pitchFamily="34" charset="0"/>
              </a:rPr>
              <a:t> </a:t>
            </a:r>
          </a:p>
          <a:p>
            <a:r>
              <a:rPr lang="en-GB" sz="2000" dirty="0">
                <a:cs typeface="Arial" panose="020B0604020202020204" pitchFamily="34" charset="0"/>
              </a:rPr>
              <a:t>Health and happiness needs to be prioritised – </a:t>
            </a:r>
            <a:r>
              <a:rPr lang="en-GB" sz="2000" i="1" dirty="0">
                <a:cs typeface="Arial" panose="020B0604020202020204" pitchFamily="34" charset="0"/>
              </a:rPr>
              <a:t>academia/employment  may need to be put on hold for a while</a:t>
            </a:r>
          </a:p>
        </p:txBody>
      </p:sp>
    </p:spTree>
    <p:extLst>
      <p:ext uri="{BB962C8B-B14F-4D97-AF65-F5344CB8AC3E}">
        <p14:creationId xmlns:p14="http://schemas.microsoft.com/office/powerpoint/2010/main" val="1233888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340768"/>
            <a:ext cx="8604447" cy="4062651"/>
          </a:xfrm>
          <a:prstGeom prst="rect">
            <a:avLst/>
          </a:prstGeom>
        </p:spPr>
        <p:txBody>
          <a:bodyPr wrap="square">
            <a:spAutoFit/>
          </a:bodyPr>
          <a:lstStyle/>
          <a:p>
            <a:pPr marL="285750" indent="-285750">
              <a:buFont typeface="Arial" panose="020B0604020202020204" pitchFamily="34" charset="0"/>
              <a:buChar char="•"/>
            </a:pPr>
            <a:r>
              <a:rPr lang="en-GB" sz="2000" dirty="0"/>
              <a:t>Get as much support as possible (both personal and professional) </a:t>
            </a:r>
          </a:p>
          <a:p>
            <a:pPr marL="285750" indent="-285750">
              <a:buFont typeface="Arial" panose="020B0604020202020204" pitchFamily="34" charset="0"/>
              <a:buChar char="•"/>
            </a:pPr>
            <a:r>
              <a:rPr lang="en-GB" sz="2000" dirty="0"/>
              <a:t>Take things one day at a time </a:t>
            </a:r>
          </a:p>
          <a:p>
            <a:pPr marL="285750" indent="-285750">
              <a:buFont typeface="Arial" panose="020B0604020202020204" pitchFamily="34" charset="0"/>
              <a:buChar char="•"/>
            </a:pPr>
            <a:r>
              <a:rPr lang="en-GB" sz="2000" dirty="0"/>
              <a:t>Try to stay calm – work as a ‘Tag Team’ to wear down the illness</a:t>
            </a:r>
          </a:p>
          <a:p>
            <a:pPr marL="285750" indent="-285750">
              <a:buFont typeface="Arial" panose="020B0604020202020204" pitchFamily="34" charset="0"/>
              <a:buChar char="•"/>
            </a:pPr>
            <a:r>
              <a:rPr lang="en-GB" sz="2000" dirty="0"/>
              <a:t>Be consistent, clear and </a:t>
            </a:r>
            <a:r>
              <a:rPr lang="en-GB" sz="2000" dirty="0" err="1"/>
              <a:t>boundaried</a:t>
            </a:r>
            <a:r>
              <a:rPr lang="en-GB" sz="2000" dirty="0"/>
              <a:t> in expectations </a:t>
            </a:r>
          </a:p>
          <a:p>
            <a:pPr marL="285750" indent="-285750">
              <a:buFont typeface="Arial" panose="020B0604020202020204" pitchFamily="34" charset="0"/>
              <a:buChar char="•"/>
            </a:pPr>
            <a:r>
              <a:rPr lang="en-GB" sz="2000" dirty="0"/>
              <a:t>Take more active responsibility in mealtimes (e.g., menu planning, meal preparation, serving of food) </a:t>
            </a:r>
          </a:p>
          <a:p>
            <a:pPr marL="285750" indent="-285750">
              <a:buFont typeface="Arial" panose="020B0604020202020204" pitchFamily="34" charset="0"/>
              <a:buChar char="•"/>
            </a:pPr>
            <a:r>
              <a:rPr lang="en-GB" sz="2000" dirty="0"/>
              <a:t>No diet/ low fat/ fat free foods </a:t>
            </a:r>
          </a:p>
          <a:p>
            <a:pPr marL="285750" indent="-285750">
              <a:buFont typeface="Arial" panose="020B0604020202020204" pitchFamily="34" charset="0"/>
              <a:buChar char="•"/>
            </a:pPr>
            <a:r>
              <a:rPr lang="en-GB" sz="2000" dirty="0"/>
              <a:t>Eat as a family where possible </a:t>
            </a:r>
          </a:p>
          <a:p>
            <a:pPr marL="285750" indent="-285750">
              <a:buFont typeface="Arial" panose="020B0604020202020204" pitchFamily="34" charset="0"/>
              <a:buChar char="•"/>
            </a:pPr>
            <a:r>
              <a:rPr lang="en-GB" sz="2000" dirty="0"/>
              <a:t>Model appropriate eating behaviour (avoid dieting) </a:t>
            </a:r>
          </a:p>
          <a:p>
            <a:pPr marL="285750" indent="-285750">
              <a:buFont typeface="Arial" panose="020B0604020202020204" pitchFamily="34" charset="0"/>
              <a:buChar char="•"/>
            </a:pPr>
            <a:r>
              <a:rPr lang="en-GB" sz="2000" dirty="0"/>
              <a:t>Plan non-problem focused talk </a:t>
            </a:r>
          </a:p>
          <a:p>
            <a:pPr marL="285750" indent="-285750">
              <a:buFont typeface="Arial" panose="020B0604020202020204" pitchFamily="34" charset="0"/>
              <a:buChar char="•"/>
            </a:pPr>
            <a:r>
              <a:rPr lang="en-GB" sz="2000" dirty="0"/>
              <a:t>Distraction activities post meals </a:t>
            </a:r>
          </a:p>
          <a:p>
            <a:pPr marL="285750" indent="-285750">
              <a:buFont typeface="Arial" panose="020B0604020202020204" pitchFamily="34" charset="0"/>
              <a:buChar char="•"/>
            </a:pPr>
            <a:r>
              <a:rPr lang="en-GB" sz="2000" dirty="0"/>
              <a:t>Try to find motivators with your young person </a:t>
            </a:r>
          </a:p>
          <a:p>
            <a:endParaRPr lang="en-US" dirty="0">
              <a:latin typeface="Arial" panose="020B0604020202020204" pitchFamily="34" charset="0"/>
              <a:cs typeface="Arial" panose="020B0604020202020204" pitchFamily="34" charset="0"/>
            </a:endParaRPr>
          </a:p>
        </p:txBody>
      </p:sp>
      <p:sp>
        <p:nvSpPr>
          <p:cNvPr id="6" name="Rectangle 5"/>
          <p:cNvSpPr/>
          <p:nvPr/>
        </p:nvSpPr>
        <p:spPr>
          <a:xfrm>
            <a:off x="1331640" y="616907"/>
            <a:ext cx="6348549"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Top Tips for carers </a:t>
            </a:r>
          </a:p>
        </p:txBody>
      </p:sp>
    </p:spTree>
    <p:extLst>
      <p:ext uri="{BB962C8B-B14F-4D97-AF65-F5344CB8AC3E}">
        <p14:creationId xmlns:p14="http://schemas.microsoft.com/office/powerpoint/2010/main" val="1486836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13401EC-B079-4AEB-8182-D402B705FCF4}"/>
              </a:ext>
            </a:extLst>
          </p:cNvPr>
          <p:cNvSpPr>
            <a:spLocks noGrp="1"/>
          </p:cNvSpPr>
          <p:nvPr>
            <p:ph type="body" idx="1"/>
          </p:nvPr>
        </p:nvSpPr>
        <p:spPr>
          <a:xfrm>
            <a:off x="592912" y="2276872"/>
            <a:ext cx="7886700" cy="1500187"/>
          </a:xfrm>
        </p:spPr>
        <p:txBody>
          <a:bodyPr/>
          <a:lstStyle/>
          <a:p>
            <a:pPr marL="0" indent="0" algn="ctr">
              <a:buNone/>
            </a:pPr>
            <a:r>
              <a:rPr lang="en-GB" sz="2200" b="1" dirty="0">
                <a:solidFill>
                  <a:schemeClr val="tx1"/>
                </a:solidFill>
              </a:rPr>
              <a:t>ARFID</a:t>
            </a:r>
          </a:p>
          <a:p>
            <a:pPr marL="0" indent="0" algn="ctr">
              <a:buNone/>
            </a:pPr>
            <a:r>
              <a:rPr lang="en-GB" sz="2200" b="1" dirty="0">
                <a:solidFill>
                  <a:schemeClr val="tx1"/>
                </a:solidFill>
              </a:rPr>
              <a:t>Avoidant Restrictive Food Intake Disorder</a:t>
            </a:r>
          </a:p>
        </p:txBody>
      </p:sp>
    </p:spTree>
    <p:extLst>
      <p:ext uri="{BB962C8B-B14F-4D97-AF65-F5344CB8AC3E}">
        <p14:creationId xmlns:p14="http://schemas.microsoft.com/office/powerpoint/2010/main" val="301565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60D179-FB99-47F1-B5A7-5EC1614F92B8}"/>
              </a:ext>
            </a:extLst>
          </p:cNvPr>
          <p:cNvSpPr txBox="1">
            <a:spLocks/>
          </p:cNvSpPr>
          <p:nvPr/>
        </p:nvSpPr>
        <p:spPr>
          <a:xfrm>
            <a:off x="228600" y="1897428"/>
            <a:ext cx="7886700"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2000" b="1" dirty="0">
                <a:solidFill>
                  <a:prstClr val="black"/>
                </a:solidFill>
                <a:latin typeface="+mn-lt"/>
              </a:rPr>
              <a:t>Avoidant Restrictive Food Intake Disorder </a:t>
            </a:r>
            <a:r>
              <a:rPr lang="en-GB" sz="2000" dirty="0">
                <a:solidFill>
                  <a:prstClr val="black"/>
                </a:solidFill>
                <a:latin typeface="+mn-lt"/>
              </a:rPr>
              <a:t>is a </a:t>
            </a:r>
            <a:r>
              <a:rPr lang="en-US" sz="2000" dirty="0">
                <a:solidFill>
                  <a:prstClr val="black"/>
                </a:solidFill>
                <a:latin typeface="+mn-lt"/>
              </a:rPr>
              <a:t>feeding and eating disorder. </a:t>
            </a:r>
          </a:p>
          <a:p>
            <a:pPr marL="0" indent="0" defTabSz="685800">
              <a:spcBef>
                <a:spcPts val="750"/>
              </a:spcBef>
              <a:buNone/>
              <a:defRPr/>
            </a:pPr>
            <a:endParaRPr lang="en-US" sz="2000" dirty="0">
              <a:solidFill>
                <a:prstClr val="black"/>
              </a:solidFill>
              <a:latin typeface="+mn-lt"/>
            </a:endParaRPr>
          </a:p>
          <a:p>
            <a:pPr marL="0" indent="0" defTabSz="685800">
              <a:spcBef>
                <a:spcPts val="750"/>
              </a:spcBef>
              <a:buNone/>
              <a:defRPr/>
            </a:pPr>
            <a:r>
              <a:rPr lang="en-US" sz="2000" dirty="0">
                <a:solidFill>
                  <a:prstClr val="black"/>
                </a:solidFill>
                <a:latin typeface="+mn-lt"/>
              </a:rPr>
              <a:t>Diagnostic eligibility;</a:t>
            </a:r>
          </a:p>
          <a:p>
            <a:pPr defTabSz="685800">
              <a:spcBef>
                <a:spcPts val="750"/>
              </a:spcBef>
              <a:defRPr/>
            </a:pPr>
            <a:r>
              <a:rPr lang="en-GB" sz="2000" dirty="0">
                <a:solidFill>
                  <a:prstClr val="black"/>
                </a:solidFill>
                <a:latin typeface="+mn-lt"/>
              </a:rPr>
              <a:t>Significant weight loss/ faltering growth/ development</a:t>
            </a:r>
          </a:p>
          <a:p>
            <a:pPr defTabSz="685800">
              <a:spcBef>
                <a:spcPts val="750"/>
              </a:spcBef>
              <a:defRPr/>
            </a:pPr>
            <a:r>
              <a:rPr lang="en-GB" sz="2000" dirty="0">
                <a:solidFill>
                  <a:prstClr val="black"/>
                </a:solidFill>
                <a:latin typeface="+mn-lt"/>
              </a:rPr>
              <a:t>Significant nutritional deficiency </a:t>
            </a:r>
          </a:p>
          <a:p>
            <a:pPr defTabSz="685800">
              <a:spcBef>
                <a:spcPts val="750"/>
              </a:spcBef>
              <a:defRPr/>
            </a:pPr>
            <a:r>
              <a:rPr lang="en-GB" sz="2000" dirty="0">
                <a:solidFill>
                  <a:prstClr val="black"/>
                </a:solidFill>
                <a:latin typeface="+mn-lt"/>
              </a:rPr>
              <a:t>Dependence on enteral feeding or oral supplements</a:t>
            </a:r>
          </a:p>
          <a:p>
            <a:pPr defTabSz="685800">
              <a:spcBef>
                <a:spcPts val="750"/>
              </a:spcBef>
              <a:defRPr/>
            </a:pPr>
            <a:r>
              <a:rPr lang="en-GB" sz="2000" dirty="0">
                <a:solidFill>
                  <a:prstClr val="black"/>
                </a:solidFill>
                <a:latin typeface="+mn-lt"/>
              </a:rPr>
              <a:t>Marked inference with psychosocial functional</a:t>
            </a:r>
          </a:p>
          <a:p>
            <a:pPr marL="0" indent="0" defTabSz="685800">
              <a:spcBef>
                <a:spcPts val="750"/>
              </a:spcBef>
              <a:buNone/>
              <a:defRPr/>
            </a:pPr>
            <a:endParaRPr lang="en-GB" sz="1200" dirty="0">
              <a:solidFill>
                <a:prstClr val="black"/>
              </a:solidFill>
            </a:endParaRPr>
          </a:p>
          <a:p>
            <a:pPr marL="0" indent="0" defTabSz="685800">
              <a:spcBef>
                <a:spcPts val="750"/>
              </a:spcBef>
              <a:buNone/>
              <a:defRPr/>
            </a:pPr>
            <a:endParaRPr lang="en-GB" sz="1200" dirty="0">
              <a:solidFill>
                <a:srgbClr val="4472C4"/>
              </a:solidFill>
            </a:endParaRPr>
          </a:p>
          <a:p>
            <a:pPr marL="0" indent="0" defTabSz="685800">
              <a:spcBef>
                <a:spcPts val="750"/>
              </a:spcBef>
              <a:buNone/>
              <a:defRPr/>
            </a:pPr>
            <a:endParaRPr lang="en-GB" sz="2100" dirty="0">
              <a:solidFill>
                <a:srgbClr val="4472C4"/>
              </a:solidFill>
            </a:endParaRPr>
          </a:p>
        </p:txBody>
      </p:sp>
      <p:sp>
        <p:nvSpPr>
          <p:cNvPr id="4" name="TextBox 3">
            <a:extLst>
              <a:ext uri="{FF2B5EF4-FFF2-40B4-BE49-F238E27FC236}">
                <a16:creationId xmlns:a16="http://schemas.microsoft.com/office/drawing/2014/main" id="{8B0FBAF4-42DB-4C10-9A01-CFA9B6CC8B77}"/>
              </a:ext>
            </a:extLst>
          </p:cNvPr>
          <p:cNvSpPr txBox="1"/>
          <p:nvPr/>
        </p:nvSpPr>
        <p:spPr>
          <a:xfrm>
            <a:off x="228600" y="1397000"/>
            <a:ext cx="4711700"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What is ARFID?</a:t>
            </a:r>
          </a:p>
        </p:txBody>
      </p:sp>
    </p:spTree>
    <p:extLst>
      <p:ext uri="{BB962C8B-B14F-4D97-AF65-F5344CB8AC3E}">
        <p14:creationId xmlns:p14="http://schemas.microsoft.com/office/powerpoint/2010/main" val="265395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47FBBA-676F-41F7-8B3C-5AF931B8166D}"/>
              </a:ext>
            </a:extLst>
          </p:cNvPr>
          <p:cNvSpPr/>
          <p:nvPr/>
        </p:nvSpPr>
        <p:spPr>
          <a:xfrm>
            <a:off x="234674" y="1522370"/>
            <a:ext cx="7086876" cy="3662541"/>
          </a:xfrm>
          <a:prstGeom prst="rect">
            <a:avLst/>
          </a:prstGeom>
        </p:spPr>
        <p:txBody>
          <a:bodyPr wrap="square">
            <a:spAutoFit/>
          </a:bodyPr>
          <a:lstStyle/>
          <a:p>
            <a:pPr defTabSz="685800">
              <a:defRPr/>
            </a:pPr>
            <a:r>
              <a:rPr lang="en-US" sz="2000" dirty="0">
                <a:solidFill>
                  <a:srgbClr val="000000"/>
                </a:solidFill>
                <a:ea typeface="Arial Unicode MS"/>
                <a:cs typeface="Arial Unicode MS"/>
              </a:rPr>
              <a:t>There are three main types of difficulties that people with ARFID can experience. </a:t>
            </a:r>
          </a:p>
          <a:p>
            <a:pPr defTabSz="685800">
              <a:defRPr/>
            </a:pPr>
            <a:r>
              <a:rPr lang="en-US" sz="2000" dirty="0">
                <a:solidFill>
                  <a:srgbClr val="000000"/>
                </a:solidFill>
                <a:ea typeface="Arial Unicode MS"/>
                <a:cs typeface="Arial Unicode MS"/>
              </a:rPr>
              <a:t>Some experience one, two or all three of these difficulties:</a:t>
            </a:r>
            <a:endParaRPr lang="en-GB" sz="2000" dirty="0">
              <a:solidFill>
                <a:srgbClr val="000000"/>
              </a:solidFill>
              <a:ea typeface="Arial Unicode MS"/>
              <a:cs typeface="Arial Unicode MS"/>
            </a:endParaRPr>
          </a:p>
          <a:p>
            <a:pPr defTabSz="685800">
              <a:defRPr/>
            </a:pPr>
            <a:r>
              <a:rPr lang="en-US" sz="2000" dirty="0">
                <a:solidFill>
                  <a:srgbClr val="000000"/>
                </a:solidFill>
                <a:ea typeface="Arial Unicode MS"/>
                <a:cs typeface="Arial Unicode MS"/>
              </a:rPr>
              <a:t> </a:t>
            </a:r>
            <a:endParaRPr lang="en-GB" sz="2000" dirty="0">
              <a:solidFill>
                <a:srgbClr val="000000"/>
              </a:solidFill>
              <a:ea typeface="Arial Unicode MS"/>
              <a:cs typeface="Arial Unicode MS"/>
            </a:endParaRPr>
          </a:p>
          <a:p>
            <a:pPr marL="257175" indent="-257175" defTabSz="685800">
              <a:buFontTx/>
              <a:buAutoNum type="arabicParenR"/>
              <a:defRPr/>
            </a:pPr>
            <a:r>
              <a:rPr lang="en-US" sz="2000" dirty="0">
                <a:solidFill>
                  <a:srgbClr val="000000"/>
                </a:solidFill>
                <a:ea typeface="Arial Unicode MS"/>
                <a:cs typeface="Arial Unicode MS"/>
              </a:rPr>
              <a:t>Sensory Sensitivity</a:t>
            </a:r>
          </a:p>
          <a:p>
            <a:pPr marL="257175" indent="-257175" defTabSz="685800">
              <a:buFontTx/>
              <a:buAutoNum type="arabicParenR"/>
              <a:defRPr/>
            </a:pPr>
            <a:r>
              <a:rPr lang="en-US" sz="2000" dirty="0">
                <a:solidFill>
                  <a:srgbClr val="000000"/>
                </a:solidFill>
              </a:rPr>
              <a:t>Lack of Interest</a:t>
            </a:r>
            <a:endParaRPr lang="en-GB" sz="2000" dirty="0">
              <a:solidFill>
                <a:srgbClr val="000000"/>
              </a:solidFill>
            </a:endParaRPr>
          </a:p>
          <a:p>
            <a:pPr marL="257175" indent="-257175" defTabSz="685800">
              <a:buFontTx/>
              <a:buAutoNum type="arabicParenR"/>
              <a:defRPr/>
            </a:pPr>
            <a:r>
              <a:rPr lang="en-US" sz="2000" dirty="0">
                <a:solidFill>
                  <a:srgbClr val="000000"/>
                </a:solidFill>
              </a:rPr>
              <a:t>Fear of Aversive Consequences</a:t>
            </a:r>
          </a:p>
          <a:p>
            <a:pPr marL="257175" indent="-257175" defTabSz="685800">
              <a:buFontTx/>
              <a:buAutoNum type="arabicParenR"/>
              <a:defRPr/>
            </a:pPr>
            <a:endParaRPr lang="en-US" sz="2000" dirty="0">
              <a:solidFill>
                <a:srgbClr val="000000"/>
              </a:solidFill>
            </a:endParaRPr>
          </a:p>
          <a:p>
            <a:pPr defTabSz="685800">
              <a:defRPr/>
            </a:pPr>
            <a:r>
              <a:rPr lang="en-US" sz="2000" dirty="0">
                <a:solidFill>
                  <a:srgbClr val="000000"/>
                </a:solidFill>
              </a:rPr>
              <a:t>Young people with Autistic Spectrum Condition can have also have diagnosis of ARFID</a:t>
            </a:r>
          </a:p>
          <a:p>
            <a:pPr defTabSz="685800">
              <a:defRPr/>
            </a:pPr>
            <a:endParaRPr lang="en-GB" sz="2000" dirty="0">
              <a:solidFill>
                <a:srgbClr val="000000"/>
              </a:solidFill>
              <a:ea typeface="Arial Unicode MS"/>
              <a:cs typeface="Arial Unicode MS"/>
            </a:endParaRPr>
          </a:p>
          <a:p>
            <a:pPr defTabSz="685800">
              <a:defRPr/>
            </a:pPr>
            <a:endParaRPr lang="en-US" sz="1200" dirty="0">
              <a:solidFill>
                <a:srgbClr val="000000"/>
              </a:solidFill>
              <a:latin typeface="Arial" panose="020B0604020202020204" pitchFamily="34" charset="0"/>
              <a:ea typeface="Arial Unicode MS"/>
              <a:cs typeface="Arial Unicode MS"/>
            </a:endParaRPr>
          </a:p>
        </p:txBody>
      </p:sp>
      <p:sp>
        <p:nvSpPr>
          <p:cNvPr id="5" name="Rectangle 4">
            <a:extLst>
              <a:ext uri="{FF2B5EF4-FFF2-40B4-BE49-F238E27FC236}">
                <a16:creationId xmlns:a16="http://schemas.microsoft.com/office/drawing/2014/main" id="{8C8138B9-DF92-4D90-9422-2FD43737C0D8}"/>
              </a:ext>
            </a:extLst>
          </p:cNvPr>
          <p:cNvSpPr/>
          <p:nvPr/>
        </p:nvSpPr>
        <p:spPr>
          <a:xfrm>
            <a:off x="234674" y="2787204"/>
            <a:ext cx="8481048" cy="1200329"/>
          </a:xfrm>
          <a:prstGeom prst="rect">
            <a:avLst/>
          </a:prstGeom>
        </p:spPr>
        <p:txBody>
          <a:bodyPr wrap="square">
            <a:spAutoFit/>
          </a:bodyPr>
          <a:lstStyle/>
          <a:p>
            <a:pPr defTabSz="685800">
              <a:defRPr/>
            </a:pPr>
            <a:endParaRPr lang="en-US" sz="1200" b="1" dirty="0">
              <a:solidFill>
                <a:srgbClr val="000000"/>
              </a:solidFill>
              <a:latin typeface="Arial" panose="020B0604020202020204" pitchFamily="34" charset="0"/>
              <a:ea typeface="Arial Unicode MS"/>
              <a:cs typeface="Arial Unicode MS"/>
            </a:endParaRPr>
          </a:p>
          <a:p>
            <a:pPr defTabSz="685800">
              <a:defRPr/>
            </a:pPr>
            <a:endParaRPr lang="en-US" sz="1200" b="1" dirty="0">
              <a:solidFill>
                <a:srgbClr val="000000"/>
              </a:solidFill>
              <a:latin typeface="Arial" panose="020B0604020202020204" pitchFamily="34" charset="0"/>
              <a:ea typeface="Arial Unicode MS"/>
              <a:cs typeface="Arial Unicode MS"/>
            </a:endParaRPr>
          </a:p>
          <a:p>
            <a:pPr defTabSz="685800">
              <a:defRPr/>
            </a:pPr>
            <a:endParaRPr lang="en-US" sz="1200" b="1" dirty="0">
              <a:solidFill>
                <a:srgbClr val="000000"/>
              </a:solidFill>
              <a:latin typeface="Arial" panose="020B0604020202020204" pitchFamily="34" charset="0"/>
              <a:ea typeface="Arial Unicode MS"/>
              <a:cs typeface="Arial Unicode MS"/>
            </a:endParaRPr>
          </a:p>
          <a:p>
            <a:pPr defTabSz="685800">
              <a:defRPr/>
            </a:pPr>
            <a:endParaRPr lang="en-US" sz="1200" b="1" dirty="0">
              <a:solidFill>
                <a:srgbClr val="000000"/>
              </a:solidFill>
              <a:latin typeface="Arial" panose="020B0604020202020204" pitchFamily="34" charset="0"/>
              <a:ea typeface="Arial Unicode MS"/>
              <a:cs typeface="Arial Unicode MS"/>
            </a:endParaRPr>
          </a:p>
          <a:p>
            <a:pPr defTabSz="685800">
              <a:defRPr/>
            </a:pPr>
            <a:r>
              <a:rPr lang="en-US" sz="1200" dirty="0">
                <a:solidFill>
                  <a:srgbClr val="000000"/>
                </a:solidFill>
                <a:latin typeface="Arial" panose="020B0604020202020204" pitchFamily="34" charset="0"/>
                <a:ea typeface="Arial Unicode MS"/>
                <a:cs typeface="Arial Unicode MS"/>
              </a:rPr>
              <a:t>.</a:t>
            </a:r>
            <a:endParaRPr lang="en-GB" sz="1200" dirty="0">
              <a:solidFill>
                <a:srgbClr val="000000"/>
              </a:solidFill>
              <a:latin typeface="Helvetica Neue"/>
              <a:ea typeface="Arial Unicode MS"/>
              <a:cs typeface="Arial Unicode MS"/>
            </a:endParaRPr>
          </a:p>
          <a:p>
            <a:pPr defTabSz="685800">
              <a:defRPr/>
            </a:pPr>
            <a:r>
              <a:rPr lang="en-US" sz="1200" b="1" dirty="0">
                <a:solidFill>
                  <a:srgbClr val="000000"/>
                </a:solidFill>
                <a:latin typeface="Arial" panose="020B0604020202020204" pitchFamily="34" charset="0"/>
                <a:ea typeface="Arial Unicode MS"/>
                <a:cs typeface="Arial Unicode MS"/>
              </a:rPr>
              <a:t> </a:t>
            </a:r>
            <a:endParaRPr lang="en-GB" sz="1200" dirty="0">
              <a:solidFill>
                <a:srgbClr val="000000"/>
              </a:solidFill>
              <a:latin typeface="Helvetica Neue"/>
              <a:ea typeface="Arial Unicode MS"/>
              <a:cs typeface="Arial Unicode MS"/>
            </a:endParaRPr>
          </a:p>
        </p:txBody>
      </p:sp>
    </p:spTree>
    <p:extLst>
      <p:ext uri="{BB962C8B-B14F-4D97-AF65-F5344CB8AC3E}">
        <p14:creationId xmlns:p14="http://schemas.microsoft.com/office/powerpoint/2010/main" val="144618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7544" y="69269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Calibri"/>
                <a:ea typeface="+mj-ea"/>
                <a:cs typeface="+mj-cs"/>
              </a:rPr>
              <a:t>Why Eating Disorders Develop?</a:t>
            </a:r>
          </a:p>
        </p:txBody>
      </p:sp>
      <p:sp>
        <p:nvSpPr>
          <p:cNvPr id="5" name="AutoShape 2" descr="Image result for famil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09" y="1466363"/>
            <a:ext cx="2257425" cy="9298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446" y="3707736"/>
            <a:ext cx="2143125" cy="113347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834" y="2287181"/>
            <a:ext cx="1914525" cy="17811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525" y="3684777"/>
            <a:ext cx="2202180" cy="15621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5178" y="1353731"/>
            <a:ext cx="2657475" cy="1866900"/>
          </a:xfrm>
          <a:prstGeom prst="rect">
            <a:avLst/>
          </a:prstGeom>
        </p:spPr>
      </p:pic>
      <p:sp>
        <p:nvSpPr>
          <p:cNvPr id="13" name="TextBox 12">
            <a:extLst>
              <a:ext uri="{FF2B5EF4-FFF2-40B4-BE49-F238E27FC236}">
                <a16:creationId xmlns:a16="http://schemas.microsoft.com/office/drawing/2014/main" id="{86FB5F0A-87AA-4FE6-854B-778A4AE05C9F}"/>
              </a:ext>
            </a:extLst>
          </p:cNvPr>
          <p:cNvSpPr txBox="1"/>
          <p:nvPr/>
        </p:nvSpPr>
        <p:spPr>
          <a:xfrm>
            <a:off x="844920" y="2537126"/>
            <a:ext cx="115408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Genetic</a:t>
            </a:r>
          </a:p>
        </p:txBody>
      </p:sp>
      <p:sp>
        <p:nvSpPr>
          <p:cNvPr id="19" name="TextBox 18">
            <a:extLst>
              <a:ext uri="{FF2B5EF4-FFF2-40B4-BE49-F238E27FC236}">
                <a16:creationId xmlns:a16="http://schemas.microsoft.com/office/drawing/2014/main" id="{A6308ACE-2419-496A-B447-D9E41C34AC3C}"/>
              </a:ext>
            </a:extLst>
          </p:cNvPr>
          <p:cNvSpPr txBox="1"/>
          <p:nvPr/>
        </p:nvSpPr>
        <p:spPr>
          <a:xfrm>
            <a:off x="1421964" y="4969660"/>
            <a:ext cx="1154088"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Biological </a:t>
            </a:r>
          </a:p>
        </p:txBody>
      </p:sp>
      <p:sp>
        <p:nvSpPr>
          <p:cNvPr id="21" name="TextBox 20">
            <a:extLst>
              <a:ext uri="{FF2B5EF4-FFF2-40B4-BE49-F238E27FC236}">
                <a16:creationId xmlns:a16="http://schemas.microsoft.com/office/drawing/2014/main" id="{C8A0AC4B-0D75-444C-87D9-51426B483B8D}"/>
              </a:ext>
            </a:extLst>
          </p:cNvPr>
          <p:cNvSpPr txBox="1"/>
          <p:nvPr/>
        </p:nvSpPr>
        <p:spPr>
          <a:xfrm>
            <a:off x="3719733" y="4089807"/>
            <a:ext cx="170452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Psychological </a:t>
            </a:r>
          </a:p>
        </p:txBody>
      </p:sp>
      <p:sp>
        <p:nvSpPr>
          <p:cNvPr id="22" name="TextBox 21">
            <a:extLst>
              <a:ext uri="{FF2B5EF4-FFF2-40B4-BE49-F238E27FC236}">
                <a16:creationId xmlns:a16="http://schemas.microsoft.com/office/drawing/2014/main" id="{ACCD8E39-2346-44FC-BFCA-ED4DC09AD860}"/>
              </a:ext>
            </a:extLst>
          </p:cNvPr>
          <p:cNvSpPr txBox="1"/>
          <p:nvPr/>
        </p:nvSpPr>
        <p:spPr>
          <a:xfrm>
            <a:off x="6228185" y="5134937"/>
            <a:ext cx="936104"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Social </a:t>
            </a:r>
          </a:p>
        </p:txBody>
      </p:sp>
      <p:sp>
        <p:nvSpPr>
          <p:cNvPr id="23" name="TextBox 22">
            <a:extLst>
              <a:ext uri="{FF2B5EF4-FFF2-40B4-BE49-F238E27FC236}">
                <a16:creationId xmlns:a16="http://schemas.microsoft.com/office/drawing/2014/main" id="{811FC601-E9A5-4EE3-85DD-096AF143318F}"/>
              </a:ext>
            </a:extLst>
          </p:cNvPr>
          <p:cNvSpPr txBox="1"/>
          <p:nvPr/>
        </p:nvSpPr>
        <p:spPr>
          <a:xfrm>
            <a:off x="6992615" y="3268038"/>
            <a:ext cx="1704529"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GB" dirty="0"/>
              <a:t>Environmental </a:t>
            </a:r>
          </a:p>
        </p:txBody>
      </p:sp>
    </p:spTree>
    <p:extLst>
      <p:ext uri="{BB962C8B-B14F-4D97-AF65-F5344CB8AC3E}">
        <p14:creationId xmlns:p14="http://schemas.microsoft.com/office/powerpoint/2010/main" val="1494137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A0C7A7-A95D-4541-A740-317BD7B2625D}"/>
              </a:ext>
            </a:extLst>
          </p:cNvPr>
          <p:cNvSpPr txBox="1"/>
          <p:nvPr/>
        </p:nvSpPr>
        <p:spPr>
          <a:xfrm>
            <a:off x="193365" y="692696"/>
            <a:ext cx="4006850" cy="707886"/>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How is ARFID different to fussy or picky eating?</a:t>
            </a:r>
          </a:p>
        </p:txBody>
      </p:sp>
      <p:sp>
        <p:nvSpPr>
          <p:cNvPr id="5" name="Content Placeholder 2">
            <a:extLst>
              <a:ext uri="{FF2B5EF4-FFF2-40B4-BE49-F238E27FC236}">
                <a16:creationId xmlns:a16="http://schemas.microsoft.com/office/drawing/2014/main" id="{017E95E4-3962-497E-8A2E-F37F18FC0A52}"/>
              </a:ext>
            </a:extLst>
          </p:cNvPr>
          <p:cNvSpPr txBox="1">
            <a:spLocks/>
          </p:cNvSpPr>
          <p:nvPr/>
        </p:nvSpPr>
        <p:spPr>
          <a:xfrm>
            <a:off x="161317" y="1803796"/>
            <a:ext cx="7141184" cy="32635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US" sz="2000" dirty="0">
                <a:solidFill>
                  <a:prstClr val="black"/>
                </a:solidFill>
                <a:latin typeface="Calibri" panose="020F0502020204030204" pitchFamily="34" charset="0"/>
                <a:cs typeface="Calibri" panose="020F0502020204030204" pitchFamily="34" charset="0"/>
              </a:rPr>
              <a:t>Strong preferences and dislikes = normal and appropriate</a:t>
            </a:r>
          </a:p>
          <a:p>
            <a:pPr marL="0" indent="0" defTabSz="685800">
              <a:spcBef>
                <a:spcPts val="750"/>
              </a:spcBef>
              <a:buNone/>
              <a:defRPr/>
            </a:pPr>
            <a:endParaRPr lang="en-US" sz="2000" dirty="0">
              <a:solidFill>
                <a:prstClr val="black"/>
              </a:solidFill>
              <a:latin typeface="Calibri" panose="020F0502020204030204" pitchFamily="34" charset="0"/>
              <a:cs typeface="Calibri" panose="020F0502020204030204" pitchFamily="34" charset="0"/>
            </a:endParaRPr>
          </a:p>
          <a:p>
            <a:pPr marL="171450" indent="-171450" defTabSz="685800">
              <a:spcBef>
                <a:spcPts val="750"/>
              </a:spcBef>
              <a:defRPr/>
            </a:pPr>
            <a:r>
              <a:rPr lang="en-US" sz="2000" dirty="0">
                <a:solidFill>
                  <a:prstClr val="black"/>
                </a:solidFill>
                <a:latin typeface="Calibri" panose="020F0502020204030204" pitchFamily="34" charset="0"/>
                <a:cs typeface="Calibri" panose="020F0502020204030204" pitchFamily="34" charset="0"/>
              </a:rPr>
              <a:t>Children eat more/ less in response to feeling upset, worried, angry or overwhelmed</a:t>
            </a:r>
          </a:p>
          <a:p>
            <a:pPr marL="0" indent="0" defTabSz="685800">
              <a:spcBef>
                <a:spcPts val="750"/>
              </a:spcBef>
              <a:buNone/>
              <a:defRPr/>
            </a:pPr>
            <a:endParaRPr lang="en-GB" sz="2000" dirty="0">
              <a:solidFill>
                <a:prstClr val="black"/>
              </a:solidFill>
              <a:latin typeface="Calibri" panose="020F0502020204030204" pitchFamily="34" charset="0"/>
              <a:cs typeface="Calibri" panose="020F0502020204030204" pitchFamily="34" charset="0"/>
            </a:endParaRP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ARFID = pervasive and chronic difficulties causing a significant impact on their health, development and functioning in every day life. </a:t>
            </a:r>
          </a:p>
          <a:p>
            <a:pPr marL="171450" indent="-171450" defTabSz="685800">
              <a:spcBef>
                <a:spcPts val="750"/>
              </a:spcBef>
              <a:defRPr/>
            </a:pPr>
            <a:endParaRPr lang="en-GB" sz="2100" dirty="0">
              <a:solidFill>
                <a:prstClr val="black"/>
              </a:solidFill>
            </a:endParaRPr>
          </a:p>
          <a:p>
            <a:pPr marL="171450" indent="-171450" defTabSz="685800">
              <a:spcBef>
                <a:spcPts val="750"/>
              </a:spcBef>
              <a:defRPr/>
            </a:pPr>
            <a:endParaRPr lang="en-GB" sz="2100" dirty="0">
              <a:solidFill>
                <a:srgbClr val="4472C4"/>
              </a:solidFill>
            </a:endParaRPr>
          </a:p>
        </p:txBody>
      </p:sp>
    </p:spTree>
    <p:extLst>
      <p:ext uri="{BB962C8B-B14F-4D97-AF65-F5344CB8AC3E}">
        <p14:creationId xmlns:p14="http://schemas.microsoft.com/office/powerpoint/2010/main" val="3314445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8616B8B-49C0-4C65-AF88-6852EF699B67}"/>
              </a:ext>
            </a:extLst>
          </p:cNvPr>
          <p:cNvGraphicFramePr>
            <a:graphicFrameLocks noGrp="1"/>
          </p:cNvGraphicFramePr>
          <p:nvPr>
            <p:extLst>
              <p:ext uri="{D42A27DB-BD31-4B8C-83A1-F6EECF244321}">
                <p14:modId xmlns:p14="http://schemas.microsoft.com/office/powerpoint/2010/main" val="2935613898"/>
              </p:ext>
            </p:extLst>
          </p:nvPr>
        </p:nvGraphicFramePr>
        <p:xfrm>
          <a:off x="395536" y="980728"/>
          <a:ext cx="7488832" cy="3972560"/>
        </p:xfrm>
        <a:graphic>
          <a:graphicData uri="http://schemas.openxmlformats.org/drawingml/2006/table">
            <a:tbl>
              <a:tblPr firstRow="1" bandRow="1">
                <a:tableStyleId>{5C22544A-7EE6-4342-B048-85BDC9FD1C3A}</a:tableStyleId>
              </a:tblPr>
              <a:tblGrid>
                <a:gridCol w="7488832">
                  <a:extLst>
                    <a:ext uri="{9D8B030D-6E8A-4147-A177-3AD203B41FA5}">
                      <a16:colId xmlns:a16="http://schemas.microsoft.com/office/drawing/2014/main" val="165370334"/>
                    </a:ext>
                  </a:extLst>
                </a:gridCol>
              </a:tblGrid>
              <a:tr h="278130">
                <a:tc>
                  <a:txBody>
                    <a:bodyPr/>
                    <a:lstStyle/>
                    <a:p>
                      <a:r>
                        <a:rPr lang="en-GB" sz="2000" dirty="0"/>
                        <a:t>Signs and symptoms: What might it look like from your perspective?</a:t>
                      </a:r>
                    </a:p>
                  </a:txBody>
                  <a:tcPr marL="68580" marR="68580" marT="34290" marB="34290"/>
                </a:tc>
                <a:extLst>
                  <a:ext uri="{0D108BD9-81ED-4DB2-BD59-A6C34878D82A}">
                    <a16:rowId xmlns:a16="http://schemas.microsoft.com/office/drawing/2014/main" val="2998253450"/>
                  </a:ext>
                </a:extLst>
              </a:tr>
              <a:tr h="375920">
                <a:tc>
                  <a:txBody>
                    <a:bodyPr/>
                    <a:lstStyle/>
                    <a:p>
                      <a:r>
                        <a:rPr lang="en-GB" sz="2000" dirty="0"/>
                        <a:t>May be underweight, average weight or overweight</a:t>
                      </a:r>
                    </a:p>
                  </a:txBody>
                  <a:tcPr marL="68580" marR="68580" marT="34290" marB="34290"/>
                </a:tc>
                <a:extLst>
                  <a:ext uri="{0D108BD9-81ED-4DB2-BD59-A6C34878D82A}">
                    <a16:rowId xmlns:a16="http://schemas.microsoft.com/office/drawing/2014/main" val="2399056312"/>
                  </a:ext>
                </a:extLst>
              </a:tr>
              <a:tr h="278130">
                <a:tc>
                  <a:txBody>
                    <a:bodyPr/>
                    <a:lstStyle/>
                    <a:p>
                      <a:r>
                        <a:rPr lang="en-GB" sz="2000" dirty="0"/>
                        <a:t>Will eat an extremely limited selection of foods (e.g., only certain brands) or stop eating altogether</a:t>
                      </a:r>
                    </a:p>
                  </a:txBody>
                  <a:tcPr marL="68580" marR="68580" marT="34290" marB="34290"/>
                </a:tc>
                <a:extLst>
                  <a:ext uri="{0D108BD9-81ED-4DB2-BD59-A6C34878D82A}">
                    <a16:rowId xmlns:a16="http://schemas.microsoft.com/office/drawing/2014/main" val="605376387"/>
                  </a:ext>
                </a:extLst>
              </a:tr>
              <a:tr h="278130">
                <a:tc>
                  <a:txBody>
                    <a:bodyPr/>
                    <a:lstStyle/>
                    <a:p>
                      <a:r>
                        <a:rPr lang="en-GB" sz="2000" dirty="0"/>
                        <a:t>Impact on family functioning and dynamics </a:t>
                      </a:r>
                    </a:p>
                  </a:txBody>
                  <a:tcPr marL="68580" marR="68580" marT="34290" marB="34290"/>
                </a:tc>
                <a:extLst>
                  <a:ext uri="{0D108BD9-81ED-4DB2-BD59-A6C34878D82A}">
                    <a16:rowId xmlns:a16="http://schemas.microsoft.com/office/drawing/2014/main" val="3426516899"/>
                  </a:ext>
                </a:extLst>
              </a:tr>
              <a:tr h="278130">
                <a:tc>
                  <a:txBody>
                    <a:bodyPr/>
                    <a:lstStyle/>
                    <a:p>
                      <a:r>
                        <a:rPr lang="en-GB" sz="2000" dirty="0"/>
                        <a:t>Young people with ARFID can present very young </a:t>
                      </a:r>
                    </a:p>
                  </a:txBody>
                  <a:tcPr marL="68580" marR="68580" marT="34290" marB="34290"/>
                </a:tc>
                <a:extLst>
                  <a:ext uri="{0D108BD9-81ED-4DB2-BD59-A6C34878D82A}">
                    <a16:rowId xmlns:a16="http://schemas.microsoft.com/office/drawing/2014/main" val="2148155697"/>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rPr>
                        <a:t>Rarely appearing to be hungry or asking for food</a:t>
                      </a:r>
                    </a:p>
                  </a:txBody>
                  <a:tcPr marL="68580" marR="68580" marT="34290" marB="34290"/>
                </a:tc>
                <a:extLst>
                  <a:ext uri="{0D108BD9-81ED-4DB2-BD59-A6C34878D82A}">
                    <a16:rowId xmlns:a16="http://schemas.microsoft.com/office/drawing/2014/main" val="2531810934"/>
                  </a:ext>
                </a:extLst>
              </a:tr>
              <a:tr h="278130">
                <a:tc>
                  <a:txBody>
                    <a:bodyPr/>
                    <a:lstStyle/>
                    <a:p>
                      <a:r>
                        <a:rPr lang="en-GB" sz="2000" dirty="0"/>
                        <a:t>Avoiding or refusing to sit down for feeding or  needing distraction to eat</a:t>
                      </a:r>
                    </a:p>
                  </a:txBody>
                  <a:tcPr marL="68580" marR="68580" marT="34290" marB="34290"/>
                </a:tc>
                <a:extLst>
                  <a:ext uri="{0D108BD9-81ED-4DB2-BD59-A6C34878D82A}">
                    <a16:rowId xmlns:a16="http://schemas.microsoft.com/office/drawing/2014/main" val="2984252924"/>
                  </a:ext>
                </a:extLst>
              </a:tr>
              <a:tr h="278130">
                <a:tc>
                  <a:txBody>
                    <a:bodyPr/>
                    <a:lstStyle/>
                    <a:p>
                      <a:r>
                        <a:rPr lang="en-GB" sz="2000" dirty="0">
                          <a:solidFill>
                            <a:schemeClr val="tx1"/>
                          </a:solidFill>
                        </a:rPr>
                        <a:t>Gagging or vomiting when attempting to eat</a:t>
                      </a:r>
                    </a:p>
                  </a:txBody>
                  <a:tcPr marL="68580" marR="68580" marT="34290" marB="34290"/>
                </a:tc>
                <a:extLst>
                  <a:ext uri="{0D108BD9-81ED-4DB2-BD59-A6C34878D82A}">
                    <a16:rowId xmlns:a16="http://schemas.microsoft.com/office/drawing/2014/main" val="3205959556"/>
                  </a:ext>
                </a:extLst>
              </a:tr>
              <a:tr h="278130">
                <a:tc>
                  <a:txBody>
                    <a:bodyPr/>
                    <a:lstStyle/>
                    <a:p>
                      <a:r>
                        <a:rPr lang="en-GB" sz="2000" dirty="0">
                          <a:solidFill>
                            <a:schemeClr val="tx1"/>
                          </a:solidFill>
                        </a:rPr>
                        <a:t>High anxiety over new foods</a:t>
                      </a:r>
                    </a:p>
                  </a:txBody>
                  <a:tcPr marL="68580" marR="68580" marT="34290" marB="34290"/>
                </a:tc>
                <a:extLst>
                  <a:ext uri="{0D108BD9-81ED-4DB2-BD59-A6C34878D82A}">
                    <a16:rowId xmlns:a16="http://schemas.microsoft.com/office/drawing/2014/main" val="3527364113"/>
                  </a:ext>
                </a:extLst>
              </a:tr>
            </a:tbl>
          </a:graphicData>
        </a:graphic>
      </p:graphicFrame>
    </p:spTree>
    <p:extLst>
      <p:ext uri="{BB962C8B-B14F-4D97-AF65-F5344CB8AC3E}">
        <p14:creationId xmlns:p14="http://schemas.microsoft.com/office/powerpoint/2010/main" val="101174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857ADE-ADAF-474A-8A96-3FC79DBFBBF2}"/>
              </a:ext>
            </a:extLst>
          </p:cNvPr>
          <p:cNvSpPr txBox="1"/>
          <p:nvPr/>
        </p:nvSpPr>
        <p:spPr>
          <a:xfrm>
            <a:off x="242094" y="1167973"/>
            <a:ext cx="3479800"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Causes and Risk Factors </a:t>
            </a:r>
          </a:p>
        </p:txBody>
      </p:sp>
      <p:sp>
        <p:nvSpPr>
          <p:cNvPr id="5" name="Content Placeholder 2">
            <a:extLst>
              <a:ext uri="{FF2B5EF4-FFF2-40B4-BE49-F238E27FC236}">
                <a16:creationId xmlns:a16="http://schemas.microsoft.com/office/drawing/2014/main" id="{9728E424-731C-4561-82C0-72943C27C5C6}"/>
              </a:ext>
            </a:extLst>
          </p:cNvPr>
          <p:cNvSpPr txBox="1">
            <a:spLocks/>
          </p:cNvSpPr>
          <p:nvPr/>
        </p:nvSpPr>
        <p:spPr>
          <a:xfrm>
            <a:off x="260350" y="1854134"/>
            <a:ext cx="8455373" cy="36358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GB" sz="2000" dirty="0">
                <a:solidFill>
                  <a:prstClr val="black"/>
                </a:solidFill>
                <a:latin typeface="Calibri" panose="020F0502020204030204" pitchFamily="34" charset="0"/>
                <a:cs typeface="Calibri" panose="020F0502020204030204" pitchFamily="34" charset="0"/>
              </a:rPr>
              <a:t>There is often not a single cause. </a:t>
            </a:r>
          </a:p>
          <a:p>
            <a:pPr marL="0" indent="0" defTabSz="685800">
              <a:spcBef>
                <a:spcPts val="750"/>
              </a:spcBef>
              <a:buNone/>
              <a:defRPr/>
            </a:pPr>
            <a:r>
              <a:rPr lang="en-GB" sz="2000" dirty="0">
                <a:solidFill>
                  <a:prstClr val="black"/>
                </a:solidFill>
                <a:latin typeface="Calibri" panose="020F0502020204030204" pitchFamily="34" charset="0"/>
                <a:cs typeface="Calibri" panose="020F0502020204030204" pitchFamily="34" charset="0"/>
              </a:rPr>
              <a:t>Risk factors;</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Premature birth and complex medical issues in early life</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Early feeding difficulties- latching on (breastfeeding)</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Vomiting or gastric reflux as an infant</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Severe constipation</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Eczema/Food allergies</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Late introduction of solid foods </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Developmental difficulties/ delay</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General dislike of change or anything new</a:t>
            </a:r>
          </a:p>
          <a:p>
            <a:pPr marL="171450" indent="-171450" defTabSz="685800">
              <a:spcBef>
                <a:spcPts val="750"/>
              </a:spcBef>
              <a:defRPr/>
            </a:pPr>
            <a:r>
              <a:rPr lang="en-GB" sz="2000" dirty="0">
                <a:solidFill>
                  <a:prstClr val="black"/>
                </a:solidFill>
                <a:latin typeface="Calibri" panose="020F0502020204030204" pitchFamily="34" charset="0"/>
                <a:cs typeface="Calibri" panose="020F0502020204030204" pitchFamily="34" charset="0"/>
              </a:rPr>
              <a:t>Maternal/systemic anxiety and enmeshment </a:t>
            </a:r>
          </a:p>
          <a:p>
            <a:pPr marL="171450" indent="-171450" defTabSz="685800">
              <a:spcBef>
                <a:spcPts val="750"/>
              </a:spcBef>
              <a:defRPr/>
            </a:pPr>
            <a:endParaRPr lang="en-GB" sz="2100" dirty="0">
              <a:solidFill>
                <a:prstClr val="black"/>
              </a:solidFill>
            </a:endParaRPr>
          </a:p>
        </p:txBody>
      </p:sp>
    </p:spTree>
    <p:extLst>
      <p:ext uri="{BB962C8B-B14F-4D97-AF65-F5344CB8AC3E}">
        <p14:creationId xmlns:p14="http://schemas.microsoft.com/office/powerpoint/2010/main" val="77008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67C2-505F-4293-816B-330CCB6919D7}"/>
              </a:ext>
            </a:extLst>
          </p:cNvPr>
          <p:cNvSpPr txBox="1"/>
          <p:nvPr/>
        </p:nvSpPr>
        <p:spPr>
          <a:xfrm>
            <a:off x="304801" y="1473200"/>
            <a:ext cx="4521200" cy="707886"/>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What to do if concerned a young person may have ARFID</a:t>
            </a:r>
          </a:p>
        </p:txBody>
      </p:sp>
      <p:sp>
        <p:nvSpPr>
          <p:cNvPr id="5" name="TextBox 4">
            <a:extLst>
              <a:ext uri="{FF2B5EF4-FFF2-40B4-BE49-F238E27FC236}">
                <a16:creationId xmlns:a16="http://schemas.microsoft.com/office/drawing/2014/main" id="{6BCEFD8E-6665-4484-83AB-927688F904A2}"/>
              </a:ext>
            </a:extLst>
          </p:cNvPr>
          <p:cNvSpPr txBox="1"/>
          <p:nvPr/>
        </p:nvSpPr>
        <p:spPr>
          <a:xfrm>
            <a:off x="304800" y="2091691"/>
            <a:ext cx="6729413" cy="2146742"/>
          </a:xfrm>
          <a:prstGeom prst="rect">
            <a:avLst/>
          </a:prstGeom>
          <a:noFill/>
        </p:spPr>
        <p:txBody>
          <a:bodyPr wrap="square" rtlCol="0">
            <a:spAutoFit/>
          </a:bodyPr>
          <a:lstStyle/>
          <a:p>
            <a:pPr defTabSz="685800">
              <a:defRPr/>
            </a:pPr>
            <a:endParaRPr lang="en-GB" sz="135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Have the conversation with the young person and their primary care giver</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Seek consent to share information with relevant people (e.g., GP, CAMHS)</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Seek consultation and advice from ED service providers</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Be mindful of safeguarding concerns- seek consultation</a:t>
            </a:r>
          </a:p>
        </p:txBody>
      </p:sp>
    </p:spTree>
    <p:extLst>
      <p:ext uri="{BB962C8B-B14F-4D97-AF65-F5344CB8AC3E}">
        <p14:creationId xmlns:p14="http://schemas.microsoft.com/office/powerpoint/2010/main" val="76121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19F6-95E0-4248-914C-059576370DD0}"/>
              </a:ext>
            </a:extLst>
          </p:cNvPr>
          <p:cNvSpPr>
            <a:spLocks noGrp="1"/>
          </p:cNvSpPr>
          <p:nvPr>
            <p:ph type="title"/>
          </p:nvPr>
        </p:nvSpPr>
        <p:spPr>
          <a:xfrm>
            <a:off x="595472" y="836712"/>
            <a:ext cx="7886700" cy="558797"/>
          </a:xfrm>
        </p:spPr>
        <p:txBody>
          <a:bodyPr>
            <a:normAutofit/>
          </a:bodyPr>
          <a:lstStyle/>
          <a:p>
            <a:r>
              <a:rPr lang="en-GB" sz="2000" b="1" dirty="0">
                <a:latin typeface="Calibri" panose="020F0502020204030204" pitchFamily="34" charset="0"/>
                <a:cs typeface="Calibri" panose="020F0502020204030204" pitchFamily="34" charset="0"/>
              </a:rPr>
              <a:t>ARFID assessment</a:t>
            </a:r>
          </a:p>
        </p:txBody>
      </p:sp>
      <p:sp>
        <p:nvSpPr>
          <p:cNvPr id="3" name="Content Placeholder 2">
            <a:extLst>
              <a:ext uri="{FF2B5EF4-FFF2-40B4-BE49-F238E27FC236}">
                <a16:creationId xmlns:a16="http://schemas.microsoft.com/office/drawing/2014/main" id="{F5D1A425-601B-4AF3-85BC-1FDC07241C61}"/>
              </a:ext>
            </a:extLst>
          </p:cNvPr>
          <p:cNvSpPr>
            <a:spLocks noGrp="1"/>
          </p:cNvSpPr>
          <p:nvPr>
            <p:ph type="body" idx="1"/>
          </p:nvPr>
        </p:nvSpPr>
        <p:spPr>
          <a:xfrm>
            <a:off x="595472" y="1628800"/>
            <a:ext cx="7886700" cy="1910557"/>
          </a:xfrm>
        </p:spPr>
        <p:txBody>
          <a:bodyPr>
            <a:noAutofit/>
          </a:bodyPr>
          <a:lstStyle/>
          <a:p>
            <a:r>
              <a:rPr lang="en-GB" sz="2000" dirty="0">
                <a:solidFill>
                  <a:schemeClr val="tx1"/>
                </a:solidFill>
                <a:latin typeface="Calibri" panose="020F0502020204030204" pitchFamily="34" charset="0"/>
                <a:cs typeface="Calibri" panose="020F0502020204030204" pitchFamily="34" charset="0"/>
              </a:rPr>
              <a:t>Meeting with a health care professional who has specialist knowledge of ARFID</a:t>
            </a:r>
          </a:p>
          <a:p>
            <a:r>
              <a:rPr lang="en-GB" sz="2000" dirty="0">
                <a:solidFill>
                  <a:schemeClr val="tx1"/>
                </a:solidFill>
                <a:latin typeface="Calibri" panose="020F0502020204030204" pitchFamily="34" charset="0"/>
                <a:cs typeface="Calibri" panose="020F0502020204030204" pitchFamily="34" charset="0"/>
              </a:rPr>
              <a:t>Completing several questionnaires which will provide insight into- child developmental/medical history, behaviours towards foods sensory needs/ communication skills</a:t>
            </a:r>
          </a:p>
          <a:p>
            <a:r>
              <a:rPr lang="en-GB" sz="2000" dirty="0">
                <a:solidFill>
                  <a:schemeClr val="tx1"/>
                </a:solidFill>
                <a:latin typeface="Calibri" panose="020F0502020204030204" pitchFamily="34" charset="0"/>
                <a:cs typeface="Calibri" panose="020F0502020204030204" pitchFamily="34" charset="0"/>
              </a:rPr>
              <a:t>Physical health review which will include weight and height and a baseline blood profile to ensure there are no deficiencies (if there is anxiety related to blood taking there is a specialist resource to accommodate this issue!)</a:t>
            </a:r>
          </a:p>
          <a:p>
            <a:r>
              <a:rPr lang="en-GB" sz="2000" dirty="0">
                <a:solidFill>
                  <a:schemeClr val="tx1"/>
                </a:solidFill>
                <a:latin typeface="Calibri" panose="020F0502020204030204" pitchFamily="34" charset="0"/>
                <a:cs typeface="Calibri" panose="020F0502020204030204" pitchFamily="34" charset="0"/>
              </a:rPr>
              <a:t>It is important the child attends the appointment and their perspective and experience is heard!</a:t>
            </a:r>
          </a:p>
          <a:p>
            <a:pPr marL="0" indent="0">
              <a:buNone/>
            </a:pP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544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38E19A-03FF-442B-8543-80A6877AB4DE}"/>
              </a:ext>
            </a:extLst>
          </p:cNvPr>
          <p:cNvSpPr/>
          <p:nvPr/>
        </p:nvSpPr>
        <p:spPr>
          <a:xfrm>
            <a:off x="467544" y="1690062"/>
            <a:ext cx="6815138" cy="4093428"/>
          </a:xfrm>
          <a:prstGeom prst="rect">
            <a:avLst/>
          </a:prstGeom>
        </p:spPr>
        <p:txBody>
          <a:bodyPr wrap="square">
            <a:spAutoFit/>
          </a:bodyPr>
          <a:lstStyle/>
          <a:p>
            <a:pPr marL="342900" indent="-342900" defTabSz="685800">
              <a:buFont typeface="Arial" panose="020B0604020202020204" pitchFamily="34" charset="0"/>
              <a:buChar char="•"/>
              <a:defRPr/>
            </a:pPr>
            <a:r>
              <a:rPr lang="en-GB" sz="2000" dirty="0">
                <a:solidFill>
                  <a:prstClr val="black"/>
                </a:solidFill>
                <a:latin typeface="Calibri" panose="020F0502020204030204"/>
                <a:ea typeface="Times New Roman" panose="02020603050405020304" pitchFamily="18" charset="0"/>
              </a:rPr>
              <a:t>Feeding difficulties are usually long standing and are difficult to change</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Avoid:</a:t>
            </a:r>
          </a:p>
          <a:p>
            <a:pPr defTabSz="685800">
              <a:defRPr/>
            </a:pPr>
            <a:r>
              <a:rPr lang="en-GB" sz="2000" dirty="0">
                <a:solidFill>
                  <a:prstClr val="black"/>
                </a:solidFill>
                <a:latin typeface="Calibri" panose="020F0502020204030204"/>
              </a:rPr>
              <a:t>	force feeding</a:t>
            </a:r>
          </a:p>
          <a:p>
            <a:pPr marL="342900" lvl="1" defTabSz="685800">
              <a:defRPr/>
            </a:pPr>
            <a:r>
              <a:rPr lang="en-GB" sz="2000" dirty="0">
                <a:solidFill>
                  <a:prstClr val="black"/>
                </a:solidFill>
                <a:latin typeface="Calibri" panose="020F0502020204030204"/>
              </a:rPr>
              <a:t>	having long gaps between meals to try to evoke 	hunger</a:t>
            </a:r>
          </a:p>
          <a:p>
            <a:pPr marL="342900" lvl="1" defTabSz="685800">
              <a:defRPr/>
            </a:pPr>
            <a:r>
              <a:rPr lang="en-GB" sz="2000" dirty="0">
                <a:solidFill>
                  <a:prstClr val="black"/>
                </a:solidFill>
                <a:latin typeface="Calibri" panose="020F0502020204030204"/>
              </a:rPr>
              <a:t>	withholding preferred/safe foods</a:t>
            </a:r>
          </a:p>
          <a:p>
            <a:pPr marL="342900" lvl="1" defTabSz="685800">
              <a:defRPr/>
            </a:pPr>
            <a:r>
              <a:rPr lang="en-GB" sz="2000" dirty="0">
                <a:solidFill>
                  <a:prstClr val="black"/>
                </a:solidFill>
                <a:latin typeface="Calibri" panose="020F0502020204030204"/>
              </a:rPr>
              <a:t>	using reward systems</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Allow exceptions for children to eat ‘safe foods’ at school</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Be mindful of ‘contamination fears’  and not enforcing this for those with ARFID</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Don’t overly worry about healthy eating</a:t>
            </a:r>
          </a:p>
          <a:p>
            <a:pPr marL="214313" indent="-214313" defTabSz="685800">
              <a:buFontTx/>
              <a:buChar char="-"/>
              <a:defRPr/>
            </a:pPr>
            <a:endParaRPr lang="en-GB" sz="20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F93C43AF-7766-440B-937D-199484858456}"/>
              </a:ext>
            </a:extLst>
          </p:cNvPr>
          <p:cNvSpPr txBox="1"/>
          <p:nvPr/>
        </p:nvSpPr>
        <p:spPr>
          <a:xfrm>
            <a:off x="395536" y="1073579"/>
            <a:ext cx="6360795"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General tips</a:t>
            </a:r>
          </a:p>
        </p:txBody>
      </p:sp>
    </p:spTree>
    <p:extLst>
      <p:ext uri="{BB962C8B-B14F-4D97-AF65-F5344CB8AC3E}">
        <p14:creationId xmlns:p14="http://schemas.microsoft.com/office/powerpoint/2010/main" val="2438312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44DFF-7834-44C7-916B-846466D8A3E4}"/>
              </a:ext>
            </a:extLst>
          </p:cNvPr>
          <p:cNvSpPr txBox="1"/>
          <p:nvPr/>
        </p:nvSpPr>
        <p:spPr>
          <a:xfrm>
            <a:off x="179512" y="620688"/>
            <a:ext cx="5848350" cy="707886"/>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Practical approaches and techniques for supporting a young person with ARFID</a:t>
            </a:r>
          </a:p>
        </p:txBody>
      </p:sp>
      <p:sp>
        <p:nvSpPr>
          <p:cNvPr id="2" name="Oval 1">
            <a:extLst>
              <a:ext uri="{FF2B5EF4-FFF2-40B4-BE49-F238E27FC236}">
                <a16:creationId xmlns:a16="http://schemas.microsoft.com/office/drawing/2014/main" id="{EDF177D2-B97F-4420-A7B4-EE680CC048BE}"/>
              </a:ext>
            </a:extLst>
          </p:cNvPr>
          <p:cNvSpPr/>
          <p:nvPr/>
        </p:nvSpPr>
        <p:spPr>
          <a:xfrm>
            <a:off x="131098" y="1954530"/>
            <a:ext cx="985838" cy="968693"/>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50131027-2136-4B39-87BB-494658915EAC}"/>
              </a:ext>
            </a:extLst>
          </p:cNvPr>
          <p:cNvSpPr txBox="1"/>
          <p:nvPr/>
        </p:nvSpPr>
        <p:spPr>
          <a:xfrm>
            <a:off x="1215866" y="1536174"/>
            <a:ext cx="6712268" cy="4093428"/>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Tips for managing sensory sensitivity</a:t>
            </a:r>
          </a:p>
          <a:p>
            <a:pPr defTabSz="685800">
              <a:defRPr/>
            </a:pPr>
            <a:endParaRPr lang="en-GB" sz="2000" dirty="0">
              <a:solidFill>
                <a:prstClr val="black"/>
              </a:solidFill>
              <a:latin typeface="Calibri" panose="020F0502020204030204"/>
            </a:endParaRPr>
          </a:p>
          <a:p>
            <a:pPr defTabSz="685800">
              <a:defRPr/>
            </a:pPr>
            <a:r>
              <a:rPr lang="en-GB" sz="2000" dirty="0">
                <a:solidFill>
                  <a:prstClr val="black"/>
                </a:solidFill>
                <a:latin typeface="Calibri" panose="020F0502020204030204"/>
              </a:rPr>
              <a:t>During the meal, aim to  reduce sensory stimuli by:</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Familiar and predictable meal time routine</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Allow the child to eat on their own, especially if they seem anxious/overwhelmed</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Reduce background noise</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Avoid bright lighting</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Create a comfortable and supportive place to sit at mealtimes </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Ensure the dining table is free of clutter</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Have one food on the plate at a time</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Have something heavy on their lap</a:t>
            </a:r>
          </a:p>
        </p:txBody>
      </p:sp>
    </p:spTree>
    <p:extLst>
      <p:ext uri="{BB962C8B-B14F-4D97-AF65-F5344CB8AC3E}">
        <p14:creationId xmlns:p14="http://schemas.microsoft.com/office/powerpoint/2010/main" val="4036351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DF177D2-B97F-4420-A7B4-EE680CC048BE}"/>
              </a:ext>
            </a:extLst>
          </p:cNvPr>
          <p:cNvSpPr/>
          <p:nvPr/>
        </p:nvSpPr>
        <p:spPr>
          <a:xfrm>
            <a:off x="480060" y="2031682"/>
            <a:ext cx="985838" cy="968693"/>
          </a:xfrm>
          <a:prstGeom prst="ellipse">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50131027-2136-4B39-87BB-494658915EAC}"/>
              </a:ext>
            </a:extLst>
          </p:cNvPr>
          <p:cNvSpPr txBox="1"/>
          <p:nvPr/>
        </p:nvSpPr>
        <p:spPr>
          <a:xfrm>
            <a:off x="1619672" y="1412776"/>
            <a:ext cx="6506528" cy="2554545"/>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Tips for managing sensory sensitivity</a:t>
            </a:r>
          </a:p>
          <a:p>
            <a:pPr defTabSz="685800">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Introduce new smells and foods gradually</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Avoid stressful periods when making changes or introducing foods e.g. Christmas, start of new school term</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If anxious/overwhelmed at meal times use gentle distraction (avoid anything that is likely to be stimulating)</a:t>
            </a:r>
          </a:p>
          <a:p>
            <a:pPr defTabSz="685800">
              <a:defRPr/>
            </a:pPr>
            <a:endParaRPr lang="en-GB" sz="2000" dirty="0">
              <a:solidFill>
                <a:prstClr val="black"/>
              </a:solidFill>
              <a:latin typeface="Calibri" panose="020F0502020204030204"/>
            </a:endParaRPr>
          </a:p>
        </p:txBody>
      </p:sp>
    </p:spTree>
    <p:extLst>
      <p:ext uri="{BB962C8B-B14F-4D97-AF65-F5344CB8AC3E}">
        <p14:creationId xmlns:p14="http://schemas.microsoft.com/office/powerpoint/2010/main" val="2040154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44DFF-7834-44C7-916B-846466D8A3E4}"/>
              </a:ext>
            </a:extLst>
          </p:cNvPr>
          <p:cNvSpPr txBox="1"/>
          <p:nvPr/>
        </p:nvSpPr>
        <p:spPr>
          <a:xfrm>
            <a:off x="395536" y="908720"/>
            <a:ext cx="5848350" cy="707886"/>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Practical approaches and techniques for supporting a young person with ARFID</a:t>
            </a:r>
          </a:p>
        </p:txBody>
      </p:sp>
      <p:sp>
        <p:nvSpPr>
          <p:cNvPr id="2" name="Oval 1">
            <a:extLst>
              <a:ext uri="{FF2B5EF4-FFF2-40B4-BE49-F238E27FC236}">
                <a16:creationId xmlns:a16="http://schemas.microsoft.com/office/drawing/2014/main" id="{EDF177D2-B97F-4420-A7B4-EE680CC048BE}"/>
              </a:ext>
            </a:extLst>
          </p:cNvPr>
          <p:cNvSpPr/>
          <p:nvPr/>
        </p:nvSpPr>
        <p:spPr>
          <a:xfrm>
            <a:off x="480060" y="2031682"/>
            <a:ext cx="985838" cy="968693"/>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50131027-2136-4B39-87BB-494658915EAC}"/>
              </a:ext>
            </a:extLst>
          </p:cNvPr>
          <p:cNvSpPr txBox="1"/>
          <p:nvPr/>
        </p:nvSpPr>
        <p:spPr>
          <a:xfrm>
            <a:off x="1619672" y="2078830"/>
            <a:ext cx="6506528" cy="2246769"/>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Tips for managing lack of interest</a:t>
            </a:r>
          </a:p>
          <a:p>
            <a:pPr defTabSz="685800">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Routine: offer food and fluid regularly</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Use external reminders</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Consider the division of responsibility</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Fun and social  </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Role modelling </a:t>
            </a:r>
          </a:p>
        </p:txBody>
      </p:sp>
    </p:spTree>
    <p:extLst>
      <p:ext uri="{BB962C8B-B14F-4D97-AF65-F5344CB8AC3E}">
        <p14:creationId xmlns:p14="http://schemas.microsoft.com/office/powerpoint/2010/main" val="3302714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99F296C-C72C-40D4-B08C-CFCDB18C2A26}"/>
              </a:ext>
            </a:extLst>
          </p:cNvPr>
          <p:cNvSpPr/>
          <p:nvPr/>
        </p:nvSpPr>
        <p:spPr>
          <a:xfrm>
            <a:off x="480060" y="2031682"/>
            <a:ext cx="985838" cy="968693"/>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sp>
        <p:nvSpPr>
          <p:cNvPr id="5" name="TextBox 4">
            <a:extLst>
              <a:ext uri="{FF2B5EF4-FFF2-40B4-BE49-F238E27FC236}">
                <a16:creationId xmlns:a16="http://schemas.microsoft.com/office/drawing/2014/main" id="{CA6A6FED-8A96-4A7B-A7BB-EC08B06275AB}"/>
              </a:ext>
            </a:extLst>
          </p:cNvPr>
          <p:cNvSpPr txBox="1"/>
          <p:nvPr/>
        </p:nvSpPr>
        <p:spPr>
          <a:xfrm>
            <a:off x="1619672" y="1700420"/>
            <a:ext cx="6506528" cy="1631216"/>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Tips for managing fear of aversive consequences</a:t>
            </a:r>
          </a:p>
          <a:p>
            <a:pPr defTabSz="685800">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Role modelling </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Regular exposure to safe and new foods </a:t>
            </a:r>
          </a:p>
          <a:p>
            <a:pPr marL="342900" indent="-342900" defTabSz="685800">
              <a:buFont typeface="Arial" panose="020B0604020202020204" pitchFamily="34" charset="0"/>
              <a:buChar char="•"/>
              <a:defRPr/>
            </a:pPr>
            <a:r>
              <a:rPr lang="en-GB" sz="2000" dirty="0">
                <a:solidFill>
                  <a:prstClr val="black"/>
                </a:solidFill>
                <a:latin typeface="Calibri" panose="020F0502020204030204"/>
              </a:rPr>
              <a:t>Positive feedback and praise</a:t>
            </a:r>
          </a:p>
        </p:txBody>
      </p:sp>
    </p:spTree>
    <p:extLst>
      <p:ext uri="{BB962C8B-B14F-4D97-AF65-F5344CB8AC3E}">
        <p14:creationId xmlns:p14="http://schemas.microsoft.com/office/powerpoint/2010/main" val="299299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52432C-C3FB-489B-8110-1C639C2DEAAE}"/>
              </a:ext>
            </a:extLst>
          </p:cNvPr>
          <p:cNvSpPr txBox="1">
            <a:spLocks/>
          </p:cNvSpPr>
          <p:nvPr/>
        </p:nvSpPr>
        <p:spPr>
          <a:xfrm>
            <a:off x="457200" y="10527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Types of Eating Disorder</a:t>
            </a:r>
          </a:p>
        </p:txBody>
      </p:sp>
      <p:sp>
        <p:nvSpPr>
          <p:cNvPr id="4" name="Content Placeholder 2">
            <a:extLst>
              <a:ext uri="{FF2B5EF4-FFF2-40B4-BE49-F238E27FC236}">
                <a16:creationId xmlns:a16="http://schemas.microsoft.com/office/drawing/2014/main" id="{ED617F76-2B2B-4853-8474-D3C110CF62A4}"/>
              </a:ext>
            </a:extLst>
          </p:cNvPr>
          <p:cNvSpPr txBox="1">
            <a:spLocks/>
          </p:cNvSpPr>
          <p:nvPr/>
        </p:nvSpPr>
        <p:spPr>
          <a:xfrm>
            <a:off x="323528" y="1692276"/>
            <a:ext cx="8229600" cy="51657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dirty="0"/>
          </a:p>
          <a:p>
            <a:r>
              <a:rPr lang="en-GB" sz="2400" dirty="0"/>
              <a:t>Anorexia Nervosa</a:t>
            </a:r>
          </a:p>
          <a:p>
            <a:r>
              <a:rPr lang="en-GB" sz="2400" dirty="0"/>
              <a:t>Bulimia Nervosa</a:t>
            </a:r>
          </a:p>
          <a:p>
            <a:r>
              <a:rPr lang="en-GB" sz="2400" dirty="0"/>
              <a:t>Binge Eating Disorder</a:t>
            </a:r>
          </a:p>
          <a:p>
            <a:r>
              <a:rPr lang="en-GB" sz="2400" dirty="0"/>
              <a:t>OSFED- (Other Specified Feeding or Eating Disorder)</a:t>
            </a:r>
          </a:p>
          <a:p>
            <a:r>
              <a:rPr lang="en-GB" sz="2400" dirty="0"/>
              <a:t>ARFID- ( Avoidant/Restrictive Food Intake Disorder)</a:t>
            </a:r>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3602935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A38E19A-03FF-442B-8543-80A6877AB4DE}"/>
              </a:ext>
            </a:extLst>
          </p:cNvPr>
          <p:cNvSpPr/>
          <p:nvPr/>
        </p:nvSpPr>
        <p:spPr>
          <a:xfrm>
            <a:off x="497205" y="1556792"/>
            <a:ext cx="6815138" cy="2862322"/>
          </a:xfrm>
          <a:prstGeom prst="rect">
            <a:avLst/>
          </a:prstGeom>
        </p:spPr>
        <p:txBody>
          <a:bodyPr wrap="square">
            <a:spAutoFit/>
          </a:bodyPr>
          <a:lstStyle/>
          <a:p>
            <a:pPr defTabSz="685800">
              <a:defRPr/>
            </a:pPr>
            <a:r>
              <a:rPr lang="en-GB" sz="2000" dirty="0">
                <a:solidFill>
                  <a:prstClr val="black"/>
                </a:solidFill>
                <a:latin typeface="Calibri" panose="020F0502020204030204"/>
                <a:ea typeface="Times New Roman" panose="02020603050405020304" pitchFamily="18" charset="0"/>
              </a:rPr>
              <a:t>Feeding difficulties are usually long standing and change/ progress may be SLOW and LIMITED but changes are possible with:</a:t>
            </a:r>
          </a:p>
          <a:p>
            <a:pPr defTabSz="685800">
              <a:defRPr/>
            </a:pPr>
            <a:endParaRPr lang="en-GB" sz="2000" dirty="0">
              <a:solidFill>
                <a:prstClr val="black"/>
              </a:solidFill>
              <a:latin typeface="Calibri" panose="020F0502020204030204"/>
              <a:ea typeface="Times New Roman" panose="02020603050405020304" pitchFamily="18" charset="0"/>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ea typeface="Times New Roman" panose="02020603050405020304" pitchFamily="18" charset="0"/>
              </a:rPr>
              <a:t>Clear expectations and boundaries</a:t>
            </a:r>
          </a:p>
          <a:p>
            <a:pPr marL="342900" indent="-342900" defTabSz="685800">
              <a:buFont typeface="Arial" panose="020B0604020202020204" pitchFamily="34" charset="0"/>
              <a:buChar char="•"/>
              <a:defRPr/>
            </a:pPr>
            <a:r>
              <a:rPr lang="en-GB" sz="2000" dirty="0">
                <a:solidFill>
                  <a:prstClr val="black"/>
                </a:solidFill>
                <a:latin typeface="Calibri" panose="020F0502020204030204"/>
                <a:ea typeface="Times New Roman" panose="02020603050405020304" pitchFamily="18" charset="0"/>
              </a:rPr>
              <a:t>Consistency in approach; structure and routine</a:t>
            </a:r>
          </a:p>
          <a:p>
            <a:pPr marL="342900" indent="-342900" defTabSz="685800">
              <a:buFont typeface="Arial" panose="020B0604020202020204" pitchFamily="34" charset="0"/>
              <a:buChar char="•"/>
              <a:defRPr/>
            </a:pPr>
            <a:r>
              <a:rPr lang="en-GB" sz="2000" dirty="0">
                <a:solidFill>
                  <a:prstClr val="black"/>
                </a:solidFill>
                <a:latin typeface="Calibri" panose="020F0502020204030204"/>
                <a:ea typeface="Times New Roman" panose="02020603050405020304" pitchFamily="18" charset="0"/>
              </a:rPr>
              <a:t>Perseverance/ commitment </a:t>
            </a:r>
          </a:p>
          <a:p>
            <a:pPr marL="342900" indent="-342900" defTabSz="685800">
              <a:buFont typeface="Arial" panose="020B0604020202020204" pitchFamily="34" charset="0"/>
              <a:buChar char="•"/>
              <a:defRPr/>
            </a:pPr>
            <a:r>
              <a:rPr lang="en-GB" sz="2000" dirty="0">
                <a:solidFill>
                  <a:prstClr val="black"/>
                </a:solidFill>
                <a:latin typeface="Calibri" panose="020F0502020204030204"/>
                <a:ea typeface="Times New Roman" panose="02020603050405020304" pitchFamily="18" charset="0"/>
              </a:rPr>
              <a:t>Motivation to make changes </a:t>
            </a:r>
          </a:p>
          <a:p>
            <a:pPr defTabSz="685800">
              <a:defRPr/>
            </a:pPr>
            <a:endParaRPr lang="en-GB" sz="2000" dirty="0">
              <a:solidFill>
                <a:prstClr val="black"/>
              </a:solidFill>
              <a:latin typeface="Calibri" panose="020F0502020204030204"/>
              <a:ea typeface="Times New Roman" panose="02020603050405020304" pitchFamily="18" charset="0"/>
            </a:endParaRPr>
          </a:p>
        </p:txBody>
      </p:sp>
      <p:sp>
        <p:nvSpPr>
          <p:cNvPr id="4" name="TextBox 3">
            <a:extLst>
              <a:ext uri="{FF2B5EF4-FFF2-40B4-BE49-F238E27FC236}">
                <a16:creationId xmlns:a16="http://schemas.microsoft.com/office/drawing/2014/main" id="{F93C43AF-7766-440B-937D-199484858456}"/>
              </a:ext>
            </a:extLst>
          </p:cNvPr>
          <p:cNvSpPr txBox="1"/>
          <p:nvPr/>
        </p:nvSpPr>
        <p:spPr>
          <a:xfrm>
            <a:off x="497205" y="980728"/>
            <a:ext cx="6360795"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Things to remember:</a:t>
            </a:r>
          </a:p>
        </p:txBody>
      </p:sp>
    </p:spTree>
    <p:extLst>
      <p:ext uri="{BB962C8B-B14F-4D97-AF65-F5344CB8AC3E}">
        <p14:creationId xmlns:p14="http://schemas.microsoft.com/office/powerpoint/2010/main" val="233433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44DFF-7834-44C7-916B-846466D8A3E4}"/>
              </a:ext>
            </a:extLst>
          </p:cNvPr>
          <p:cNvSpPr txBox="1"/>
          <p:nvPr/>
        </p:nvSpPr>
        <p:spPr>
          <a:xfrm>
            <a:off x="304800" y="620688"/>
            <a:ext cx="5848350"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Boundaries and Role Modelling</a:t>
            </a:r>
          </a:p>
        </p:txBody>
      </p:sp>
      <p:sp>
        <p:nvSpPr>
          <p:cNvPr id="5" name="TextBox 4">
            <a:extLst>
              <a:ext uri="{FF2B5EF4-FFF2-40B4-BE49-F238E27FC236}">
                <a16:creationId xmlns:a16="http://schemas.microsoft.com/office/drawing/2014/main" id="{50131027-2136-4B39-87BB-494658915EAC}"/>
              </a:ext>
            </a:extLst>
          </p:cNvPr>
          <p:cNvSpPr txBox="1"/>
          <p:nvPr/>
        </p:nvSpPr>
        <p:spPr>
          <a:xfrm>
            <a:off x="252608" y="1020798"/>
            <a:ext cx="8638784" cy="5324535"/>
          </a:xfrm>
          <a:prstGeom prst="rect">
            <a:avLst/>
          </a:prstGeom>
          <a:noFill/>
        </p:spPr>
        <p:txBody>
          <a:bodyPr wrap="square" rtlCol="0">
            <a:spAutoFit/>
          </a:bodyPr>
          <a:lstStyle/>
          <a:p>
            <a:pPr marL="342900" indent="-342900" defTabSz="685800">
              <a:buFont typeface="Arial" panose="020B0604020202020204" pitchFamily="34" charset="0"/>
              <a:buChar char="•"/>
              <a:defRPr/>
            </a:pPr>
            <a:r>
              <a:rPr lang="en-GB" sz="2000" dirty="0">
                <a:solidFill>
                  <a:prstClr val="black"/>
                </a:solidFill>
                <a:latin typeface="Calibri" panose="020F0502020204030204"/>
              </a:rPr>
              <a:t>Set family rules around eating behaviour e.g., we all have breakfast. This might mean the family system has to make adjustments to support the changes we need for the young person with ARFID </a:t>
            </a:r>
          </a:p>
          <a:p>
            <a:pPr marL="342900" indent="-342900" defTabSz="685800">
              <a:buFont typeface="Arial" panose="020B0604020202020204" pitchFamily="34" charset="0"/>
              <a:buChar char="•"/>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It can be helpful to approach food as medicine; we don’t have to love/ enjoy the food we eat but we do have to tolerate it for our wellbeing and functioning. </a:t>
            </a:r>
          </a:p>
          <a:p>
            <a:pPr marL="342900" indent="-342900" defTabSz="685800">
              <a:buFont typeface="Arial" panose="020B0604020202020204" pitchFamily="34" charset="0"/>
              <a:buChar char="•"/>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Depending on risk of physical health compromise, you may need to reduce or limit activities if nutrition is inadequate e.g., you cannot take driving lessons unless you are eating regularly as it may not be safe for you or other drivers if you have not eaten and you get behind the wheel of a car</a:t>
            </a:r>
          </a:p>
          <a:p>
            <a:pPr marL="342900" indent="-342900" defTabSz="685800">
              <a:buFont typeface="Arial" panose="020B0604020202020204" pitchFamily="34" charset="0"/>
              <a:buChar char="•"/>
              <a:defRPr/>
            </a:pPr>
            <a:endParaRPr lang="en-GB" sz="20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000" dirty="0">
                <a:solidFill>
                  <a:prstClr val="black"/>
                </a:solidFill>
                <a:latin typeface="Calibri" panose="020F0502020204030204"/>
              </a:rPr>
              <a:t>Role Modelling trying new things, stepping outside of your comfort zone and embracing change in a positive manner can be helpful. </a:t>
            </a:r>
          </a:p>
          <a:p>
            <a:pPr marL="342900" indent="-342900" defTabSz="685800">
              <a:buFont typeface="Arial" panose="020B0604020202020204" pitchFamily="34" charset="0"/>
              <a:buChar char="•"/>
              <a:defRPr/>
            </a:pPr>
            <a:endParaRPr lang="en-GB" sz="2000" dirty="0">
              <a:solidFill>
                <a:prstClr val="black"/>
              </a:solidFill>
              <a:latin typeface="Calibri" panose="020F0502020204030204"/>
            </a:endParaRPr>
          </a:p>
          <a:p>
            <a:pPr marL="214313" indent="-214313" defTabSz="685800">
              <a:buFontTx/>
              <a:buChar char="-"/>
              <a:defRPr/>
            </a:pPr>
            <a:endParaRPr lang="en-GB" sz="2000" dirty="0">
              <a:solidFill>
                <a:prstClr val="black"/>
              </a:solidFill>
              <a:latin typeface="Calibri" panose="020F0502020204030204"/>
            </a:endParaRPr>
          </a:p>
        </p:txBody>
      </p:sp>
    </p:spTree>
    <p:extLst>
      <p:ext uri="{BB962C8B-B14F-4D97-AF65-F5344CB8AC3E}">
        <p14:creationId xmlns:p14="http://schemas.microsoft.com/office/powerpoint/2010/main" val="83049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DE2737-AC43-4531-9005-85C1F31F4A36}"/>
              </a:ext>
            </a:extLst>
          </p:cNvPr>
          <p:cNvSpPr txBox="1"/>
          <p:nvPr/>
        </p:nvSpPr>
        <p:spPr>
          <a:xfrm>
            <a:off x="539551" y="476673"/>
            <a:ext cx="8136905" cy="5016758"/>
          </a:xfrm>
          <a:prstGeom prst="rect">
            <a:avLst/>
          </a:prstGeom>
          <a:noFill/>
        </p:spPr>
        <p:txBody>
          <a:bodyPr wrap="square" rtlCol="0">
            <a:spAutoFit/>
          </a:bodyPr>
          <a:lstStyle/>
          <a:p>
            <a:pPr defTabSz="685800"/>
            <a:r>
              <a:rPr lang="en-GB" sz="2000" b="1" dirty="0">
                <a:solidFill>
                  <a:prstClr val="black"/>
                </a:solidFill>
                <a:latin typeface="Calibri" panose="020F0502020204030204"/>
              </a:rPr>
              <a:t>Consistency, Perseverance and Commitment</a:t>
            </a:r>
          </a:p>
          <a:p>
            <a:pPr defTabSz="685800"/>
            <a:endParaRPr lang="en-GB" sz="2000" b="1" dirty="0">
              <a:solidFill>
                <a:prstClr val="black"/>
              </a:solidFill>
              <a:latin typeface="Calibri" panose="020F0502020204030204"/>
            </a:endParaRPr>
          </a:p>
          <a:p>
            <a:pPr marL="342900" indent="-342900" defTabSz="685800">
              <a:buFont typeface="Arial" panose="020B0604020202020204" pitchFamily="34" charset="0"/>
              <a:buChar char="•"/>
            </a:pPr>
            <a:r>
              <a:rPr lang="en-GB" sz="2000" dirty="0">
                <a:solidFill>
                  <a:prstClr val="black"/>
                </a:solidFill>
                <a:latin typeface="Calibri" panose="020F0502020204030204"/>
              </a:rPr>
              <a:t>If changes are desired and needed then changes in mindset, attitude and behaviour are required from all family members not just the young person with ARFID. </a:t>
            </a:r>
          </a:p>
          <a:p>
            <a:pPr marL="342900" indent="-342900" defTabSz="685800">
              <a:buFont typeface="Arial" panose="020B0604020202020204" pitchFamily="34" charset="0"/>
              <a:buChar char="•"/>
            </a:pPr>
            <a:r>
              <a:rPr lang="en-GB" sz="2000" dirty="0">
                <a:solidFill>
                  <a:prstClr val="black"/>
                </a:solidFill>
                <a:latin typeface="Calibri" panose="020F0502020204030204"/>
              </a:rPr>
              <a:t>Consistency of approach and messages between caregivers is crucial  (e.g., in respect to boundaries, expectations, rules etc). </a:t>
            </a:r>
          </a:p>
          <a:p>
            <a:pPr marL="342900" indent="-342900" defTabSz="685800">
              <a:buFont typeface="Arial" panose="020B0604020202020204" pitchFamily="34" charset="0"/>
              <a:buChar char="•"/>
            </a:pPr>
            <a:r>
              <a:rPr lang="en-GB" sz="2000" dirty="0">
                <a:solidFill>
                  <a:prstClr val="black"/>
                </a:solidFill>
                <a:latin typeface="Calibri" panose="020F0502020204030204"/>
              </a:rPr>
              <a:t>Parenting a child with ARFID can be exhausting. It’s easy to fall into a habit of only offering preferred foods. It takes perseverance and commitment by the young person and their care givers to persist in making changes and doing something different e.g., need to try several times a day, every day for a prolonged period of time- trying things once a week will not result in change. </a:t>
            </a:r>
          </a:p>
          <a:p>
            <a:pPr marL="342900" indent="-342900" defTabSz="685800">
              <a:buFont typeface="Arial" panose="020B0604020202020204" pitchFamily="34" charset="0"/>
              <a:buChar char="•"/>
            </a:pPr>
            <a:r>
              <a:rPr lang="en-GB" sz="2000" dirty="0">
                <a:solidFill>
                  <a:prstClr val="black"/>
                </a:solidFill>
                <a:latin typeface="Calibri" panose="020F0502020204030204"/>
              </a:rPr>
              <a:t>Change is scary, uncomfortable and not enjoyable. Young people may lose sight of why change is necessary or important so adult caregivers need to remain positive, hopeful and encouraging. </a:t>
            </a:r>
          </a:p>
        </p:txBody>
      </p:sp>
    </p:spTree>
    <p:extLst>
      <p:ext uri="{BB962C8B-B14F-4D97-AF65-F5344CB8AC3E}">
        <p14:creationId xmlns:p14="http://schemas.microsoft.com/office/powerpoint/2010/main" val="5772277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444DFF-7834-44C7-916B-846466D8A3E4}"/>
              </a:ext>
            </a:extLst>
          </p:cNvPr>
          <p:cNvSpPr txBox="1"/>
          <p:nvPr/>
        </p:nvSpPr>
        <p:spPr>
          <a:xfrm>
            <a:off x="247911" y="404664"/>
            <a:ext cx="8648178" cy="4770537"/>
          </a:xfrm>
          <a:prstGeom prst="rect">
            <a:avLst/>
          </a:prstGeom>
          <a:noFill/>
        </p:spPr>
        <p:txBody>
          <a:bodyPr wrap="square" rtlCol="0">
            <a:spAutoFit/>
          </a:bodyPr>
          <a:lstStyle/>
          <a:p>
            <a:pPr defTabSz="685800">
              <a:defRPr/>
            </a:pPr>
            <a:r>
              <a:rPr lang="en-GB" sz="1600" b="1" dirty="0">
                <a:solidFill>
                  <a:prstClr val="black"/>
                </a:solidFill>
                <a:latin typeface="Calibri" panose="020F0502020204030204"/>
              </a:rPr>
              <a:t>Goal Setting and Motivation</a:t>
            </a:r>
          </a:p>
          <a:p>
            <a:pPr defTabSz="685800">
              <a:defRPr/>
            </a:pPr>
            <a:endParaRPr lang="en-GB" sz="1600" b="1" dirty="0">
              <a:solidFill>
                <a:prstClr val="black"/>
              </a:solidFill>
              <a:latin typeface="Calibri" panose="020F0502020204030204"/>
            </a:endParaRPr>
          </a:p>
          <a:p>
            <a:pPr marL="285750" indent="-285750" defTabSz="685800">
              <a:buFont typeface="Arial" panose="020B0604020202020204" pitchFamily="34" charset="0"/>
              <a:buChar char="•"/>
              <a:defRPr/>
            </a:pPr>
            <a:r>
              <a:rPr lang="en-GB" sz="1600" dirty="0">
                <a:solidFill>
                  <a:prstClr val="black"/>
                </a:solidFill>
                <a:latin typeface="Calibri" panose="020F0502020204030204"/>
              </a:rPr>
              <a:t>Everyone needs a reason to do or not do something. Goals and motivational reasons will differ between young people and their parents. E.g., parents motivated by frustration at finding acceptable foods, exhaustion and worry for child’s health and wellbeing, wanting them to do well at school, not limit their opportunities etc. whereas young people may not share these worries and therefore these are not motivating factors for them to work towards change. </a:t>
            </a:r>
          </a:p>
          <a:p>
            <a:pPr marL="285750" indent="-285750" defTabSz="685800">
              <a:buFont typeface="Arial" panose="020B0604020202020204" pitchFamily="34" charset="0"/>
              <a:buChar char="•"/>
              <a:defRPr/>
            </a:pPr>
            <a:endParaRPr lang="en-GB" sz="1600" dirty="0">
              <a:solidFill>
                <a:prstClr val="black"/>
              </a:solidFill>
              <a:latin typeface="Calibri" panose="020F0502020204030204"/>
            </a:endParaRPr>
          </a:p>
          <a:p>
            <a:pPr marL="285750" indent="-285750" defTabSz="685800">
              <a:buFont typeface="Arial" panose="020B0604020202020204" pitchFamily="34" charset="0"/>
              <a:buChar char="•"/>
              <a:defRPr/>
            </a:pPr>
            <a:r>
              <a:rPr lang="en-GB" sz="1600" dirty="0">
                <a:solidFill>
                  <a:prstClr val="black"/>
                </a:solidFill>
                <a:latin typeface="Calibri" panose="020F0502020204030204"/>
              </a:rPr>
              <a:t>Push factors: things that help move us away from a position e.g., my hair is falling out because nutritionally I’m compromised. I don’t want my hair to fall out so I have motivation to make changes to stop this from happening </a:t>
            </a:r>
          </a:p>
          <a:p>
            <a:pPr defTabSz="685800">
              <a:defRPr/>
            </a:pPr>
            <a:endParaRPr lang="en-GB" sz="1600" dirty="0">
              <a:solidFill>
                <a:prstClr val="black"/>
              </a:solidFill>
              <a:latin typeface="Calibri" panose="020F0502020204030204"/>
            </a:endParaRPr>
          </a:p>
          <a:p>
            <a:pPr marL="285750" indent="-285750" defTabSz="685800">
              <a:buFont typeface="Arial" panose="020B0604020202020204" pitchFamily="34" charset="0"/>
              <a:buChar char="•"/>
              <a:defRPr/>
            </a:pPr>
            <a:r>
              <a:rPr lang="en-GB" sz="1600" dirty="0">
                <a:solidFill>
                  <a:prstClr val="black"/>
                </a:solidFill>
                <a:latin typeface="Calibri" panose="020F0502020204030204"/>
              </a:rPr>
              <a:t>Pull factors: things that help us move towards a position  e.g., I want a boy/girl friend and want to be able to go out for dinner. I cant currently do that so I am motivated to make changes so I can go to a restaurant with my partner. </a:t>
            </a:r>
          </a:p>
          <a:p>
            <a:pPr marL="285750" indent="-285750" defTabSz="685800">
              <a:buFont typeface="Arial" panose="020B0604020202020204" pitchFamily="34" charset="0"/>
              <a:buChar char="•"/>
              <a:defRPr/>
            </a:pPr>
            <a:endParaRPr lang="en-GB" sz="1600" dirty="0">
              <a:solidFill>
                <a:prstClr val="black"/>
              </a:solidFill>
              <a:latin typeface="Calibri" panose="020F0502020204030204"/>
            </a:endParaRPr>
          </a:p>
          <a:p>
            <a:pPr marL="285750" indent="-285750" defTabSz="685800">
              <a:buFont typeface="Arial" panose="020B0604020202020204" pitchFamily="34" charset="0"/>
              <a:buChar char="•"/>
              <a:defRPr/>
            </a:pPr>
            <a:r>
              <a:rPr lang="en-GB" sz="1600" dirty="0">
                <a:solidFill>
                  <a:prstClr val="black"/>
                </a:solidFill>
                <a:latin typeface="Calibri" panose="020F0502020204030204"/>
              </a:rPr>
              <a:t>There is a timing element with change work. A young person has to have internal, personal reasons to make changes for them to engage in the process fully and for sustained and significant progress to be made </a:t>
            </a:r>
          </a:p>
        </p:txBody>
      </p:sp>
    </p:spTree>
    <p:extLst>
      <p:ext uri="{BB962C8B-B14F-4D97-AF65-F5344CB8AC3E}">
        <p14:creationId xmlns:p14="http://schemas.microsoft.com/office/powerpoint/2010/main" val="3940051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71755A-2D10-4AD6-8508-29FCC1CA0242}"/>
              </a:ext>
            </a:extLst>
          </p:cNvPr>
          <p:cNvSpPr txBox="1"/>
          <p:nvPr/>
        </p:nvSpPr>
        <p:spPr>
          <a:xfrm>
            <a:off x="251460" y="764704"/>
            <a:ext cx="3644900" cy="400110"/>
          </a:xfrm>
          <a:prstGeom prst="rect">
            <a:avLst/>
          </a:prstGeom>
          <a:noFill/>
        </p:spPr>
        <p:txBody>
          <a:bodyPr wrap="square" rtlCol="0">
            <a:spAutoFit/>
          </a:bodyPr>
          <a:lstStyle/>
          <a:p>
            <a:pPr defTabSz="685800">
              <a:defRPr/>
            </a:pPr>
            <a:r>
              <a:rPr lang="en-GB" sz="2000" b="1" dirty="0">
                <a:solidFill>
                  <a:prstClr val="black"/>
                </a:solidFill>
                <a:latin typeface="Calibri" panose="020F0502020204030204"/>
              </a:rPr>
              <a:t>Resources</a:t>
            </a:r>
          </a:p>
        </p:txBody>
      </p:sp>
      <p:sp>
        <p:nvSpPr>
          <p:cNvPr id="5" name="Content Placeholder 2">
            <a:extLst>
              <a:ext uri="{FF2B5EF4-FFF2-40B4-BE49-F238E27FC236}">
                <a16:creationId xmlns:a16="http://schemas.microsoft.com/office/drawing/2014/main" id="{140F1169-8A22-4ABF-BF36-074E4D24AF14}"/>
              </a:ext>
            </a:extLst>
          </p:cNvPr>
          <p:cNvSpPr txBox="1">
            <a:spLocks/>
          </p:cNvSpPr>
          <p:nvPr/>
        </p:nvSpPr>
        <p:spPr>
          <a:xfrm>
            <a:off x="251460" y="1268760"/>
            <a:ext cx="7128851" cy="3263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defRPr/>
            </a:pPr>
            <a:r>
              <a:rPr lang="en-GB" sz="2000" dirty="0">
                <a:solidFill>
                  <a:prstClr val="black"/>
                </a:solidFill>
              </a:rPr>
              <a:t>Hampshire CAMHS website; </a:t>
            </a:r>
            <a:r>
              <a:rPr lang="en-GB" sz="2000" dirty="0">
                <a:solidFill>
                  <a:prstClr val="black"/>
                </a:solidFill>
                <a:hlinkClick r:id="rId3"/>
              </a:rPr>
              <a:t>www.hampshirecamhs.nhs.uk</a:t>
            </a:r>
            <a:endParaRPr lang="en-GB" sz="2000" dirty="0">
              <a:solidFill>
                <a:prstClr val="black"/>
              </a:solidFill>
            </a:endParaRPr>
          </a:p>
          <a:p>
            <a:pPr marL="171450" indent="-171450" defTabSz="685800">
              <a:spcBef>
                <a:spcPts val="750"/>
              </a:spcBef>
              <a:defRPr/>
            </a:pPr>
            <a:r>
              <a:rPr lang="en-GB" sz="2000" dirty="0">
                <a:solidFill>
                  <a:prstClr val="black"/>
                </a:solidFill>
              </a:rPr>
              <a:t>Beat Website; </a:t>
            </a:r>
            <a:r>
              <a:rPr lang="en-GB" sz="2000" dirty="0">
                <a:solidFill>
                  <a:prstClr val="black"/>
                </a:solidFill>
                <a:hlinkClick r:id="rId4"/>
              </a:rPr>
              <a:t>https://www.beateatingdisorders.org.uk/types/arfid</a:t>
            </a:r>
            <a:endParaRPr lang="en-GB" sz="2000" dirty="0">
              <a:solidFill>
                <a:prstClr val="black"/>
              </a:solidFill>
            </a:endParaRPr>
          </a:p>
          <a:p>
            <a:pPr marL="171450" indent="-171450" defTabSz="685800">
              <a:spcBef>
                <a:spcPts val="750"/>
              </a:spcBef>
              <a:defRPr/>
            </a:pPr>
            <a:r>
              <a:rPr lang="en-GB" sz="2000" dirty="0">
                <a:solidFill>
                  <a:prstClr val="black"/>
                </a:solidFill>
              </a:rPr>
              <a:t>Child Feeding Guide; </a:t>
            </a:r>
            <a:r>
              <a:rPr lang="en-GB" sz="2000" dirty="0">
                <a:solidFill>
                  <a:prstClr val="black"/>
                </a:solidFill>
                <a:hlinkClick r:id="rId5"/>
              </a:rPr>
              <a:t>https://www.childfeedingguide.co.uk/</a:t>
            </a:r>
            <a:endParaRPr lang="en-GB" sz="2000" dirty="0">
              <a:solidFill>
                <a:prstClr val="black"/>
              </a:solidFill>
            </a:endParaRPr>
          </a:p>
          <a:p>
            <a:pPr marL="0" indent="0" defTabSz="685800">
              <a:spcBef>
                <a:spcPts val="750"/>
              </a:spcBef>
              <a:buNone/>
              <a:defRPr/>
            </a:pPr>
            <a:endParaRPr lang="en-GB" sz="2000" dirty="0">
              <a:solidFill>
                <a:prstClr val="black"/>
              </a:solidFill>
            </a:endParaRPr>
          </a:p>
          <a:p>
            <a:pPr marL="171450" indent="-171450" defTabSz="685800">
              <a:spcBef>
                <a:spcPts val="750"/>
              </a:spcBef>
              <a:defRPr/>
            </a:pPr>
            <a:r>
              <a:rPr lang="en-US" sz="2000" dirty="0">
                <a:solidFill>
                  <a:prstClr val="black"/>
                </a:solidFill>
              </a:rPr>
              <a:t>Food Refusal and Avoidant Eating in Children; A practical guide for parents and professionals by Gillian Harris and Elizabeth Shea</a:t>
            </a:r>
          </a:p>
          <a:p>
            <a:pPr marL="171450" indent="-171450" defTabSz="685800">
              <a:spcBef>
                <a:spcPts val="750"/>
              </a:spcBef>
              <a:defRPr/>
            </a:pPr>
            <a:r>
              <a:rPr lang="en-GB" sz="2000" dirty="0">
                <a:solidFill>
                  <a:prstClr val="black"/>
                </a:solidFill>
              </a:rPr>
              <a:t>Avoidant Restrictive Food Intake Disorder- A guide for parents and carers by Rachel Bryant-Waugh</a:t>
            </a:r>
          </a:p>
          <a:p>
            <a:pPr marL="171450" indent="-171450" defTabSz="685800">
              <a:spcBef>
                <a:spcPts val="750"/>
              </a:spcBef>
              <a:defRPr/>
            </a:pPr>
            <a:r>
              <a:rPr lang="en-GB" sz="2000" dirty="0">
                <a:solidFill>
                  <a:prstClr val="black"/>
                </a:solidFill>
              </a:rPr>
              <a:t>Helping Children Develop A Positive Relationship With Food by Jo Cormack</a:t>
            </a:r>
          </a:p>
          <a:p>
            <a:pPr marL="171450" indent="-171450" defTabSz="685800">
              <a:spcBef>
                <a:spcPts val="750"/>
              </a:spcBef>
              <a:defRPr/>
            </a:pPr>
            <a:endParaRPr lang="en-GB" sz="2000" dirty="0">
              <a:solidFill>
                <a:prstClr val="black"/>
              </a:solidFill>
            </a:endParaRPr>
          </a:p>
          <a:p>
            <a:pPr marL="0" indent="0" defTabSz="685800">
              <a:spcBef>
                <a:spcPts val="750"/>
              </a:spcBef>
              <a:buNone/>
              <a:defRPr/>
            </a:pPr>
            <a:endParaRPr lang="en-GB" sz="2000" dirty="0">
              <a:solidFill>
                <a:prstClr val="black"/>
              </a:solidFill>
            </a:endParaRPr>
          </a:p>
        </p:txBody>
      </p:sp>
    </p:spTree>
    <p:extLst>
      <p:ext uri="{BB962C8B-B14F-4D97-AF65-F5344CB8AC3E}">
        <p14:creationId xmlns:p14="http://schemas.microsoft.com/office/powerpoint/2010/main" val="1052537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1844824"/>
            <a:ext cx="6624736" cy="4555093"/>
          </a:xfrm>
          <a:prstGeom prst="rect">
            <a:avLst/>
          </a:prstGeom>
          <a:noFill/>
        </p:spPr>
        <p:txBody>
          <a:bodyPr wrap="square" rtlCol="0">
            <a:spAutoFit/>
          </a:bodyPr>
          <a:lstStyle/>
          <a:p>
            <a:r>
              <a:rPr lang="en-GB" b="1" dirty="0"/>
              <a:t>3 hubs across Hampshire</a:t>
            </a:r>
          </a:p>
          <a:p>
            <a:endParaRPr lang="en-GB" dirty="0"/>
          </a:p>
          <a:p>
            <a:pPr marL="285750" indent="-285750">
              <a:buFont typeface="Arial" panose="020B0604020202020204" pitchFamily="34" charset="0"/>
              <a:buChar char="•"/>
            </a:pPr>
            <a:r>
              <a:rPr lang="en-GB" dirty="0"/>
              <a:t>North: covers Basingstoke and Aldershot</a:t>
            </a:r>
          </a:p>
          <a:p>
            <a:pPr marL="285750" indent="-285750">
              <a:buFont typeface="Arial" panose="020B0604020202020204" pitchFamily="34" charset="0"/>
              <a:buChar char="•"/>
            </a:pPr>
            <a:r>
              <a:rPr lang="en-GB" dirty="0"/>
              <a:t>South: covers New Forest, Winchester &amp; Andover, Eastleigh</a:t>
            </a:r>
          </a:p>
          <a:p>
            <a:pPr marL="285750" indent="-285750">
              <a:buFont typeface="Arial" panose="020B0604020202020204" pitchFamily="34" charset="0"/>
              <a:buChar char="•"/>
            </a:pPr>
            <a:r>
              <a:rPr lang="en-GB" dirty="0"/>
              <a:t>South East: covers Fareham, Gosport, Havant and Petersfield</a:t>
            </a:r>
          </a:p>
          <a:p>
            <a:endParaRPr lang="en-GB" dirty="0"/>
          </a:p>
          <a:p>
            <a:r>
              <a:rPr lang="en-GB" b="1" dirty="0"/>
              <a:t>Multi-disciplinary Team </a:t>
            </a:r>
            <a:br>
              <a:rPr lang="en-GB" dirty="0"/>
            </a:br>
            <a:r>
              <a:rPr lang="en-GB" dirty="0"/>
              <a:t>Nurses &amp; Support Workers/Paediatric Liaison team </a:t>
            </a:r>
            <a:br>
              <a:rPr lang="en-GB" dirty="0"/>
            </a:br>
            <a:r>
              <a:rPr lang="en-GB" dirty="0"/>
              <a:t>Medics</a:t>
            </a:r>
          </a:p>
          <a:p>
            <a:r>
              <a:rPr lang="en-GB" dirty="0"/>
              <a:t>Dieticians</a:t>
            </a:r>
            <a:br>
              <a:rPr lang="en-GB" dirty="0"/>
            </a:br>
            <a:r>
              <a:rPr lang="en-GB" dirty="0"/>
              <a:t>Systemic Therapists/Family Therapists</a:t>
            </a:r>
            <a:br>
              <a:rPr lang="en-GB" dirty="0"/>
            </a:br>
            <a:r>
              <a:rPr lang="en-GB" dirty="0"/>
              <a:t>Psychologists</a:t>
            </a:r>
            <a:br>
              <a:rPr lang="en-GB" dirty="0"/>
            </a:br>
            <a:r>
              <a:rPr lang="en-GB" dirty="0"/>
              <a:t>Occupational Therapists</a:t>
            </a:r>
            <a:br>
              <a:rPr lang="en-GB" dirty="0"/>
            </a:br>
            <a:endParaRPr lang="en-GB" dirty="0"/>
          </a:p>
          <a:p>
            <a:endParaRPr lang="en-GB" dirty="0"/>
          </a:p>
          <a:p>
            <a:endParaRPr lang="en-US" sz="2000" dirty="0"/>
          </a:p>
        </p:txBody>
      </p:sp>
      <p:sp>
        <p:nvSpPr>
          <p:cNvPr id="4" name="TextBox 3"/>
          <p:cNvSpPr txBox="1"/>
          <p:nvPr/>
        </p:nvSpPr>
        <p:spPr>
          <a:xfrm>
            <a:off x="611560" y="1052736"/>
            <a:ext cx="7056784" cy="584775"/>
          </a:xfrm>
          <a:prstGeom prst="rect">
            <a:avLst/>
          </a:prstGeom>
          <a:noFill/>
        </p:spPr>
        <p:txBody>
          <a:bodyPr wrap="square" rtlCol="0">
            <a:spAutoFit/>
          </a:bodyPr>
          <a:lstStyle/>
          <a:p>
            <a:r>
              <a:rPr lang="en-US" sz="3200" b="1" dirty="0">
                <a:latin typeface="Arial"/>
                <a:cs typeface="Arial"/>
              </a:rPr>
              <a:t>Hampshire Eating Disorder team</a:t>
            </a:r>
          </a:p>
        </p:txBody>
      </p:sp>
    </p:spTree>
    <p:extLst>
      <p:ext uri="{BB962C8B-B14F-4D97-AF65-F5344CB8AC3E}">
        <p14:creationId xmlns:p14="http://schemas.microsoft.com/office/powerpoint/2010/main" val="2300818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1" y="908720"/>
            <a:ext cx="5544614" cy="584775"/>
          </a:xfrm>
          <a:prstGeom prst="rect">
            <a:avLst/>
          </a:prstGeom>
          <a:noFill/>
        </p:spPr>
        <p:txBody>
          <a:bodyPr wrap="square" rtlCol="0">
            <a:spAutoFit/>
          </a:bodyPr>
          <a:lstStyle/>
          <a:p>
            <a:pPr algn="ctr"/>
            <a:r>
              <a:rPr lang="en-US" sz="3200" b="1" dirty="0">
                <a:latin typeface="Arial"/>
                <a:cs typeface="Arial"/>
              </a:rPr>
              <a:t>Questions</a:t>
            </a:r>
          </a:p>
        </p:txBody>
      </p:sp>
      <p:pic>
        <p:nvPicPr>
          <p:cNvPr id="1028" name="Picture 4" descr="Help! How do I handle questions in my presentation? - Zoomly">
            <a:extLst>
              <a:ext uri="{FF2B5EF4-FFF2-40B4-BE49-F238E27FC236}">
                <a16:creationId xmlns:a16="http://schemas.microsoft.com/office/drawing/2014/main" id="{EC1B7BCB-1B5C-4DD5-862B-FD2318AD2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844824"/>
            <a:ext cx="5544615"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52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52432C-C3FB-489B-8110-1C639C2DEAAE}"/>
              </a:ext>
            </a:extLst>
          </p:cNvPr>
          <p:cNvSpPr txBox="1">
            <a:spLocks/>
          </p:cNvSpPr>
          <p:nvPr/>
        </p:nvSpPr>
        <p:spPr>
          <a:xfrm>
            <a:off x="457200" y="1052736"/>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latin typeface="Arial" panose="020B0604020202020204" pitchFamily="34" charset="0"/>
                <a:cs typeface="Arial" panose="020B0604020202020204" pitchFamily="34" charset="0"/>
              </a:rPr>
              <a:t>Types of Eating Disorder</a:t>
            </a:r>
          </a:p>
        </p:txBody>
      </p:sp>
      <p:sp>
        <p:nvSpPr>
          <p:cNvPr id="4" name="Content Placeholder 2">
            <a:extLst>
              <a:ext uri="{FF2B5EF4-FFF2-40B4-BE49-F238E27FC236}">
                <a16:creationId xmlns:a16="http://schemas.microsoft.com/office/drawing/2014/main" id="{ED617F76-2B2B-4853-8474-D3C110CF62A4}"/>
              </a:ext>
            </a:extLst>
          </p:cNvPr>
          <p:cNvSpPr txBox="1">
            <a:spLocks/>
          </p:cNvSpPr>
          <p:nvPr/>
        </p:nvSpPr>
        <p:spPr>
          <a:xfrm>
            <a:off x="323528" y="1692276"/>
            <a:ext cx="8229600" cy="51657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800" dirty="0"/>
          </a:p>
          <a:p>
            <a:pPr marL="0" indent="0">
              <a:buNone/>
            </a:pPr>
            <a:r>
              <a:rPr lang="en-GB" sz="2400" dirty="0"/>
              <a:t>Some people have disordered eating but this is a descriptive term NOT an ED diagnosis.</a:t>
            </a:r>
          </a:p>
          <a:p>
            <a:pPr marL="0" indent="0">
              <a:buNone/>
            </a:pPr>
            <a:r>
              <a:rPr lang="en-GB" sz="2400" dirty="0"/>
              <a:t>It can appear similar in presentation and can be as serious as an eating disorder. It can be linked to emotional regulation difficulties, low mood or anxiety for example and understanding the underlying cause is key to ensure the correct treatment is offered. </a:t>
            </a:r>
          </a:p>
          <a:p>
            <a:pPr marL="0" indent="0">
              <a:buNone/>
            </a:pPr>
            <a:endParaRPr lang="en-GB" sz="2400" dirty="0"/>
          </a:p>
          <a:p>
            <a:endParaRPr lang="en-GB" sz="2400" dirty="0"/>
          </a:p>
          <a:p>
            <a:endParaRPr lang="en-GB" dirty="0"/>
          </a:p>
          <a:p>
            <a:endParaRPr lang="en-GB" dirty="0"/>
          </a:p>
        </p:txBody>
      </p:sp>
    </p:spTree>
    <p:extLst>
      <p:ext uri="{BB962C8B-B14F-4D97-AF65-F5344CB8AC3E}">
        <p14:creationId xmlns:p14="http://schemas.microsoft.com/office/powerpoint/2010/main" val="1291765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F5D1C-F54F-43F0-8D0F-7980A9443F83}"/>
              </a:ext>
            </a:extLst>
          </p:cNvPr>
          <p:cNvSpPr/>
          <p:nvPr/>
        </p:nvSpPr>
        <p:spPr>
          <a:xfrm>
            <a:off x="539553" y="1916832"/>
            <a:ext cx="8136904" cy="397031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Symptoms and Signs- </a:t>
            </a:r>
            <a:r>
              <a:rPr lang="en-US" sz="2000" i="1" dirty="0" err="1">
                <a:latin typeface="Arial" panose="020B0604020202020204" pitchFamily="34" charset="0"/>
                <a:cs typeface="Arial" panose="020B0604020202020204" pitchFamily="34" charset="0"/>
              </a:rPr>
              <a:t>Behavioural</a:t>
            </a:r>
            <a:r>
              <a:rPr lang="en-US" sz="2000" i="1" dirty="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change in eating habits, secretive, hiding food, avoidance of certain foods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increased exercise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vomiting, use of laxatives/appetite suppressants/diuretics; often going to the toilet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school and social functioning altered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wearing baggy clothes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obsessional </a:t>
            </a:r>
            <a:r>
              <a:rPr lang="en-US" dirty="0" err="1">
                <a:latin typeface="Arial" panose="020B0604020202020204" pitchFamily="34" charset="0"/>
                <a:cs typeface="Arial" panose="020B0604020202020204" pitchFamily="34" charset="0"/>
              </a:rPr>
              <a:t>behaviours</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5296596-E3B5-4451-A982-6606CD08ED76}"/>
              </a:ext>
            </a:extLst>
          </p:cNvPr>
          <p:cNvSpPr/>
          <p:nvPr/>
        </p:nvSpPr>
        <p:spPr>
          <a:xfrm>
            <a:off x="1331640" y="1196752"/>
            <a:ext cx="6348549"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Identifying</a:t>
            </a:r>
            <a:r>
              <a:rPr lang="en-GB" sz="2800" dirty="0">
                <a:latin typeface="Arial" panose="020B0604020202020204" pitchFamily="34" charset="0"/>
                <a:cs typeface="Arial" panose="020B0604020202020204" pitchFamily="34" charset="0"/>
              </a:rPr>
              <a:t> Eating Disorders</a:t>
            </a:r>
          </a:p>
        </p:txBody>
      </p:sp>
    </p:spTree>
    <p:extLst>
      <p:ext uri="{BB962C8B-B14F-4D97-AF65-F5344CB8AC3E}">
        <p14:creationId xmlns:p14="http://schemas.microsoft.com/office/powerpoint/2010/main" val="332214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844824"/>
            <a:ext cx="8064896"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p:cNvSpPr/>
          <p:nvPr/>
        </p:nvSpPr>
        <p:spPr>
          <a:xfrm>
            <a:off x="1397722" y="1124744"/>
            <a:ext cx="6348549"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What to look out for</a:t>
            </a:r>
            <a:endParaRPr lang="en-GB" sz="2800" dirty="0">
              <a:latin typeface="Arial" panose="020B0604020202020204" pitchFamily="34" charset="0"/>
              <a:cs typeface="Arial" panose="020B0604020202020204" pitchFamily="34" charset="0"/>
            </a:endParaRPr>
          </a:p>
        </p:txBody>
      </p:sp>
      <p:sp>
        <p:nvSpPr>
          <p:cNvPr id="6" name="Rectangle 5"/>
          <p:cNvSpPr/>
          <p:nvPr/>
        </p:nvSpPr>
        <p:spPr>
          <a:xfrm>
            <a:off x="683568" y="1753850"/>
            <a:ext cx="8136904" cy="4401205"/>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Signs and Symptoms- </a:t>
            </a:r>
            <a:r>
              <a:rPr lang="en-US" sz="2000" i="1" dirty="0">
                <a:latin typeface="Arial" panose="020B0604020202020204" pitchFamily="34" charset="0"/>
                <a:cs typeface="Arial" panose="020B0604020202020204" pitchFamily="34" charset="0"/>
              </a:rPr>
              <a:t>Psychological:</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preoccupation with body image, food, dieting, exercise</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fear of gaining weight</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change in mood (may be happier initially), personality change, other mental health issues e.g. anxiety/ irritability/obsessional </a:t>
            </a:r>
            <a:r>
              <a:rPr lang="en-US" sz="2000" dirty="0" err="1">
                <a:latin typeface="Arial" panose="020B0604020202020204" pitchFamily="34" charset="0"/>
                <a:cs typeface="Arial" panose="020B0604020202020204" pitchFamily="34" charset="0"/>
              </a:rPr>
              <a:t>behaviours</a:t>
            </a: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high interest in food preparation, calorific information of different foods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poor concentration</a:t>
            </a:r>
          </a:p>
        </p:txBody>
      </p:sp>
    </p:spTree>
    <p:extLst>
      <p:ext uri="{BB962C8B-B14F-4D97-AF65-F5344CB8AC3E}">
        <p14:creationId xmlns:p14="http://schemas.microsoft.com/office/powerpoint/2010/main" val="283602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588" y="1647964"/>
            <a:ext cx="7344815" cy="4016484"/>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Signs and Symptoms- </a:t>
            </a:r>
            <a:r>
              <a:rPr lang="en-US" sz="2000" i="1" dirty="0">
                <a:latin typeface="Arial" panose="020B0604020202020204" pitchFamily="34" charset="0"/>
                <a:cs typeface="Arial" panose="020B0604020202020204" pitchFamily="34" charset="0"/>
              </a:rPr>
              <a:t>Physical:</a:t>
            </a:r>
          </a:p>
          <a:p>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weight loss or lack of expected weight gain</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fainting or dizziness</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loss of energy, coldness, weakness</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poor sleep</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err="1">
                <a:latin typeface="Arial" panose="020B0604020202020204" pitchFamily="34" charset="0"/>
                <a:cs typeface="Arial" panose="020B0604020202020204" pitchFamily="34" charset="0"/>
              </a:rPr>
              <a:t>amenorrhoea</a:t>
            </a:r>
            <a:r>
              <a:rPr lang="en-US" sz="2000" dirty="0">
                <a:latin typeface="Arial" panose="020B0604020202020204" pitchFamily="34" charset="0"/>
                <a:cs typeface="Arial" panose="020B0604020202020204" pitchFamily="34" charset="0"/>
              </a:rPr>
              <a:t> (loss of periods)</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constipation</a:t>
            </a:r>
          </a:p>
          <a:p>
            <a:pPr marL="342900" indent="-342900">
              <a:lnSpc>
                <a:spcPts val="1800"/>
              </a:lnSpc>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nSpc>
                <a:spcPts val="1800"/>
              </a:lnSpc>
              <a:buFont typeface="Arial" panose="020B0604020202020204" pitchFamily="34" charset="0"/>
              <a:buChar char="•"/>
            </a:pPr>
            <a:r>
              <a:rPr lang="en-US" sz="2000" dirty="0">
                <a:latin typeface="Arial" panose="020B0604020202020204" pitchFamily="34" charset="0"/>
                <a:cs typeface="Arial" panose="020B0604020202020204" pitchFamily="34" charset="0"/>
              </a:rPr>
              <a:t>hair thinning, lanugo hair, callouses on hands</a:t>
            </a:r>
          </a:p>
          <a:p>
            <a:endParaRPr lang="en-US" sz="2000" dirty="0"/>
          </a:p>
        </p:txBody>
      </p:sp>
      <p:sp>
        <p:nvSpPr>
          <p:cNvPr id="6" name="Rectangle 5"/>
          <p:cNvSpPr/>
          <p:nvPr/>
        </p:nvSpPr>
        <p:spPr>
          <a:xfrm>
            <a:off x="1397722" y="1124744"/>
            <a:ext cx="6348549" cy="523220"/>
          </a:xfrm>
          <a:prstGeom prst="rect">
            <a:avLst/>
          </a:prstGeom>
        </p:spPr>
        <p:txBody>
          <a:bodyPr wrap="square">
            <a:spAutoFit/>
          </a:bodyPr>
          <a:lstStyle/>
          <a:p>
            <a:pPr algn="ctr"/>
            <a:r>
              <a:rPr lang="en-GB" sz="2800" b="1" dirty="0">
                <a:latin typeface="Arial" panose="020B0604020202020204" pitchFamily="34" charset="0"/>
                <a:cs typeface="Arial" panose="020B0604020202020204" pitchFamily="34" charset="0"/>
              </a:rPr>
              <a:t>What to look out for</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293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593935"/>
            <a:ext cx="8064896" cy="3139321"/>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p:cNvSpPr/>
          <p:nvPr/>
        </p:nvSpPr>
        <p:spPr>
          <a:xfrm>
            <a:off x="431032" y="1628800"/>
            <a:ext cx="8712968" cy="4001095"/>
          </a:xfrm>
          <a:prstGeom prst="rect">
            <a:avLst/>
          </a:prstGeom>
        </p:spPr>
        <p:txBody>
          <a:bodyPr wrap="square">
            <a:spAutoFit/>
          </a:bodyPr>
          <a:lstStyle/>
          <a:p>
            <a:r>
              <a:rPr lang="en-GB" dirty="0">
                <a:cs typeface="Arial" panose="020B0604020202020204" pitchFamily="34" charset="0"/>
              </a:rPr>
              <a:t>Ideas ONLY – </a:t>
            </a:r>
            <a:r>
              <a:rPr lang="en-GB" b="1" dirty="0">
                <a:cs typeface="Arial" panose="020B0604020202020204" pitchFamily="34" charset="0"/>
              </a:rPr>
              <a:t>You</a:t>
            </a:r>
            <a:r>
              <a:rPr lang="en-GB" dirty="0">
                <a:cs typeface="Arial" panose="020B0604020202020204" pitchFamily="34" charset="0"/>
              </a:rPr>
              <a:t> know your child and how best to approach </a:t>
            </a:r>
            <a:r>
              <a:rPr lang="en-GB" b="1" dirty="0">
                <a:cs typeface="Arial" panose="020B0604020202020204" pitchFamily="34" charset="0"/>
              </a:rPr>
              <a:t>however</a:t>
            </a:r>
            <a:r>
              <a:rPr lang="en-GB" dirty="0">
                <a:cs typeface="Arial" panose="020B0604020202020204" pitchFamily="34" charset="0"/>
              </a:rPr>
              <a:t> a calm, compassionate, curious and non judgemental approach can be beneficial.</a:t>
            </a:r>
          </a:p>
          <a:p>
            <a:endParaRPr lang="en-GB" dirty="0">
              <a:cs typeface="Arial" panose="020B0604020202020204" pitchFamily="34" charset="0"/>
            </a:endParaRPr>
          </a:p>
          <a:p>
            <a:pPr marL="285750" indent="-285750">
              <a:buFont typeface="Arial" panose="020B0604020202020204" pitchFamily="34" charset="0"/>
              <a:buChar char="•"/>
            </a:pPr>
            <a:r>
              <a:rPr lang="en-GB" dirty="0">
                <a:cs typeface="Arial" panose="020B0604020202020204" pitchFamily="34" charset="0"/>
              </a:rPr>
              <a:t>Are you concerned about your weight? Have you lost weight?</a:t>
            </a:r>
          </a:p>
          <a:p>
            <a:pPr marL="285750" indent="-285750">
              <a:buFont typeface="Arial" panose="020B0604020202020204" pitchFamily="34" charset="0"/>
              <a:buChar char="•"/>
            </a:pPr>
            <a:r>
              <a:rPr lang="en-GB" dirty="0">
                <a:cs typeface="Arial" panose="020B0604020202020204" pitchFamily="34" charset="0"/>
              </a:rPr>
              <a:t>Are you trying to lose weight? What is your ideal weight?</a:t>
            </a:r>
          </a:p>
          <a:p>
            <a:pPr marL="285750" indent="-285750">
              <a:buFont typeface="Arial" panose="020B0604020202020204" pitchFamily="34" charset="0"/>
              <a:buChar char="•"/>
            </a:pPr>
            <a:r>
              <a:rPr lang="en-GB" dirty="0">
                <a:cs typeface="Arial" panose="020B0604020202020204" pitchFamily="34" charset="0"/>
              </a:rPr>
              <a:t>Have you cut down on the amount you are eating? What is your typical day’s food and fluid intake?</a:t>
            </a:r>
          </a:p>
          <a:p>
            <a:pPr marL="285750" indent="-285750">
              <a:buFont typeface="Arial" panose="020B0604020202020204" pitchFamily="34" charset="0"/>
              <a:buChar char="•"/>
            </a:pPr>
            <a:r>
              <a:rPr lang="en-GB" dirty="0">
                <a:cs typeface="Arial" panose="020B0604020202020204" pitchFamily="34" charset="0"/>
              </a:rPr>
              <a:t>Are there any foods you are avoiding?</a:t>
            </a:r>
          </a:p>
          <a:p>
            <a:pPr marL="285750" indent="-285750">
              <a:buFont typeface="Arial" panose="020B0604020202020204" pitchFamily="34" charset="0"/>
              <a:buChar char="•"/>
            </a:pPr>
            <a:r>
              <a:rPr lang="en-GB" dirty="0">
                <a:cs typeface="Arial" panose="020B0604020202020204" pitchFamily="34" charset="0"/>
              </a:rPr>
              <a:t>How much exercise do you do?</a:t>
            </a:r>
          </a:p>
          <a:p>
            <a:pPr marL="285750" indent="-285750">
              <a:buFont typeface="Arial" panose="020B0604020202020204" pitchFamily="34" charset="0"/>
              <a:buChar char="•"/>
            </a:pPr>
            <a:r>
              <a:rPr lang="en-GB" dirty="0">
                <a:cs typeface="Arial" panose="020B0604020202020204" pitchFamily="34" charset="0"/>
              </a:rPr>
              <a:t>Have you tried anything else to lose weight? (laxatives, diuretics, appetite suppressants, vomiting)</a:t>
            </a:r>
          </a:p>
          <a:p>
            <a:pPr marL="285750" indent="-285750">
              <a:buFont typeface="Arial" panose="020B0604020202020204" pitchFamily="34" charset="0"/>
              <a:buChar char="•"/>
            </a:pPr>
            <a:r>
              <a:rPr lang="en-GB" dirty="0">
                <a:cs typeface="Arial" panose="020B0604020202020204" pitchFamily="34" charset="0"/>
              </a:rPr>
              <a:t>Any physical symptoms? Chest pain/Dizziness/Loss of periods?</a:t>
            </a:r>
          </a:p>
          <a:p>
            <a:pPr marL="285750" indent="-285750">
              <a:buFont typeface="Arial" panose="020B0604020202020204" pitchFamily="34" charset="0"/>
              <a:buChar char="•"/>
            </a:pPr>
            <a:r>
              <a:rPr lang="en-GB" dirty="0">
                <a:cs typeface="Arial" panose="020B0604020202020204" pitchFamily="34" charset="0"/>
              </a:rPr>
              <a:t>Any self harm or thoughts of self harm or suicide?</a:t>
            </a:r>
          </a:p>
          <a:p>
            <a:endParaRPr lang="en-US" sz="2000" dirty="0"/>
          </a:p>
        </p:txBody>
      </p:sp>
      <p:sp>
        <p:nvSpPr>
          <p:cNvPr id="6" name="Rectangle 5"/>
          <p:cNvSpPr/>
          <p:nvPr/>
        </p:nvSpPr>
        <p:spPr>
          <a:xfrm>
            <a:off x="1979712" y="293305"/>
            <a:ext cx="4752528" cy="1446550"/>
          </a:xfrm>
          <a:prstGeom prst="rect">
            <a:avLst/>
          </a:prstGeom>
        </p:spPr>
        <p:txBody>
          <a:bodyPr wrap="square">
            <a:spAutoFit/>
          </a:bodyPr>
          <a:lstStyle/>
          <a:p>
            <a:endParaRPr lang="en-GB" sz="2800" dirty="0"/>
          </a:p>
          <a:p>
            <a:pPr algn="ctr"/>
            <a:r>
              <a:rPr lang="en-GB" sz="3200" b="1" dirty="0">
                <a:latin typeface="Arial" panose="020B0604020202020204" pitchFamily="34" charset="0"/>
                <a:cs typeface="Arial" panose="020B0604020202020204" pitchFamily="34" charset="0"/>
              </a:rPr>
              <a:t>What to ask?</a:t>
            </a:r>
          </a:p>
          <a:p>
            <a:pPr algn="ct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5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593935"/>
            <a:ext cx="8064896" cy="3139321"/>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Rectangle 4"/>
          <p:cNvSpPr/>
          <p:nvPr/>
        </p:nvSpPr>
        <p:spPr>
          <a:xfrm>
            <a:off x="1402058" y="2276872"/>
            <a:ext cx="7344815" cy="1908215"/>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cs typeface="Arial" panose="020B0604020202020204" pitchFamily="34" charset="0"/>
              </a:rPr>
              <a:t>Speak to the school/ college/ any other agency involved in supporting/ looking after your young person </a:t>
            </a:r>
            <a:br>
              <a:rPr lang="en-GB" sz="2000" dirty="0">
                <a:cs typeface="Arial" panose="020B0604020202020204" pitchFamily="34" charset="0"/>
              </a:rPr>
            </a:br>
            <a:endParaRPr lang="en-GB" sz="2000" dirty="0">
              <a:cs typeface="Arial" panose="020B0604020202020204" pitchFamily="34" charset="0"/>
            </a:endParaRPr>
          </a:p>
          <a:p>
            <a:pPr marL="285750" indent="-285750">
              <a:buFont typeface="Arial" panose="020B0604020202020204" pitchFamily="34" charset="0"/>
              <a:buChar char="•"/>
            </a:pPr>
            <a:r>
              <a:rPr lang="en-GB" sz="2000" dirty="0">
                <a:cs typeface="Arial" panose="020B0604020202020204" pitchFamily="34" charset="0"/>
              </a:rPr>
              <a:t>See your GP </a:t>
            </a:r>
          </a:p>
          <a:p>
            <a:endParaRPr lang="en-US" sz="2000" dirty="0"/>
          </a:p>
        </p:txBody>
      </p:sp>
      <p:sp>
        <p:nvSpPr>
          <p:cNvPr id="6" name="Rectangle 5"/>
          <p:cNvSpPr/>
          <p:nvPr/>
        </p:nvSpPr>
        <p:spPr>
          <a:xfrm>
            <a:off x="1397722" y="1124744"/>
            <a:ext cx="6348549" cy="1384995"/>
          </a:xfrm>
          <a:prstGeom prst="rect">
            <a:avLst/>
          </a:prstGeom>
        </p:spPr>
        <p:txBody>
          <a:bodyPr wrap="square">
            <a:spAutoFit/>
          </a:bodyPr>
          <a:lstStyle/>
          <a:p>
            <a:endParaRPr lang="en-GB" sz="2800" dirty="0"/>
          </a:p>
          <a:p>
            <a:r>
              <a:rPr lang="en-GB" sz="2800" b="1" dirty="0">
                <a:latin typeface="Arial" panose="020B0604020202020204" pitchFamily="34" charset="0"/>
                <a:cs typeface="Arial" panose="020B0604020202020204" pitchFamily="34" charset="0"/>
              </a:rPr>
              <a:t>Next Steps….. </a:t>
            </a:r>
          </a:p>
          <a:p>
            <a:pPr algn="ct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6406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896</TotalTime>
  <Words>4559</Words>
  <Application>Microsoft Office PowerPoint</Application>
  <PresentationFormat>On-screen Show (4:3)</PresentationFormat>
  <Paragraphs>468</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Unicode MS</vt:lpstr>
      <vt:lpstr>Calibri</vt:lpstr>
      <vt:lpstr>Calibri Light</vt:lpstr>
      <vt:lpstr>Helvetica Neue</vt:lpstr>
      <vt:lpstr>Symbol</vt:lpstr>
      <vt:lpstr>Times New Roman</vt:lpstr>
      <vt:lpstr>1_Office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ARFID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Claire (Sussex Partnership Trust)</dc:creator>
  <cp:lastModifiedBy>GOULD, Jane (SPFT)</cp:lastModifiedBy>
  <cp:revision>73</cp:revision>
  <cp:lastPrinted>2024-01-23T14:20:37Z</cp:lastPrinted>
  <dcterms:created xsi:type="dcterms:W3CDTF">2017-12-19T16:43:52Z</dcterms:created>
  <dcterms:modified xsi:type="dcterms:W3CDTF">2024-01-24T09:50:16Z</dcterms:modified>
</cp:coreProperties>
</file>