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89" r:id="rId3"/>
    <p:sldId id="256" r:id="rId4"/>
    <p:sldId id="257" r:id="rId5"/>
    <p:sldId id="263" r:id="rId6"/>
    <p:sldId id="259" r:id="rId7"/>
    <p:sldId id="261" r:id="rId8"/>
    <p:sldId id="260" r:id="rId9"/>
    <p:sldId id="262" r:id="rId10"/>
    <p:sldId id="288" r:id="rId11"/>
    <p:sldId id="272" r:id="rId12"/>
    <p:sldId id="281" r:id="rId13"/>
    <p:sldId id="279" r:id="rId14"/>
    <p:sldId id="282" r:id="rId15"/>
    <p:sldId id="265" r:id="rId16"/>
    <p:sldId id="283" r:id="rId17"/>
    <p:sldId id="284" r:id="rId18"/>
    <p:sldId id="267" r:id="rId19"/>
    <p:sldId id="269" r:id="rId20"/>
    <p:sldId id="285" r:id="rId21"/>
    <p:sldId id="266" r:id="rId22"/>
    <p:sldId id="268" r:id="rId23"/>
    <p:sldId id="270" r:id="rId24"/>
    <p:sldId id="273" r:id="rId25"/>
    <p:sldId id="286" r:id="rId26"/>
    <p:sldId id="274" r:id="rId27"/>
    <p:sldId id="287" r:id="rId28"/>
    <p:sldId id="275" r:id="rId29"/>
    <p:sldId id="276" r:id="rId30"/>
    <p:sldId id="278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4494" autoAdjust="0"/>
  </p:normalViewPr>
  <p:slideViewPr>
    <p:cSldViewPr>
      <p:cViewPr varScale="1">
        <p:scale>
          <a:sx n="62" d="100"/>
          <a:sy n="62" d="100"/>
        </p:scale>
        <p:origin x="15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C29C-892F-41C3-8658-C8D41D65E6FF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FC132-AAD8-462C-A3A1-0F232AD46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12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FC132-AAD8-462C-A3A1-0F232AD46F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2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FC132-AAD8-462C-A3A1-0F232AD46F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6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Anxiety is a good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FC132-AAD8-462C-A3A1-0F232AD46F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9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C132-AAD8-462C-A3A1-0F232AD46F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0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FC132-AAD8-462C-A3A1-0F232AD46F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0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C132-AAD8-462C-A3A1-0F232AD46F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05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C132-AAD8-462C-A3A1-0F232AD46FA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0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08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2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D740-1B94-18A9-9548-498232525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EEB0E-11F2-56D6-A241-620E3DFE3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362641-10C6-4C13-8F42-1D0873E70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2F6FAB-DADE-E465-B28A-405039520A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39880"/>
            <a:ext cx="9144000" cy="1018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AAAE1-3E13-58FB-20FC-59291D6FAD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261" y="276333"/>
            <a:ext cx="1382078" cy="465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42FC82-4DD3-7C88-882E-A9460615E5F2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9" t="16609" r="15114" b="16422"/>
          <a:stretch/>
        </p:blipFill>
        <p:spPr bwMode="auto">
          <a:xfrm>
            <a:off x="337661" y="138114"/>
            <a:ext cx="1971675" cy="892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4392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E39D-79DD-907B-E2F0-571B0C66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46848-C5A1-DEED-939E-A5B7F85D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E22AA-3696-FABF-5C60-EC265185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F9E03-8668-A91D-D78A-72DF7821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4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AA98-9A95-96A4-39A8-25E7CAE2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3F0C9-3C81-0211-E739-B31F0B7C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F8982-A9B8-6280-4BDB-576372D4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E09A8-8FE4-5551-331C-5F49D6DA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2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9259-A429-EB1B-D55E-AA3712D9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1927F-5805-7806-FA8E-602ABD9F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2071A-7396-8C3E-11FC-EC14F382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BB9C0-5527-ABA2-A170-FDC3B314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1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773D-D1EC-F718-4632-9234A0E8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4CDED-904D-6F65-77CE-D19559F1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285D7-DBEF-295E-6C17-139BE36B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1A934-4AC6-0ADF-A0E9-D1E4E1D2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2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003F-16DB-ED2E-4F85-83D60069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52B15-BB59-DC7F-AFBE-8DD0401EF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6EC67-5A47-5FC7-4FAD-F1EB439F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2EC0D-3AA4-398D-22FD-E12D9EE6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4D54D-EE11-CB13-9084-9AD4AE3A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50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F9D9-1735-2505-DCA7-C18FAF94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4FB42-0404-E825-AF48-887F2C53C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FD207-6FE8-BF5B-49CB-97C8674D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B1FBC-D465-EB3A-F98C-27A3F8F8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EFAAF-5FAC-6296-57E2-35135779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22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A349-5F07-AB03-0E2B-9502C3DD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1806B-B717-5B9B-5C0F-61F3B7538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AB5E6-B028-7D86-C9F5-2E41BDF65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4E639-1B03-C23A-257D-510C9A81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A1E70-8682-34DB-756C-380D1FF6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5799D-20D7-5173-A65F-3B5798CF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52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EB66-A8FF-547B-4587-CB2916BB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B9263-4118-99A4-F179-9433E6E38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0BB1F-7FFC-92ED-62B5-B088162C0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05B54-F400-6961-98AD-8A39C7D8C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A3FD6-D28E-B3CA-7E18-D07729B2F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DF21E-A656-64A1-515B-20FFE0C5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AD3BA-36B3-B166-9A18-AC10E837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C6BF2-AA93-DBCB-32B7-5AC6CDEC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8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1825-5C71-F703-B769-F3B6AEF2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A6709-C8D0-D1FC-EE0E-A671D8BB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28253-ADAC-FFDF-48F5-D9E99EFC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0CC06-1367-A071-36F2-8A9417E0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170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B31C4-6007-2705-90FA-9A142AD5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83CAD-B662-DFBC-B773-382B839F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D288A-2F2E-E3ED-9586-98A97D8F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93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106C-2596-E27A-0F99-D6E0DA1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6B1CD-ECBD-1902-3443-E4AB5FC0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F8631-9EF1-116C-A2F4-B0C579BF9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DF008-A25E-74E2-E476-ED14B414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EC40A-882D-9E3B-59B6-A33568FC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8247D-C1FB-A5BD-16A8-753BD6F1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50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D033-DA76-1734-3587-C9C5A240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F3B38-F348-EA5D-20C0-35FAC8482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60065-B3D6-67C3-6EDE-42BDD5D1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98A34-4FDB-D559-067B-CC176E43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27324-EE6B-31F0-CB95-C89A68CB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5DE74-7120-760B-B707-8F4340EA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67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8C08-0C33-56A6-9E92-5ED2D44BE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A5EC7-8D8A-2CAA-4531-6A9A27F71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3216-21CD-728E-8255-2C622039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75274-2737-BD1F-E6A4-63535D65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0991F-2E0E-DA87-BCB5-D002AE61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53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02BA54-22C5-6011-27D6-A8E9125AB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4328F-FE1C-319F-5B06-524CD89B9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622B2-9A68-FF70-26FD-9617D0D0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F2F46-7334-077D-D709-D79477C8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F86-86A8-B44F-B44A-D80A109B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88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3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43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8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3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1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9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9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BC9E-6E6A-42E0-B3D8-3F851427FDF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4CCD6A-B0CC-06AC-7705-D0177E67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E68B0-9403-23C3-4094-152C886D3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1B687-E468-1AE2-3732-7C6227E05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CF15-C547-4D9A-BB1C-30D1AF8365F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1AF2-8567-7D1D-86A7-817F38289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883D5-1384-CA39-6BDF-22158EBC7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4D6AD-D531-45BE-873C-AB07D3A9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5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hampshirecamhs.nhs.uk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7g8Atv27Q8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hampshirecamhs.nhs.uk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8ED0-0DA9-507C-7808-EA42DF1D8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1143858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b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The slides for this presentation and a top tips sheet are all available for download on our website: </a:t>
            </a:r>
            <a:r>
              <a:rPr lang="en-GB" sz="1350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GB" sz="13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ttps://HampshireCAMHS.nhs.uk</a:t>
            </a:r>
            <a:b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262E0-7EAF-168F-1D25-4093CBA0B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25733"/>
            <a:ext cx="6858000" cy="122360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This session has also been filmed and is available to watch on our website. </a:t>
            </a:r>
          </a:p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You will find this on the Videos page and in the relevant Mental Health issue page.</a:t>
            </a:r>
          </a:p>
          <a:p>
            <a:endParaRPr lang="en-GB" dirty="0"/>
          </a:p>
        </p:txBody>
      </p:sp>
      <p:pic>
        <p:nvPicPr>
          <p:cNvPr id="5" name="Graphic 4" descr="Internet with solid fill">
            <a:extLst>
              <a:ext uri="{FF2B5EF4-FFF2-40B4-BE49-F238E27FC236}">
                <a16:creationId xmlns:a16="http://schemas.microsoft.com/office/drawing/2014/main" id="{C3048563-C330-9995-930F-6A2FCBEB2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3827" y="1687060"/>
            <a:ext cx="656561" cy="606527"/>
          </a:xfrm>
          <a:prstGeom prst="rect">
            <a:avLst/>
          </a:prstGeom>
        </p:spPr>
      </p:pic>
      <p:pic>
        <p:nvPicPr>
          <p:cNvPr id="7" name="Graphic 6" descr="Video camera with solid fill">
            <a:extLst>
              <a:ext uri="{FF2B5EF4-FFF2-40B4-BE49-F238E27FC236}">
                <a16:creationId xmlns:a16="http://schemas.microsoft.com/office/drawing/2014/main" id="{9C42B273-F621-5FC6-31E3-40F92F7CA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6058" y="3001018"/>
            <a:ext cx="568842" cy="53651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ED47FEC-1F1C-E966-D54B-9032EFE07782}"/>
              </a:ext>
            </a:extLst>
          </p:cNvPr>
          <p:cNvSpPr txBox="1">
            <a:spLocks/>
          </p:cNvSpPr>
          <p:nvPr/>
        </p:nvSpPr>
        <p:spPr>
          <a:xfrm>
            <a:off x="1143000" y="4232188"/>
            <a:ext cx="6858000" cy="93875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spcBef>
                <a:spcPts val="750"/>
              </a:spcBef>
            </a:pP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spcBef>
                <a:spcPts val="750"/>
              </a:spcBef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Please do your feedback form as it helps us to keep sessions relevant </a:t>
            </a:r>
            <a:r>
              <a:rPr lang="en-GB" sz="135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useful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B165691D-7FCF-C191-7354-2DA2133B9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7367" y="4294441"/>
            <a:ext cx="486224" cy="4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F9E6FF-39A3-4DC3-B368-F98DA2ACD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0434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0886"/>
            <a:ext cx="4104456" cy="17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07045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Our bodies are on the lookout constantly and alert us to potential incoming threat signals to ‘protect’ us from danger.</a:t>
            </a:r>
          </a:p>
        </p:txBody>
      </p:sp>
      <p:pic>
        <p:nvPicPr>
          <p:cNvPr id="1028" name="Picture 4" descr="How To See Notification History On Iphone 12 | lifescienceglobal.com">
            <a:extLst>
              <a:ext uri="{FF2B5EF4-FFF2-40B4-BE49-F238E27FC236}">
                <a16:creationId xmlns:a16="http://schemas.microsoft.com/office/drawing/2014/main" id="{EC3ECBAF-A590-4B68-B47E-DD7676797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/>
          <a:stretch/>
        </p:blipFill>
        <p:spPr bwMode="auto">
          <a:xfrm>
            <a:off x="5004048" y="3380177"/>
            <a:ext cx="35064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7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589544-C71F-4260-9154-A60608408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67" y="1654017"/>
            <a:ext cx="23762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881" y="1908342"/>
            <a:ext cx="59766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social event e.g. a party,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upcoming performance e.g.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exams, school play, sports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Specific phobia, e.g. spiders, dogs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Social media, the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Going away, separation from parent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Sensory overload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Worries about everything and anything: ‘what if…?’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34337"/>
            <a:ext cx="1908014" cy="15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6676" y="1028549"/>
            <a:ext cx="309044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Triggers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8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" y="-27911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60" y="1925324"/>
            <a:ext cx="2126901" cy="157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1536" y="1033090"/>
            <a:ext cx="507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Signs of anxiety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527" y="231679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Thoughts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692" y="235799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Physical Feelings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41768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61" y="1804538"/>
            <a:ext cx="2029158" cy="181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" y="4857905"/>
            <a:ext cx="1438862" cy="94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9"/>
          <a:stretch/>
        </p:blipFill>
        <p:spPr bwMode="auto">
          <a:xfrm>
            <a:off x="1833106" y="4841342"/>
            <a:ext cx="1544245" cy="117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19" y="4782714"/>
            <a:ext cx="1080076" cy="119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Digital Distraction">
            <a:extLst>
              <a:ext uri="{FF2B5EF4-FFF2-40B4-BE49-F238E27FC236}">
                <a16:creationId xmlns:a16="http://schemas.microsoft.com/office/drawing/2014/main" id="{6798535B-9CB1-4273-AB0B-A9847B8BC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6" r="23420"/>
          <a:stretch/>
        </p:blipFill>
        <p:spPr bwMode="auto">
          <a:xfrm>
            <a:off x="6058979" y="4784733"/>
            <a:ext cx="1017567" cy="11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 picture of a firstborn child with a ...">
            <a:extLst>
              <a:ext uri="{FF2B5EF4-FFF2-40B4-BE49-F238E27FC236}">
                <a16:creationId xmlns:a16="http://schemas.microsoft.com/office/drawing/2014/main" id="{022F8504-B6B1-BA54-43DF-E9ACFB17E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 r="20236"/>
          <a:stretch/>
        </p:blipFill>
        <p:spPr bwMode="auto">
          <a:xfrm>
            <a:off x="3498913" y="4827463"/>
            <a:ext cx="1134474" cy="11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reassurance of a comfort blanket">
            <a:extLst>
              <a:ext uri="{FF2B5EF4-FFF2-40B4-BE49-F238E27FC236}">
                <a16:creationId xmlns:a16="http://schemas.microsoft.com/office/drawing/2014/main" id="{58229772-E150-EEB2-76FE-CEDBAA842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1" r="15724" b="13667"/>
          <a:stretch/>
        </p:blipFill>
        <p:spPr bwMode="auto">
          <a:xfrm>
            <a:off x="7271040" y="4782714"/>
            <a:ext cx="1721712" cy="11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3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8EF7B6-AE7D-46FC-934E-E7BD5EB15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1316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is anxiety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When it keeps showing up and getting in the way of doing what you need to do </a:t>
            </a:r>
          </a:p>
          <a:p>
            <a:pPr marL="0" indent="0">
              <a:buNone/>
            </a:pPr>
            <a:r>
              <a:rPr lang="en-GB" dirty="0"/>
              <a:t>    e.g. going to school.</a:t>
            </a:r>
          </a:p>
          <a:p>
            <a:r>
              <a:rPr lang="en-GB" dirty="0"/>
              <a:t>And doing what you want to do</a:t>
            </a:r>
          </a:p>
          <a:p>
            <a:pPr marL="0" indent="0">
              <a:buNone/>
            </a:pPr>
            <a:r>
              <a:rPr lang="en-GB" dirty="0"/>
              <a:t>    e.g. go to a party with your friends. </a:t>
            </a:r>
          </a:p>
          <a:p>
            <a:r>
              <a:rPr lang="en-GB" dirty="0"/>
              <a:t>It starts to affect the whole family</a:t>
            </a:r>
          </a:p>
        </p:txBody>
      </p:sp>
    </p:spTree>
    <p:extLst>
      <p:ext uri="{BB962C8B-B14F-4D97-AF65-F5344CB8AC3E}">
        <p14:creationId xmlns:p14="http://schemas.microsoft.com/office/powerpoint/2010/main" val="257514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611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53617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Why does anxiety keep on 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showing up?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Problems stick around because how we think, feel and behave MAINTAINS the original anxiety.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might not always know what caused anxiety but we can understand it by looking at the links between our thoughts, feelings and behaviour – what we do. </a:t>
            </a:r>
          </a:p>
        </p:txBody>
      </p:sp>
    </p:spTree>
    <p:extLst>
      <p:ext uri="{BB962C8B-B14F-4D97-AF65-F5344CB8AC3E}">
        <p14:creationId xmlns:p14="http://schemas.microsoft.com/office/powerpoint/2010/main" val="137553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5F3F2BC-3BEC-476A-A64D-4A01523DFAB1}"/>
              </a:ext>
            </a:extLst>
          </p:cNvPr>
          <p:cNvSpPr/>
          <p:nvPr/>
        </p:nvSpPr>
        <p:spPr>
          <a:xfrm>
            <a:off x="3141854" y="4300320"/>
            <a:ext cx="3963855" cy="2555064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E87F75-B8CE-4D19-AE74-A7C0CCC63E7B}"/>
              </a:ext>
            </a:extLst>
          </p:cNvPr>
          <p:cNvSpPr/>
          <p:nvPr/>
        </p:nvSpPr>
        <p:spPr>
          <a:xfrm>
            <a:off x="337185" y="3297116"/>
            <a:ext cx="2804669" cy="1283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347AE998-E1F0-41A2-A911-1EF5A7A05152}"/>
              </a:ext>
            </a:extLst>
          </p:cNvPr>
          <p:cNvSpPr/>
          <p:nvPr/>
        </p:nvSpPr>
        <p:spPr>
          <a:xfrm>
            <a:off x="7088243" y="3381216"/>
            <a:ext cx="1800193" cy="1505774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00108" y="335631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HOT CROSS BUN MODEL of ANXIETY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513" y="116166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Situation</a:t>
            </a:r>
            <a:r>
              <a:rPr lang="en-GB" dirty="0"/>
              <a:t>: Jess didn’t understand something in class and wanted to ask a question: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5127" y="3469323"/>
            <a:ext cx="2880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Behaviour</a:t>
            </a:r>
            <a:r>
              <a:rPr lang="en-GB" sz="1600" dirty="0"/>
              <a:t>: Look down, try to be invisible, not get on with work, escape if anxiety too much.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5993" y="5070306"/>
            <a:ext cx="2772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Physical sensations</a:t>
            </a:r>
            <a:r>
              <a:rPr lang="en-GB" sz="1600" dirty="0"/>
              <a:t>: heart racing, breathing shallow, nervous stomach, clammy hands, go red, hot.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234728" y="858850"/>
            <a:ext cx="3531428" cy="211327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Thoughts</a:t>
            </a:r>
            <a:r>
              <a:rPr lang="en-GB" sz="1600" dirty="0">
                <a:solidFill>
                  <a:schemeClr val="tx1"/>
                </a:solidFill>
              </a:rPr>
              <a:t>: Everyone is looking at me, they will think I’m stupid, they all know the answer, I’m stupid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795218" y="2357423"/>
            <a:ext cx="1446314" cy="865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4234" y="3157774"/>
            <a:ext cx="0" cy="15118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45981" y="3885876"/>
            <a:ext cx="2664296" cy="8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398291" y="4899225"/>
            <a:ext cx="1620180" cy="9453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657953" y="2350828"/>
            <a:ext cx="1224136" cy="9474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05709" y="38021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Feelings</a:t>
            </a:r>
            <a:r>
              <a:rPr lang="en-GB" sz="1600" dirty="0"/>
              <a:t>: </a:t>
            </a:r>
          </a:p>
          <a:p>
            <a:pPr algn="ctr"/>
            <a:r>
              <a:rPr lang="en-GB" sz="1600" dirty="0"/>
              <a:t>Anxious, sad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52320" y="62645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Vicious cycles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H="1">
            <a:off x="6766160" y="5011394"/>
            <a:ext cx="1222180" cy="7014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0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DA3862B4-C408-4499-A4B4-33B18A35F957}"/>
              </a:ext>
            </a:extLst>
          </p:cNvPr>
          <p:cNvSpPr/>
          <p:nvPr/>
        </p:nvSpPr>
        <p:spPr>
          <a:xfrm>
            <a:off x="2711379" y="4483471"/>
            <a:ext cx="3699539" cy="2339198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638EB76B-4F66-4282-B495-1A7F0AF2BA32}"/>
              </a:ext>
            </a:extLst>
          </p:cNvPr>
          <p:cNvSpPr/>
          <p:nvPr/>
        </p:nvSpPr>
        <p:spPr>
          <a:xfrm>
            <a:off x="7131848" y="3310700"/>
            <a:ext cx="1296144" cy="1285273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C6D61D-2EEC-49F1-9ECF-CBFD5A8C573A}"/>
              </a:ext>
            </a:extLst>
          </p:cNvPr>
          <p:cNvSpPr/>
          <p:nvPr/>
        </p:nvSpPr>
        <p:spPr>
          <a:xfrm>
            <a:off x="259479" y="3502231"/>
            <a:ext cx="1730970" cy="1059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09441" y="551293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Anyone willing to have a go?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009778" y="1767238"/>
            <a:ext cx="2844307" cy="1213125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Thoughts:</a:t>
            </a: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082" y="1292866"/>
            <a:ext cx="479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Situation: Waving to Ben across the street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8590" y="54573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Physical sensations</a:t>
            </a:r>
            <a:r>
              <a:rPr lang="en-GB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581" y="384939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Behaviour: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2573" y="375288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Feelings: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0272" y="64533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Vicious cycles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85010" y="2967079"/>
            <a:ext cx="1008112" cy="7452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5762846" y="2828384"/>
            <a:ext cx="1296144" cy="585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6387168" y="4754563"/>
            <a:ext cx="1296144" cy="566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1476576" y="4671178"/>
            <a:ext cx="1170927" cy="5677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49273" y="3182176"/>
            <a:ext cx="0" cy="1699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2733082" y="3953336"/>
            <a:ext cx="36778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2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734" y="184482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7"/>
            <a:ext cx="5904656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112648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can you do about it?</a:t>
            </a:r>
          </a:p>
        </p:txBody>
      </p:sp>
    </p:spTree>
    <p:extLst>
      <p:ext uri="{BB962C8B-B14F-4D97-AF65-F5344CB8AC3E}">
        <p14:creationId xmlns:p14="http://schemas.microsoft.com/office/powerpoint/2010/main" val="4043503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932" y="1419410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790220"/>
            <a:ext cx="2113434" cy="193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3352053"/>
            <a:ext cx="2952328" cy="274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3000" y="147831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A.N.D Firstly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612" y="232859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5936" y="3492777"/>
            <a:ext cx="165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NAME: the</a:t>
            </a:r>
          </a:p>
          <a:p>
            <a:r>
              <a:rPr lang="en-GB" dirty="0"/>
              <a:t>body’s</a:t>
            </a:r>
          </a:p>
          <a:p>
            <a:r>
              <a:rPr lang="en-GB" dirty="0"/>
              <a:t>message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253677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the feeling: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843808" y="3607112"/>
            <a:ext cx="108012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5292080" y="3616136"/>
            <a:ext cx="11393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29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037" y="1161023"/>
            <a:ext cx="10738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E06EB-AA39-4C2F-83CF-5E78224F85FC}"/>
              </a:ext>
            </a:extLst>
          </p:cNvPr>
          <p:cNvSpPr txBox="1"/>
          <p:nvPr/>
        </p:nvSpPr>
        <p:spPr>
          <a:xfrm>
            <a:off x="1688519" y="13407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Test things out a little at a time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A6E1C7A-D9C5-4B52-AB97-2CAD605A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05" y="2278462"/>
            <a:ext cx="2061868" cy="359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9 One-Session Treatment of Dental Phobia | Pocket Dentistry">
            <a:extLst>
              <a:ext uri="{FF2B5EF4-FFF2-40B4-BE49-F238E27FC236}">
                <a16:creationId xmlns:a16="http://schemas.microsoft.com/office/drawing/2014/main" id="{2DA1B133-7D03-41DB-856B-6FA333DB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34" y="2278462"/>
            <a:ext cx="5210995" cy="344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DD4AEB-EFCE-4150-A340-BB8A18348720}"/>
              </a:ext>
            </a:extLst>
          </p:cNvPr>
          <p:cNvSpPr txBox="1"/>
          <p:nvPr/>
        </p:nvSpPr>
        <p:spPr>
          <a:xfrm>
            <a:off x="435563" y="4641627"/>
            <a:ext cx="129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little Scary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F2CCA-1C1D-48AC-97E7-6F674845913D}"/>
              </a:ext>
            </a:extLst>
          </p:cNvPr>
          <p:cNvSpPr txBox="1"/>
          <p:nvPr/>
        </p:nvSpPr>
        <p:spPr>
          <a:xfrm>
            <a:off x="590492" y="2614414"/>
            <a:ext cx="129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Scary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F94CF-61AC-4CAF-94BF-B31DAEDC1739}"/>
              </a:ext>
            </a:extLst>
          </p:cNvPr>
          <p:cNvSpPr txBox="1"/>
          <p:nvPr/>
        </p:nvSpPr>
        <p:spPr>
          <a:xfrm>
            <a:off x="263313" y="3602028"/>
            <a:ext cx="129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Quite Scary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CFA96-E3E4-4930-873B-F1FD3ECD51AD}"/>
              </a:ext>
            </a:extLst>
          </p:cNvPr>
          <p:cNvSpPr txBox="1"/>
          <p:nvPr/>
        </p:nvSpPr>
        <p:spPr>
          <a:xfrm>
            <a:off x="5260153" y="2787117"/>
            <a:ext cx="1573461" cy="5988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What you think will happen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88B9A-F49A-4BB4-BC16-A39017E87587}"/>
              </a:ext>
            </a:extLst>
          </p:cNvPr>
          <p:cNvSpPr txBox="1"/>
          <p:nvPr/>
        </p:nvSpPr>
        <p:spPr>
          <a:xfrm>
            <a:off x="7468791" y="4203090"/>
            <a:ext cx="156947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What actually happens</a:t>
            </a:r>
          </a:p>
        </p:txBody>
      </p:sp>
    </p:spTree>
    <p:extLst>
      <p:ext uri="{BB962C8B-B14F-4D97-AF65-F5344CB8AC3E}">
        <p14:creationId xmlns:p14="http://schemas.microsoft.com/office/powerpoint/2010/main" val="17020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" y="-211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2" y="1844824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dirty="0"/>
          </a:p>
          <a:p>
            <a:pPr algn="ctr"/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Understanding &amp; Managing Anxiety</a:t>
            </a:r>
          </a:p>
        </p:txBody>
      </p:sp>
    </p:spTree>
    <p:extLst>
      <p:ext uri="{BB962C8B-B14F-4D97-AF65-F5344CB8AC3E}">
        <p14:creationId xmlns:p14="http://schemas.microsoft.com/office/powerpoint/2010/main" val="3405659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037" y="1161023"/>
            <a:ext cx="10738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8" y="900813"/>
            <a:ext cx="2664121" cy="45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62E02B-A274-4CC3-9F01-8E588767DB91}"/>
              </a:ext>
            </a:extLst>
          </p:cNvPr>
          <p:cNvSpPr txBox="1"/>
          <p:nvPr/>
        </p:nvSpPr>
        <p:spPr>
          <a:xfrm>
            <a:off x="936405" y="5142288"/>
            <a:ext cx="7705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Confront the fear until anxiety has reduced by half, </a:t>
            </a:r>
            <a:r>
              <a:rPr lang="en-GB" b="1" dirty="0"/>
              <a:t>without distraction.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Remember - It is the child's ladder, only move up the ladder when the child is ready!</a:t>
            </a:r>
          </a:p>
        </p:txBody>
      </p:sp>
      <p:pic>
        <p:nvPicPr>
          <p:cNvPr id="2050" name="Picture 2" descr="Image result for fear hierarchy exposure therapy">
            <a:extLst>
              <a:ext uri="{FF2B5EF4-FFF2-40B4-BE49-F238E27FC236}">
                <a16:creationId xmlns:a16="http://schemas.microsoft.com/office/drawing/2014/main" id="{C0246F08-E54D-4BF0-869E-FD4773B6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59323"/>
            <a:ext cx="4464496" cy="34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77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54"/>
            <a:ext cx="9144000" cy="6982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196752"/>
            <a:ext cx="85689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can you do to support someone with anxiety?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Encouragement and praise for managing difficult 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rewards for achievement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Provide reflections to develop insight e.g. I wonder if you are feeling worried about the party next week?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Model facing fears or that a situation can be mastered- we know children learn from how others around them respond to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 on the lookout for ‘have a go’ behaviour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Normalise anxiety for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Allow independence and encourage 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99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49" y="-99392"/>
            <a:ext cx="9319897" cy="712879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14" y="2896215"/>
            <a:ext cx="2592288" cy="272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171622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Stress Reduction…</a:t>
            </a:r>
            <a:endParaRPr lang="en-GB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577" y="2035923"/>
            <a:ext cx="7596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Breathing overrides to body’s stress response and brings rational thinking back on 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need to come back to our senses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52355"/>
            <a:ext cx="2448272" cy="201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43319"/>
            <a:ext cx="832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many apps and websites with scripts to download- it’s worth trying a few to see which work. Remember not everything will work for everyone </a:t>
            </a:r>
          </a:p>
        </p:txBody>
      </p:sp>
    </p:spTree>
    <p:extLst>
      <p:ext uri="{BB962C8B-B14F-4D97-AF65-F5344CB8AC3E}">
        <p14:creationId xmlns:p14="http://schemas.microsoft.com/office/powerpoint/2010/main" val="148683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92" y="-99392"/>
            <a:ext cx="9168592" cy="72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4592" y="2041555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dirty="0"/>
          </a:p>
          <a:p>
            <a:pPr algn="ctr"/>
            <a:endParaRPr lang="en-GB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448" y="1052736"/>
            <a:ext cx="86409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Thinking strategies</a:t>
            </a: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Identify the worry / anxious thoughts.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Encourage the young person to question it’s accuracy: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is it Fact or fiction? What’s the evidence for and against the thought?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‘always’ or ‘never’ are a part of the thought - Are there times when it hasn’t happened?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Think of examples of alternative, rational thoughts.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would they say to a friend with the same worry?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Aim – create flexibility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Again, there are many resources to help with this. </a:t>
            </a:r>
          </a:p>
        </p:txBody>
      </p:sp>
    </p:spTree>
    <p:extLst>
      <p:ext uri="{BB962C8B-B14F-4D97-AF65-F5344CB8AC3E}">
        <p14:creationId xmlns:p14="http://schemas.microsoft.com/office/powerpoint/2010/main" val="3405659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611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4DE3C-86DA-4175-BEA9-DF7BF604185A}"/>
              </a:ext>
            </a:extLst>
          </p:cNvPr>
          <p:cNvSpPr txBox="1"/>
          <p:nvPr/>
        </p:nvSpPr>
        <p:spPr>
          <a:xfrm>
            <a:off x="1763688" y="162880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Neurodiversity and Anxiety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BF4B9-7881-4233-AFEC-4D8191DFD987}"/>
              </a:ext>
            </a:extLst>
          </p:cNvPr>
          <p:cNvSpPr txBox="1"/>
          <p:nvPr/>
        </p:nvSpPr>
        <p:spPr>
          <a:xfrm>
            <a:off x="346309" y="2369473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any child or young person experiencing anxiety we should: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Help them to understand how to label and identify thoughts, feelings and behaviours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Consider if there is anything in the environment contributing to anxiety that can be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adaptions to strategies to meet their individual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 at their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on their strengths, goals and interests</a:t>
            </a:r>
          </a:p>
        </p:txBody>
      </p:sp>
      <p:pic>
        <p:nvPicPr>
          <p:cNvPr id="1028" name="Picture 4" descr="clipart iceberg 10 free Cliparts | Download images on Clipground 2022">
            <a:extLst>
              <a:ext uri="{FF2B5EF4-FFF2-40B4-BE49-F238E27FC236}">
                <a16:creationId xmlns:a16="http://schemas.microsoft.com/office/drawing/2014/main" id="{B868F40B-A304-4739-A382-A659B327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93580"/>
            <a:ext cx="2353483" cy="13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63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611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1916832"/>
            <a:ext cx="74168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Young person’s views on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managing anxiety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https://www.youtube.com/watch?v=l7g8Atv27Q8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/>
              <a:t>Managing Worry and Anxiety for Kids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Flocabulary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75533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6664" y="2696345"/>
            <a:ext cx="5532107" cy="28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est Self Care">
            <a:extLst>
              <a:ext uri="{FF2B5EF4-FFF2-40B4-BE49-F238E27FC236}">
                <a16:creationId xmlns:a16="http://schemas.microsoft.com/office/drawing/2014/main" id="{454FDFBF-40D7-498F-AA06-F53137DA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E06267-68D3-4C1D-BEA1-DA85B6944E37}"/>
              </a:ext>
            </a:extLst>
          </p:cNvPr>
          <p:cNvSpPr txBox="1"/>
          <p:nvPr/>
        </p:nvSpPr>
        <p:spPr>
          <a:xfrm>
            <a:off x="1475656" y="4736085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Visit our Parent and Carer section – Hampshire CAMHS Website</a:t>
            </a:r>
          </a:p>
        </p:txBody>
      </p:sp>
    </p:spTree>
    <p:extLst>
      <p:ext uri="{BB962C8B-B14F-4D97-AF65-F5344CB8AC3E}">
        <p14:creationId xmlns:p14="http://schemas.microsoft.com/office/powerpoint/2010/main" val="2222771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75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77941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012" y="0"/>
            <a:ext cx="645981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					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Websites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Hampshire CAMHS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www.anxietyBC.com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www.moodjuice.scot.nhs.uk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www.youngminds.org.uk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www.getselfhelp.co.uk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Books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Overcoming your child’s fears and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worries – Cathy Creswell and Lucy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Willetts (particularly for parents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with children under 12 but the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strategies could still be useful)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to when you worry too much Dawn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Huebener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33155"/>
            <a:ext cx="1512168" cy="21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158417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477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6"/>
            <a:ext cx="9144000" cy="7062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1506787"/>
            <a:ext cx="54726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Mindshift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Headspace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Self help for anxiety management (SAM)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Worry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What’s up – The Mental Health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Please see our leaflets at the CAMHS stand for more details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6866"/>
            <a:ext cx="2232248" cy="1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53" y="3776702"/>
            <a:ext cx="12532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01156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Various APPs</a:t>
            </a:r>
          </a:p>
        </p:txBody>
      </p:sp>
    </p:spTree>
    <p:extLst>
      <p:ext uri="{BB962C8B-B14F-4D97-AF65-F5344CB8AC3E}">
        <p14:creationId xmlns:p14="http://schemas.microsoft.com/office/powerpoint/2010/main" val="4043503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84482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02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64" y="0"/>
            <a:ext cx="9324528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1678" y="1556792"/>
            <a:ext cx="5240643" cy="92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Today’s Session will cover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9752" y="2695560"/>
            <a:ext cx="4211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What is anxiety? </a:t>
            </a:r>
          </a:p>
          <a:p>
            <a:pPr algn="ctr"/>
            <a:endParaRPr lang="en-GB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Signs and symptoms </a:t>
            </a:r>
          </a:p>
          <a:p>
            <a:pPr algn="ctr"/>
            <a:endParaRPr lang="en-GB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Strategies to manage anxiety </a:t>
            </a:r>
          </a:p>
          <a:p>
            <a:pPr algn="ctr"/>
            <a:endParaRPr lang="en-GB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1375533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8ED0-0DA9-507C-7808-EA42DF1D8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1143858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b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The slides for this presentation and a top tips sheet are all available for download on our website: </a:t>
            </a:r>
            <a:r>
              <a:rPr lang="en-GB" sz="1350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GB" sz="13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ttps://HampshireCAMHS.nhs.uk</a:t>
            </a:r>
            <a:b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262E0-7EAF-168F-1D25-4093CBA0B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25733"/>
            <a:ext cx="6858000" cy="122360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This session has also been filmed and is available to watch on our website. </a:t>
            </a:r>
          </a:p>
          <a:p>
            <a:r>
              <a:rPr lang="en-GB" sz="1350" dirty="0">
                <a:latin typeface="Calibri" panose="020F0502020204030204" pitchFamily="34" charset="0"/>
                <a:ea typeface="Calibri" panose="020F0502020204030204" pitchFamily="34" charset="0"/>
              </a:rPr>
              <a:t>You will find this on the Videos page and in the relevant Mental Health issue page.</a:t>
            </a:r>
          </a:p>
          <a:p>
            <a:endParaRPr lang="en-GB" dirty="0"/>
          </a:p>
        </p:txBody>
      </p:sp>
      <p:pic>
        <p:nvPicPr>
          <p:cNvPr id="5" name="Graphic 4" descr="Internet with solid fill">
            <a:extLst>
              <a:ext uri="{FF2B5EF4-FFF2-40B4-BE49-F238E27FC236}">
                <a16:creationId xmlns:a16="http://schemas.microsoft.com/office/drawing/2014/main" id="{C3048563-C330-9995-930F-6A2FCBEB2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3827" y="1687060"/>
            <a:ext cx="656561" cy="606527"/>
          </a:xfrm>
          <a:prstGeom prst="rect">
            <a:avLst/>
          </a:prstGeom>
        </p:spPr>
      </p:pic>
      <p:pic>
        <p:nvPicPr>
          <p:cNvPr id="7" name="Graphic 6" descr="Video camera with solid fill">
            <a:extLst>
              <a:ext uri="{FF2B5EF4-FFF2-40B4-BE49-F238E27FC236}">
                <a16:creationId xmlns:a16="http://schemas.microsoft.com/office/drawing/2014/main" id="{9C42B273-F621-5FC6-31E3-40F92F7CA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6058" y="3001018"/>
            <a:ext cx="568842" cy="53651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ED47FEC-1F1C-E966-D54B-9032EFE07782}"/>
              </a:ext>
            </a:extLst>
          </p:cNvPr>
          <p:cNvSpPr txBox="1">
            <a:spLocks/>
          </p:cNvSpPr>
          <p:nvPr/>
        </p:nvSpPr>
        <p:spPr>
          <a:xfrm>
            <a:off x="1143000" y="4232188"/>
            <a:ext cx="6858000" cy="93875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spcBef>
                <a:spcPts val="750"/>
              </a:spcBef>
            </a:pP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>
              <a:spcBef>
                <a:spcPts val="750"/>
              </a:spcBef>
            </a:pP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Please do your feedback form as it helps us to keep sessions relevant </a:t>
            </a:r>
            <a:r>
              <a:rPr lang="en-GB" sz="135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useful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B165691D-7FCF-C191-7354-2DA2133B9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7367" y="4294441"/>
            <a:ext cx="486224" cy="4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8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8812" y="953335"/>
            <a:ext cx="4578278" cy="88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GB" sz="40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What is anxiety?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6015" y="2136339"/>
            <a:ext cx="4082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dirty="0"/>
              <a:t>	</a:t>
            </a:r>
            <a:endParaRPr lang="en-GB" sz="28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8202" r="55967" b="24733"/>
          <a:stretch/>
        </p:blipFill>
        <p:spPr bwMode="auto">
          <a:xfrm>
            <a:off x="798193" y="2136339"/>
            <a:ext cx="3342959" cy="37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12" y="2460181"/>
            <a:ext cx="4104456" cy="323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47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016" y="1052736"/>
            <a:ext cx="80648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Why do we get anxious?</a:t>
            </a:r>
            <a:r>
              <a:rPr lang="en-GB" dirty="0">
                <a:cs typeface="Arial" panose="020B0604020202020204" pitchFamily="34" charset="0"/>
              </a:rPr>
              <a:t>. 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Anxiety keeps us safe. Picking up danger – we’re good at it!</a:t>
            </a:r>
            <a:endParaRPr lang="en-GB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Like all mammals our bodies have evolved to always be alert to potential threat.</a:t>
            </a:r>
          </a:p>
          <a:p>
            <a:r>
              <a:rPr lang="en-GB" dirty="0"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Anxiety helps us communicate distress as the first course of action if safe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It motivates us to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Anxiety has been bred into us over thousands of years as an adaptive survival strategy. In other words: IT’S NORMAL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https://www.youtube.com/watch?v=YemitZJBT1Y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72" y="4485463"/>
            <a:ext cx="2808312" cy="150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0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54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12768" cy="37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102232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do we get anxious?</a:t>
            </a:r>
          </a:p>
        </p:txBody>
      </p:sp>
    </p:spTree>
    <p:extLst>
      <p:ext uri="{BB962C8B-B14F-4D97-AF65-F5344CB8AC3E}">
        <p14:creationId xmlns:p14="http://schemas.microsoft.com/office/powerpoint/2010/main" val="421259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0" y="118982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871700" y="152101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Our Internal Alarm system</a:t>
            </a:r>
          </a:p>
        </p:txBody>
      </p:sp>
      <p:sp>
        <p:nvSpPr>
          <p:cNvPr id="5" name="AutoShape 7" descr="Image result for smoke alarm images animation"/>
          <p:cNvSpPr>
            <a:spLocks noChangeAspect="1" noChangeArrowheads="1"/>
          </p:cNvSpPr>
          <p:nvPr/>
        </p:nvSpPr>
        <p:spPr bwMode="auto">
          <a:xfrm>
            <a:off x="63500" y="-822325"/>
            <a:ext cx="22574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9" descr="Image result for smoke alarm images animation"/>
          <p:cNvSpPr>
            <a:spLocks noChangeAspect="1" noChangeArrowheads="1"/>
          </p:cNvSpPr>
          <p:nvPr/>
        </p:nvSpPr>
        <p:spPr bwMode="auto">
          <a:xfrm>
            <a:off x="215900" y="-669925"/>
            <a:ext cx="22574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5" name="Picture 11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2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1052736"/>
            <a:ext cx="7200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Social context is important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Babies may respond to ‘frightening’ noises coming from parents but learn not to fear it.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How?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https://www.youtube.com/watch?v=HX8mIHeuaf0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Through play and social interaction babies learn how to hold feelings of fear while still discovering, exploring and expanding their experiences and abilities.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93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5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280104"/>
            <a:ext cx="7200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developing brain is important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Brain Development In Teenagers - BRAINLY CGW">
            <a:extLst>
              <a:ext uri="{FF2B5EF4-FFF2-40B4-BE49-F238E27FC236}">
                <a16:creationId xmlns:a16="http://schemas.microsoft.com/office/drawing/2014/main" id="{DEC7A53D-2366-4A52-BC63-E162E68C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39" y="2204864"/>
            <a:ext cx="5698722" cy="31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6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24173</TotalTime>
  <Words>1209</Words>
  <Application>Microsoft Office PowerPoint</Application>
  <PresentationFormat>On-screen Show (4:3)</PresentationFormat>
  <Paragraphs>265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1_Office Theme</vt:lpstr>
      <vt:lpstr> The slides for this presentation and a top tips sheet are all available for download on our website: https://HampshireCAMHS.nhs.uk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is anxiety a problem?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slides for this presentation and a top tips sheet are all available for download on our website: https://HampshireCAMHS.nhs.uk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 Claire (Sussex Partnership Trust)</dc:creator>
  <cp:lastModifiedBy>Hodgson-King, Hope</cp:lastModifiedBy>
  <cp:revision>83</cp:revision>
  <dcterms:created xsi:type="dcterms:W3CDTF">2017-12-19T16:43:52Z</dcterms:created>
  <dcterms:modified xsi:type="dcterms:W3CDTF">2024-11-21T10:02:44Z</dcterms:modified>
</cp:coreProperties>
</file>